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708" r:id="rId3"/>
  </p:sldMasterIdLst>
  <p:notesMasterIdLst>
    <p:notesMasterId r:id="rId83"/>
  </p:notesMasterIdLst>
  <p:handoutMasterIdLst>
    <p:handoutMasterId r:id="rId84"/>
  </p:handoutMasterIdLst>
  <p:sldIdLst>
    <p:sldId id="257" r:id="rId4"/>
    <p:sldId id="360" r:id="rId5"/>
    <p:sldId id="313" r:id="rId6"/>
    <p:sldId id="362" r:id="rId7"/>
    <p:sldId id="363" r:id="rId8"/>
    <p:sldId id="340" r:id="rId9"/>
    <p:sldId id="308" r:id="rId10"/>
    <p:sldId id="306" r:id="rId11"/>
    <p:sldId id="354" r:id="rId12"/>
    <p:sldId id="357" r:id="rId13"/>
    <p:sldId id="289" r:id="rId14"/>
    <p:sldId id="290" r:id="rId15"/>
    <p:sldId id="291" r:id="rId16"/>
    <p:sldId id="345" r:id="rId17"/>
    <p:sldId id="352" r:id="rId18"/>
    <p:sldId id="292" r:id="rId19"/>
    <p:sldId id="355" r:id="rId20"/>
    <p:sldId id="293" r:id="rId21"/>
    <p:sldId id="294" r:id="rId22"/>
    <p:sldId id="295" r:id="rId23"/>
    <p:sldId id="296" r:id="rId24"/>
    <p:sldId id="297" r:id="rId25"/>
    <p:sldId id="300" r:id="rId26"/>
    <p:sldId id="299" r:id="rId27"/>
    <p:sldId id="302" r:id="rId28"/>
    <p:sldId id="298" r:id="rId29"/>
    <p:sldId id="301" r:id="rId30"/>
    <p:sldId id="303" r:id="rId31"/>
    <p:sldId id="349" r:id="rId32"/>
    <p:sldId id="392" r:id="rId33"/>
    <p:sldId id="393" r:id="rId34"/>
    <p:sldId id="353" r:id="rId35"/>
    <p:sldId id="304" r:id="rId36"/>
    <p:sldId id="364" r:id="rId37"/>
    <p:sldId id="341" r:id="rId38"/>
    <p:sldId id="315" r:id="rId39"/>
    <p:sldId id="356" r:id="rId40"/>
    <p:sldId id="358" r:id="rId41"/>
    <p:sldId id="316" r:id="rId42"/>
    <p:sldId id="320" r:id="rId43"/>
    <p:sldId id="317" r:id="rId44"/>
    <p:sldId id="318" r:id="rId45"/>
    <p:sldId id="319" r:id="rId46"/>
    <p:sldId id="377" r:id="rId47"/>
    <p:sldId id="321" r:id="rId48"/>
    <p:sldId id="279" r:id="rId49"/>
    <p:sldId id="342" r:id="rId50"/>
    <p:sldId id="343" r:id="rId51"/>
    <p:sldId id="389" r:id="rId52"/>
    <p:sldId id="285" r:id="rId53"/>
    <p:sldId id="394" r:id="rId54"/>
    <p:sldId id="330" r:id="rId55"/>
    <p:sldId id="331" r:id="rId56"/>
    <p:sldId id="332" r:id="rId57"/>
    <p:sldId id="333" r:id="rId58"/>
    <p:sldId id="378" r:id="rId59"/>
    <p:sldId id="390" r:id="rId60"/>
    <p:sldId id="391" r:id="rId61"/>
    <p:sldId id="365" r:id="rId62"/>
    <p:sldId id="368" r:id="rId63"/>
    <p:sldId id="309" r:id="rId64"/>
    <p:sldId id="312" r:id="rId65"/>
    <p:sldId id="311" r:id="rId66"/>
    <p:sldId id="334" r:id="rId67"/>
    <p:sldId id="335" r:id="rId68"/>
    <p:sldId id="336" r:id="rId69"/>
    <p:sldId id="337" r:id="rId70"/>
    <p:sldId id="338" r:id="rId71"/>
    <p:sldId id="369" r:id="rId72"/>
    <p:sldId id="324" r:id="rId73"/>
    <p:sldId id="367" r:id="rId74"/>
    <p:sldId id="310" r:id="rId75"/>
    <p:sldId id="380" r:id="rId76"/>
    <p:sldId id="379" r:id="rId77"/>
    <p:sldId id="323" r:id="rId78"/>
    <p:sldId id="327" r:id="rId79"/>
    <p:sldId id="325" r:id="rId80"/>
    <p:sldId id="326" r:id="rId81"/>
    <p:sldId id="351" r:id="rId8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14" autoAdjust="0"/>
    <p:restoredTop sz="80462" autoAdjust="0"/>
  </p:normalViewPr>
  <p:slideViewPr>
    <p:cSldViewPr>
      <p:cViewPr>
        <p:scale>
          <a:sx n="63" d="100"/>
          <a:sy n="63" d="100"/>
        </p:scale>
        <p:origin x="-1560" y="72"/>
      </p:cViewPr>
      <p:guideLst>
        <p:guide orient="horz" pos="2160"/>
        <p:guide pos="2880"/>
      </p:guideLst>
    </p:cSldViewPr>
  </p:slideViewPr>
  <p:notesTextViewPr>
    <p:cViewPr>
      <p:scale>
        <a:sx n="1" d="1"/>
        <a:sy n="1" d="1"/>
      </p:scale>
      <p:origin x="0" y="0"/>
    </p:cViewPr>
  </p:notesTextViewPr>
  <p:sorterViewPr>
    <p:cViewPr>
      <p:scale>
        <a:sx n="39" d="100"/>
        <a:sy n="39" d="100"/>
      </p:scale>
      <p:origin x="0" y="125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handoutMaster" Target="handoutMasters/handoutMaster1.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theme" Target="theme/theme1.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notesMaster" Target="notesMasters/notesMaster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6E100EB-06D8-4DB1-8FF6-20221798B863}" type="doc">
      <dgm:prSet loTypeId="urn:microsoft.com/office/officeart/2005/8/layout/radial4" loCatId="relationship" qsTypeId="urn:microsoft.com/office/officeart/2005/8/quickstyle/simple1" qsCatId="simple" csTypeId="urn:microsoft.com/office/officeart/2005/8/colors/accent1_1" csCatId="accent1" phldr="1"/>
      <dgm:spPr/>
      <dgm:t>
        <a:bodyPr/>
        <a:lstStyle/>
        <a:p>
          <a:endParaRPr lang="en-GB"/>
        </a:p>
      </dgm:t>
    </dgm:pt>
    <dgm:pt modelId="{A5365C80-8282-4769-B0A3-AE46EE60BECB}">
      <dgm:prSet phldrT="[Text]"/>
      <dgm:spPr/>
      <dgm:t>
        <a:bodyPr/>
        <a:lstStyle/>
        <a:p>
          <a:pPr>
            <a:spcAft>
              <a:spcPts val="0"/>
            </a:spcAft>
          </a:pPr>
          <a:r>
            <a:rPr lang="en-GB" b="1" dirty="0"/>
            <a:t>Move</a:t>
          </a:r>
        </a:p>
        <a:p>
          <a:pPr>
            <a:spcAft>
              <a:spcPct val="35000"/>
            </a:spcAft>
          </a:pPr>
          <a:r>
            <a:rPr lang="en-GB" b="0" dirty="0"/>
            <a:t>(be active)</a:t>
          </a:r>
        </a:p>
      </dgm:t>
    </dgm:pt>
    <dgm:pt modelId="{C2C1DD0A-47C2-4353-94BC-6D6D54DF2B2C}" type="parTrans" cxnId="{DAB11185-2387-415B-8AE2-F465B12F23BF}">
      <dgm:prSet/>
      <dgm:spPr/>
      <dgm:t>
        <a:bodyPr/>
        <a:lstStyle/>
        <a:p>
          <a:endParaRPr lang="en-GB"/>
        </a:p>
      </dgm:t>
    </dgm:pt>
    <dgm:pt modelId="{5CBF86B6-1FC5-4A23-B330-37A29973D530}" type="sibTrans" cxnId="{DAB11185-2387-415B-8AE2-F465B12F23BF}">
      <dgm:prSet/>
      <dgm:spPr/>
      <dgm:t>
        <a:bodyPr/>
        <a:lstStyle/>
        <a:p>
          <a:endParaRPr lang="en-GB"/>
        </a:p>
      </dgm:t>
    </dgm:pt>
    <dgm:pt modelId="{44542B75-5624-4148-BB90-C9E4AFC87BC4}">
      <dgm:prSet phldrT="[Text]"/>
      <dgm:spPr/>
      <dgm:t>
        <a:bodyPr/>
        <a:lstStyle/>
        <a:p>
          <a:r>
            <a:rPr lang="en-GB"/>
            <a:t>e.g.PE lessons</a:t>
          </a:r>
        </a:p>
      </dgm:t>
    </dgm:pt>
    <dgm:pt modelId="{EF3B135C-CDCF-4F62-9568-41F0F6EA1538}" type="parTrans" cxnId="{5A583ACD-22C9-476A-A2A5-1394D763AF22}">
      <dgm:prSet/>
      <dgm:spPr/>
      <dgm:t>
        <a:bodyPr/>
        <a:lstStyle/>
        <a:p>
          <a:endParaRPr lang="en-GB"/>
        </a:p>
      </dgm:t>
    </dgm:pt>
    <dgm:pt modelId="{9C29D58C-3BDD-44FB-95C3-8C3B3B2370E7}" type="sibTrans" cxnId="{5A583ACD-22C9-476A-A2A5-1394D763AF22}">
      <dgm:prSet/>
      <dgm:spPr/>
      <dgm:t>
        <a:bodyPr/>
        <a:lstStyle/>
        <a:p>
          <a:endParaRPr lang="en-GB"/>
        </a:p>
      </dgm:t>
    </dgm:pt>
    <dgm:pt modelId="{961401EF-3343-4390-9AC7-59FE287797AB}">
      <dgm:prSet phldrT="[Text]"/>
      <dgm:spPr/>
      <dgm:t>
        <a:bodyPr/>
        <a:lstStyle/>
        <a:p>
          <a:r>
            <a:rPr lang="en-GB" dirty="0" err="1"/>
            <a:t>e.g.Physical</a:t>
          </a:r>
          <a:r>
            <a:rPr lang="en-GB" dirty="0"/>
            <a:t> clubs-</a:t>
          </a:r>
          <a:r>
            <a:rPr lang="en-GB" dirty="0" err="1"/>
            <a:t>rugby,football,dodgeball</a:t>
          </a:r>
          <a:endParaRPr lang="en-GB" dirty="0"/>
        </a:p>
      </dgm:t>
    </dgm:pt>
    <dgm:pt modelId="{B55D0A24-87E5-452F-AF4B-5AC95B9FEB7F}" type="parTrans" cxnId="{EA3B1529-70DC-445A-8CA1-3D3521EACBB1}">
      <dgm:prSet/>
      <dgm:spPr/>
      <dgm:t>
        <a:bodyPr/>
        <a:lstStyle/>
        <a:p>
          <a:endParaRPr lang="en-GB"/>
        </a:p>
      </dgm:t>
    </dgm:pt>
    <dgm:pt modelId="{16A87EAD-547C-4D50-9628-097010BD107C}" type="sibTrans" cxnId="{EA3B1529-70DC-445A-8CA1-3D3521EACBB1}">
      <dgm:prSet/>
      <dgm:spPr/>
      <dgm:t>
        <a:bodyPr/>
        <a:lstStyle/>
        <a:p>
          <a:endParaRPr lang="en-GB"/>
        </a:p>
      </dgm:t>
    </dgm:pt>
    <dgm:pt modelId="{68B3DAB6-F433-44E0-B1BA-037E113BE199}">
      <dgm:prSet phldrT="[Text]"/>
      <dgm:spPr/>
      <dgm:t>
        <a:bodyPr/>
        <a:lstStyle/>
        <a:p>
          <a:r>
            <a:rPr lang="en-GB"/>
            <a:t>e.g.playtime and lunchtime games and activities</a:t>
          </a:r>
        </a:p>
      </dgm:t>
    </dgm:pt>
    <dgm:pt modelId="{5BC899ED-2570-43C6-870E-3E780817F53C}" type="parTrans" cxnId="{35934104-542F-481B-B95D-017A46C02C67}">
      <dgm:prSet/>
      <dgm:spPr/>
      <dgm:t>
        <a:bodyPr/>
        <a:lstStyle/>
        <a:p>
          <a:endParaRPr lang="en-GB"/>
        </a:p>
      </dgm:t>
    </dgm:pt>
    <dgm:pt modelId="{CFAB2A3A-E5E0-43C4-92B9-D0631C293FD6}" type="sibTrans" cxnId="{35934104-542F-481B-B95D-017A46C02C67}">
      <dgm:prSet/>
      <dgm:spPr/>
      <dgm:t>
        <a:bodyPr/>
        <a:lstStyle/>
        <a:p>
          <a:endParaRPr lang="en-GB"/>
        </a:p>
      </dgm:t>
    </dgm:pt>
    <dgm:pt modelId="{D631F491-2E6F-4A09-ACBA-6E10FBC1352B}">
      <dgm:prSet phldrT="[Text]"/>
      <dgm:spPr/>
      <dgm:t>
        <a:bodyPr/>
        <a:lstStyle/>
        <a:p>
          <a:r>
            <a:rPr lang="en-GB"/>
            <a:t>e.g.Moving breaks  (KS3/4)</a:t>
          </a:r>
        </a:p>
      </dgm:t>
    </dgm:pt>
    <dgm:pt modelId="{E9689359-36DB-4D49-A5A0-9D12D17E3C19}" type="parTrans" cxnId="{45D58ADF-6EF9-4193-83B6-2518EDEB62E0}">
      <dgm:prSet/>
      <dgm:spPr/>
      <dgm:t>
        <a:bodyPr/>
        <a:lstStyle/>
        <a:p>
          <a:endParaRPr lang="en-GB"/>
        </a:p>
      </dgm:t>
    </dgm:pt>
    <dgm:pt modelId="{567B3D42-323B-49A3-9459-519CB033AE11}" type="sibTrans" cxnId="{45D58ADF-6EF9-4193-83B6-2518EDEB62E0}">
      <dgm:prSet/>
      <dgm:spPr/>
      <dgm:t>
        <a:bodyPr/>
        <a:lstStyle/>
        <a:p>
          <a:endParaRPr lang="en-GB"/>
        </a:p>
      </dgm:t>
    </dgm:pt>
    <dgm:pt modelId="{6A229282-0A14-4A06-820A-917C5FD1C0BB}">
      <dgm:prSet phldrT="[Text]"/>
      <dgm:spPr/>
      <dgm:t>
        <a:bodyPr/>
        <a:lstStyle/>
        <a:p>
          <a:endParaRPr lang="en-GB"/>
        </a:p>
      </dgm:t>
    </dgm:pt>
    <dgm:pt modelId="{D1305FDE-376D-4D06-9BD1-CA3E349EC301}" type="parTrans" cxnId="{03BD0891-3381-43BA-998E-AFCD275A1318}">
      <dgm:prSet/>
      <dgm:spPr/>
      <dgm:t>
        <a:bodyPr/>
        <a:lstStyle/>
        <a:p>
          <a:endParaRPr lang="en-GB"/>
        </a:p>
      </dgm:t>
    </dgm:pt>
    <dgm:pt modelId="{0FB3DFBA-2362-41EA-AF46-4B48BB7C1989}" type="sibTrans" cxnId="{03BD0891-3381-43BA-998E-AFCD275A1318}">
      <dgm:prSet/>
      <dgm:spPr/>
      <dgm:t>
        <a:bodyPr/>
        <a:lstStyle/>
        <a:p>
          <a:endParaRPr lang="en-GB"/>
        </a:p>
      </dgm:t>
    </dgm:pt>
    <dgm:pt modelId="{D61CE0BB-61EA-4B6F-95C2-57E81D59E3C5}">
      <dgm:prSet phldrT="[Text]"/>
      <dgm:spPr/>
      <dgm:t>
        <a:bodyPr/>
        <a:lstStyle/>
        <a:p>
          <a:endParaRPr lang="en-GB"/>
        </a:p>
      </dgm:t>
    </dgm:pt>
    <dgm:pt modelId="{D95BEFE1-E321-4583-8D68-A27BD513DDFE}" type="parTrans" cxnId="{8D291187-239E-44C0-9009-CA3DA090BF74}">
      <dgm:prSet/>
      <dgm:spPr/>
      <dgm:t>
        <a:bodyPr/>
        <a:lstStyle/>
        <a:p>
          <a:endParaRPr lang="en-GB"/>
        </a:p>
      </dgm:t>
    </dgm:pt>
    <dgm:pt modelId="{74EBA7BD-D236-45F0-B995-6A3F7B391698}" type="sibTrans" cxnId="{8D291187-239E-44C0-9009-CA3DA090BF74}">
      <dgm:prSet/>
      <dgm:spPr/>
      <dgm:t>
        <a:bodyPr/>
        <a:lstStyle/>
        <a:p>
          <a:endParaRPr lang="en-GB"/>
        </a:p>
      </dgm:t>
    </dgm:pt>
    <dgm:pt modelId="{09D9BB23-E40C-46A7-9F6D-5E8ACF40E0B9}">
      <dgm:prSet phldrT="[Text]"/>
      <dgm:spPr/>
      <dgm:t>
        <a:bodyPr/>
        <a:lstStyle/>
        <a:p>
          <a:endParaRPr lang="en-GB"/>
        </a:p>
      </dgm:t>
    </dgm:pt>
    <dgm:pt modelId="{0BC0420E-4AEF-42ED-A25E-98A3025CDCFF}" type="parTrans" cxnId="{4EA9094D-35BD-4E2D-9C29-7667105E2043}">
      <dgm:prSet/>
      <dgm:spPr/>
      <dgm:t>
        <a:bodyPr/>
        <a:lstStyle/>
        <a:p>
          <a:endParaRPr lang="en-GB"/>
        </a:p>
      </dgm:t>
    </dgm:pt>
    <dgm:pt modelId="{9649F20C-5A43-40FC-B995-683211A18E03}" type="sibTrans" cxnId="{4EA9094D-35BD-4E2D-9C29-7667105E2043}">
      <dgm:prSet/>
      <dgm:spPr/>
      <dgm:t>
        <a:bodyPr/>
        <a:lstStyle/>
        <a:p>
          <a:endParaRPr lang="en-GB"/>
        </a:p>
      </dgm:t>
    </dgm:pt>
    <dgm:pt modelId="{26F4A1A4-BFEF-40EF-85F6-2567A7CC30EE}">
      <dgm:prSet phldrT="[Text]"/>
      <dgm:spPr/>
      <dgm:t>
        <a:bodyPr/>
        <a:lstStyle/>
        <a:p>
          <a:endParaRPr lang="en-GB"/>
        </a:p>
      </dgm:t>
    </dgm:pt>
    <dgm:pt modelId="{4E2696EB-45AF-4FE0-8D62-C4413BEC99EC}" type="parTrans" cxnId="{A1D9C76C-0D9C-4F41-9B6E-23F747729138}">
      <dgm:prSet/>
      <dgm:spPr/>
      <dgm:t>
        <a:bodyPr/>
        <a:lstStyle/>
        <a:p>
          <a:endParaRPr lang="en-GB"/>
        </a:p>
      </dgm:t>
    </dgm:pt>
    <dgm:pt modelId="{0CE726BF-47C3-4B43-84F8-3C97B5FB586F}" type="sibTrans" cxnId="{A1D9C76C-0D9C-4F41-9B6E-23F747729138}">
      <dgm:prSet/>
      <dgm:spPr/>
      <dgm:t>
        <a:bodyPr/>
        <a:lstStyle/>
        <a:p>
          <a:endParaRPr lang="en-GB"/>
        </a:p>
      </dgm:t>
    </dgm:pt>
    <dgm:pt modelId="{01825DC1-AD93-4CF4-A05F-B93807552517}">
      <dgm:prSet phldrT="[Text]"/>
      <dgm:spPr/>
      <dgm:t>
        <a:bodyPr/>
        <a:lstStyle/>
        <a:p>
          <a:endParaRPr lang="en-GB"/>
        </a:p>
      </dgm:t>
    </dgm:pt>
    <dgm:pt modelId="{9D9C5F8B-3A64-4D3B-9F87-ED6A6BB919DD}" type="parTrans" cxnId="{1448CB68-9389-48DB-AB8E-7AD8F19CBC1D}">
      <dgm:prSet/>
      <dgm:spPr/>
      <dgm:t>
        <a:bodyPr/>
        <a:lstStyle/>
        <a:p>
          <a:endParaRPr lang="en-GB"/>
        </a:p>
      </dgm:t>
    </dgm:pt>
    <dgm:pt modelId="{E85C175F-7716-42B3-BE04-6C990C1F0E40}" type="sibTrans" cxnId="{1448CB68-9389-48DB-AB8E-7AD8F19CBC1D}">
      <dgm:prSet/>
      <dgm:spPr/>
      <dgm:t>
        <a:bodyPr/>
        <a:lstStyle/>
        <a:p>
          <a:endParaRPr lang="en-GB"/>
        </a:p>
      </dgm:t>
    </dgm:pt>
    <dgm:pt modelId="{551D9B14-5704-4B14-82D5-AA92AD56D8AA}">
      <dgm:prSet phldrT="[Text]"/>
      <dgm:spPr/>
      <dgm:t>
        <a:bodyPr/>
        <a:lstStyle/>
        <a:p>
          <a:endParaRPr lang="en-GB"/>
        </a:p>
      </dgm:t>
    </dgm:pt>
    <dgm:pt modelId="{E093FF65-77EE-4A8B-A51F-0CEBF8120179}" type="parTrans" cxnId="{1B547E5A-0846-4C74-B227-051D68F2481C}">
      <dgm:prSet/>
      <dgm:spPr/>
      <dgm:t>
        <a:bodyPr/>
        <a:lstStyle/>
        <a:p>
          <a:endParaRPr lang="en-GB"/>
        </a:p>
      </dgm:t>
    </dgm:pt>
    <dgm:pt modelId="{BFAB11B6-9AF4-4AA4-885B-202F24C6F4D4}" type="sibTrans" cxnId="{1B547E5A-0846-4C74-B227-051D68F2481C}">
      <dgm:prSet/>
      <dgm:spPr/>
      <dgm:t>
        <a:bodyPr/>
        <a:lstStyle/>
        <a:p>
          <a:endParaRPr lang="en-GB"/>
        </a:p>
      </dgm:t>
    </dgm:pt>
    <dgm:pt modelId="{1CAC97E6-7D72-480F-863B-75E4D7CBF441}">
      <dgm:prSet phldrT="[Text]"/>
      <dgm:spPr/>
      <dgm:t>
        <a:bodyPr/>
        <a:lstStyle/>
        <a:p>
          <a:endParaRPr lang="en-GB"/>
        </a:p>
      </dgm:t>
    </dgm:pt>
    <dgm:pt modelId="{2513B293-1ADF-4126-9263-C7A39B50171E}" type="parTrans" cxnId="{E07F9E3A-50CC-46C4-B10E-F82124DDF52A}">
      <dgm:prSet/>
      <dgm:spPr/>
      <dgm:t>
        <a:bodyPr/>
        <a:lstStyle/>
        <a:p>
          <a:endParaRPr lang="en-GB"/>
        </a:p>
      </dgm:t>
    </dgm:pt>
    <dgm:pt modelId="{01A733AA-66E2-4226-A96D-A5F352CF509B}" type="sibTrans" cxnId="{E07F9E3A-50CC-46C4-B10E-F82124DDF52A}">
      <dgm:prSet/>
      <dgm:spPr/>
      <dgm:t>
        <a:bodyPr/>
        <a:lstStyle/>
        <a:p>
          <a:endParaRPr lang="en-GB"/>
        </a:p>
      </dgm:t>
    </dgm:pt>
    <dgm:pt modelId="{13ADE820-3AF9-4758-91EE-8A89B9613A4C}">
      <dgm:prSet phldrT="[Text]"/>
      <dgm:spPr/>
      <dgm:t>
        <a:bodyPr/>
        <a:lstStyle/>
        <a:p>
          <a:endParaRPr lang="en-GB"/>
        </a:p>
      </dgm:t>
    </dgm:pt>
    <dgm:pt modelId="{8E1BF96B-6FFA-47BE-B788-6849F072FA66}" type="parTrans" cxnId="{D82BBF27-03DC-4C03-BA3D-8200F530A944}">
      <dgm:prSet/>
      <dgm:spPr/>
      <dgm:t>
        <a:bodyPr/>
        <a:lstStyle/>
        <a:p>
          <a:endParaRPr lang="en-GB"/>
        </a:p>
      </dgm:t>
    </dgm:pt>
    <dgm:pt modelId="{55576BA2-1537-465A-95FF-C75CD5CBCADD}" type="sibTrans" cxnId="{D82BBF27-03DC-4C03-BA3D-8200F530A944}">
      <dgm:prSet/>
      <dgm:spPr/>
      <dgm:t>
        <a:bodyPr/>
        <a:lstStyle/>
        <a:p>
          <a:endParaRPr lang="en-GB"/>
        </a:p>
      </dgm:t>
    </dgm:pt>
    <dgm:pt modelId="{58402908-8421-4D62-B0D7-A70224703077}">
      <dgm:prSet phldrT="[Text]"/>
      <dgm:spPr/>
      <dgm:t>
        <a:bodyPr/>
        <a:lstStyle/>
        <a:p>
          <a:endParaRPr lang="en-GB"/>
        </a:p>
      </dgm:t>
    </dgm:pt>
    <dgm:pt modelId="{77012B15-9FF7-4F82-8006-36D316FF085B}" type="parTrans" cxnId="{36A59CE8-B070-4068-BDB2-1BB9B74A20FE}">
      <dgm:prSet/>
      <dgm:spPr/>
      <dgm:t>
        <a:bodyPr/>
        <a:lstStyle/>
        <a:p>
          <a:endParaRPr lang="en-GB"/>
        </a:p>
      </dgm:t>
    </dgm:pt>
    <dgm:pt modelId="{3F711B37-7989-4F38-9FF8-44A704A30189}" type="sibTrans" cxnId="{36A59CE8-B070-4068-BDB2-1BB9B74A20FE}">
      <dgm:prSet/>
      <dgm:spPr/>
      <dgm:t>
        <a:bodyPr/>
        <a:lstStyle/>
        <a:p>
          <a:endParaRPr lang="en-GB"/>
        </a:p>
      </dgm:t>
    </dgm:pt>
    <dgm:pt modelId="{5E570DB0-55DF-4E65-A2A6-614F31908FB2}">
      <dgm:prSet phldrT="[Text]"/>
      <dgm:spPr/>
      <dgm:t>
        <a:bodyPr/>
        <a:lstStyle/>
        <a:p>
          <a:endParaRPr lang="en-GB"/>
        </a:p>
      </dgm:t>
    </dgm:pt>
    <dgm:pt modelId="{4E1B8412-402E-4E36-84C7-B3829285ADCA}" type="parTrans" cxnId="{948C0D21-D4B6-4A09-9597-F06A05FC114E}">
      <dgm:prSet/>
      <dgm:spPr/>
      <dgm:t>
        <a:bodyPr/>
        <a:lstStyle/>
        <a:p>
          <a:endParaRPr lang="en-GB"/>
        </a:p>
      </dgm:t>
    </dgm:pt>
    <dgm:pt modelId="{ABC016C3-914C-47E7-A64D-9157B12721FE}" type="sibTrans" cxnId="{948C0D21-D4B6-4A09-9597-F06A05FC114E}">
      <dgm:prSet/>
      <dgm:spPr/>
      <dgm:t>
        <a:bodyPr/>
        <a:lstStyle/>
        <a:p>
          <a:endParaRPr lang="en-GB"/>
        </a:p>
      </dgm:t>
    </dgm:pt>
    <dgm:pt modelId="{247F21E6-00AF-42D4-9376-4E894919777F}">
      <dgm:prSet phldrT="[Text]"/>
      <dgm:spPr/>
      <dgm:t>
        <a:bodyPr/>
        <a:lstStyle/>
        <a:p>
          <a:endParaRPr lang="en-GB"/>
        </a:p>
      </dgm:t>
    </dgm:pt>
    <dgm:pt modelId="{4087E93D-B438-4D88-A5FD-3F4BB3D3FA4B}" type="parTrans" cxnId="{340A0BA8-C08B-4F9D-BEE4-FDA6238B6F7B}">
      <dgm:prSet/>
      <dgm:spPr/>
      <dgm:t>
        <a:bodyPr/>
        <a:lstStyle/>
        <a:p>
          <a:endParaRPr lang="en-GB"/>
        </a:p>
      </dgm:t>
    </dgm:pt>
    <dgm:pt modelId="{58A6D0C4-3C59-44B6-A03B-4ACE00DC09E0}" type="sibTrans" cxnId="{340A0BA8-C08B-4F9D-BEE4-FDA6238B6F7B}">
      <dgm:prSet/>
      <dgm:spPr/>
      <dgm:t>
        <a:bodyPr/>
        <a:lstStyle/>
        <a:p>
          <a:endParaRPr lang="en-GB"/>
        </a:p>
      </dgm:t>
    </dgm:pt>
    <dgm:pt modelId="{73992AB1-EC58-4A87-B7DB-AC6DCBEEF380}">
      <dgm:prSet phldrT="[Text]"/>
      <dgm:spPr/>
      <dgm:t>
        <a:bodyPr/>
        <a:lstStyle/>
        <a:p>
          <a:endParaRPr lang="en-GB"/>
        </a:p>
      </dgm:t>
    </dgm:pt>
    <dgm:pt modelId="{57E808F1-D3FA-468A-933D-9193D5058CAB}" type="parTrans" cxnId="{3F11413A-32F0-4D95-936C-0CD6D6147511}">
      <dgm:prSet/>
      <dgm:spPr/>
      <dgm:t>
        <a:bodyPr/>
        <a:lstStyle/>
        <a:p>
          <a:endParaRPr lang="en-GB"/>
        </a:p>
      </dgm:t>
    </dgm:pt>
    <dgm:pt modelId="{8DC8962E-86B1-42E7-9DC0-936EE80FC1DF}" type="sibTrans" cxnId="{3F11413A-32F0-4D95-936C-0CD6D6147511}">
      <dgm:prSet/>
      <dgm:spPr/>
      <dgm:t>
        <a:bodyPr/>
        <a:lstStyle/>
        <a:p>
          <a:endParaRPr lang="en-GB"/>
        </a:p>
      </dgm:t>
    </dgm:pt>
    <dgm:pt modelId="{07EC5311-C010-4C9F-A018-02A2BA90CD59}">
      <dgm:prSet phldrT="[Text]"/>
      <dgm:spPr/>
      <dgm:t>
        <a:bodyPr/>
        <a:lstStyle/>
        <a:p>
          <a:endParaRPr lang="en-GB"/>
        </a:p>
      </dgm:t>
    </dgm:pt>
    <dgm:pt modelId="{9A027DFE-4910-4148-8F44-8AB7CB22908A}" type="parTrans" cxnId="{20E6CA8E-CD63-45BA-A32E-5406A384603D}">
      <dgm:prSet/>
      <dgm:spPr/>
      <dgm:t>
        <a:bodyPr/>
        <a:lstStyle/>
        <a:p>
          <a:endParaRPr lang="en-GB"/>
        </a:p>
      </dgm:t>
    </dgm:pt>
    <dgm:pt modelId="{736F51A9-B64D-4C0F-97B0-3E24AF676D16}" type="sibTrans" cxnId="{20E6CA8E-CD63-45BA-A32E-5406A384603D}">
      <dgm:prSet/>
      <dgm:spPr/>
      <dgm:t>
        <a:bodyPr/>
        <a:lstStyle/>
        <a:p>
          <a:endParaRPr lang="en-GB"/>
        </a:p>
      </dgm:t>
    </dgm:pt>
    <dgm:pt modelId="{F14F3B5A-92D2-4B3A-9C85-21B8E65B9CE4}">
      <dgm:prSet phldrT="[Text]"/>
      <dgm:spPr/>
      <dgm:t>
        <a:bodyPr/>
        <a:lstStyle/>
        <a:p>
          <a:endParaRPr lang="en-GB"/>
        </a:p>
      </dgm:t>
    </dgm:pt>
    <dgm:pt modelId="{0576B201-1525-455F-B435-EE7DAAF637A2}" type="parTrans" cxnId="{BA9CCBD9-4F38-45EA-AAA0-785A9EB75A29}">
      <dgm:prSet/>
      <dgm:spPr/>
      <dgm:t>
        <a:bodyPr/>
        <a:lstStyle/>
        <a:p>
          <a:endParaRPr lang="en-GB"/>
        </a:p>
      </dgm:t>
    </dgm:pt>
    <dgm:pt modelId="{BFBB6DF6-A683-4985-8036-2DC2C0070294}" type="sibTrans" cxnId="{BA9CCBD9-4F38-45EA-AAA0-785A9EB75A29}">
      <dgm:prSet/>
      <dgm:spPr/>
      <dgm:t>
        <a:bodyPr/>
        <a:lstStyle/>
        <a:p>
          <a:endParaRPr lang="en-GB"/>
        </a:p>
      </dgm:t>
    </dgm:pt>
    <dgm:pt modelId="{F423C351-557D-4D21-9C95-82841246BB47}" type="pres">
      <dgm:prSet presAssocID="{D6E100EB-06D8-4DB1-8FF6-20221798B863}" presName="cycle" presStyleCnt="0">
        <dgm:presLayoutVars>
          <dgm:chMax val="1"/>
          <dgm:dir/>
          <dgm:animLvl val="ctr"/>
          <dgm:resizeHandles val="exact"/>
        </dgm:presLayoutVars>
      </dgm:prSet>
      <dgm:spPr/>
      <dgm:t>
        <a:bodyPr/>
        <a:lstStyle/>
        <a:p>
          <a:endParaRPr lang="en-GB"/>
        </a:p>
      </dgm:t>
    </dgm:pt>
    <dgm:pt modelId="{07B42806-287F-46A0-B7EF-7A96E4BFD806}" type="pres">
      <dgm:prSet presAssocID="{A5365C80-8282-4769-B0A3-AE46EE60BECB}" presName="centerShape" presStyleLbl="node0" presStyleIdx="0" presStyleCnt="1"/>
      <dgm:spPr/>
      <dgm:t>
        <a:bodyPr/>
        <a:lstStyle/>
        <a:p>
          <a:endParaRPr lang="en-GB"/>
        </a:p>
      </dgm:t>
    </dgm:pt>
    <dgm:pt modelId="{B29043D1-B97D-474A-B4F2-4A29CE2DD362}" type="pres">
      <dgm:prSet presAssocID="{EF3B135C-CDCF-4F62-9568-41F0F6EA1538}" presName="parTrans" presStyleLbl="bgSibTrans2D1" presStyleIdx="0" presStyleCnt="11"/>
      <dgm:spPr/>
      <dgm:t>
        <a:bodyPr/>
        <a:lstStyle/>
        <a:p>
          <a:endParaRPr lang="en-GB"/>
        </a:p>
      </dgm:t>
    </dgm:pt>
    <dgm:pt modelId="{C0DE77B2-AF16-4C8A-97D3-E52548C97146}" type="pres">
      <dgm:prSet presAssocID="{44542B75-5624-4148-BB90-C9E4AFC87BC4}" presName="node" presStyleLbl="node1" presStyleIdx="0" presStyleCnt="11" custScaleX="181385">
        <dgm:presLayoutVars>
          <dgm:bulletEnabled val="1"/>
        </dgm:presLayoutVars>
      </dgm:prSet>
      <dgm:spPr/>
      <dgm:t>
        <a:bodyPr/>
        <a:lstStyle/>
        <a:p>
          <a:endParaRPr lang="en-GB"/>
        </a:p>
      </dgm:t>
    </dgm:pt>
    <dgm:pt modelId="{6A3693AD-C5B9-4351-B3A2-D186E550CDF3}" type="pres">
      <dgm:prSet presAssocID="{B55D0A24-87E5-452F-AF4B-5AC95B9FEB7F}" presName="parTrans" presStyleLbl="bgSibTrans2D1" presStyleIdx="1" presStyleCnt="11"/>
      <dgm:spPr/>
      <dgm:t>
        <a:bodyPr/>
        <a:lstStyle/>
        <a:p>
          <a:endParaRPr lang="en-GB"/>
        </a:p>
      </dgm:t>
    </dgm:pt>
    <dgm:pt modelId="{87D49903-5C50-43B3-A332-62CAC38AD1BA}" type="pres">
      <dgm:prSet presAssocID="{961401EF-3343-4390-9AC7-59FE287797AB}" presName="node" presStyleLbl="node1" presStyleIdx="1" presStyleCnt="11" custScaleX="181385">
        <dgm:presLayoutVars>
          <dgm:bulletEnabled val="1"/>
        </dgm:presLayoutVars>
      </dgm:prSet>
      <dgm:spPr/>
      <dgm:t>
        <a:bodyPr/>
        <a:lstStyle/>
        <a:p>
          <a:endParaRPr lang="en-GB"/>
        </a:p>
      </dgm:t>
    </dgm:pt>
    <dgm:pt modelId="{6DA214F4-9168-494A-9D06-2081A6AEF9A8}" type="pres">
      <dgm:prSet presAssocID="{5BC899ED-2570-43C6-870E-3E780817F53C}" presName="parTrans" presStyleLbl="bgSibTrans2D1" presStyleIdx="2" presStyleCnt="11"/>
      <dgm:spPr/>
      <dgm:t>
        <a:bodyPr/>
        <a:lstStyle/>
        <a:p>
          <a:endParaRPr lang="en-GB"/>
        </a:p>
      </dgm:t>
    </dgm:pt>
    <dgm:pt modelId="{34472BDC-A8BE-42E9-B647-EE71B83B13EF}" type="pres">
      <dgm:prSet presAssocID="{68B3DAB6-F433-44E0-B1BA-037E113BE199}" presName="node" presStyleLbl="node1" presStyleIdx="2" presStyleCnt="11" custScaleX="181385">
        <dgm:presLayoutVars>
          <dgm:bulletEnabled val="1"/>
        </dgm:presLayoutVars>
      </dgm:prSet>
      <dgm:spPr/>
      <dgm:t>
        <a:bodyPr/>
        <a:lstStyle/>
        <a:p>
          <a:endParaRPr lang="en-GB"/>
        </a:p>
      </dgm:t>
    </dgm:pt>
    <dgm:pt modelId="{60A6F064-FECA-420C-8BE4-FD6AC8F81A13}" type="pres">
      <dgm:prSet presAssocID="{E9689359-36DB-4D49-A5A0-9D12D17E3C19}" presName="parTrans" presStyleLbl="bgSibTrans2D1" presStyleIdx="3" presStyleCnt="11"/>
      <dgm:spPr/>
      <dgm:t>
        <a:bodyPr/>
        <a:lstStyle/>
        <a:p>
          <a:endParaRPr lang="en-GB"/>
        </a:p>
      </dgm:t>
    </dgm:pt>
    <dgm:pt modelId="{2C9CE0BB-4313-4C04-85E3-E84CB6EA34B5}" type="pres">
      <dgm:prSet presAssocID="{D631F491-2E6F-4A09-ACBA-6E10FBC1352B}" presName="node" presStyleLbl="node1" presStyleIdx="3" presStyleCnt="11" custScaleX="181385">
        <dgm:presLayoutVars>
          <dgm:bulletEnabled val="1"/>
        </dgm:presLayoutVars>
      </dgm:prSet>
      <dgm:spPr/>
      <dgm:t>
        <a:bodyPr/>
        <a:lstStyle/>
        <a:p>
          <a:endParaRPr lang="en-GB"/>
        </a:p>
      </dgm:t>
    </dgm:pt>
    <dgm:pt modelId="{37EBD22B-8B7A-49DA-951D-081DF87993CF}" type="pres">
      <dgm:prSet presAssocID="{E093FF65-77EE-4A8B-A51F-0CEBF8120179}" presName="parTrans" presStyleLbl="bgSibTrans2D1" presStyleIdx="4" presStyleCnt="11"/>
      <dgm:spPr/>
      <dgm:t>
        <a:bodyPr/>
        <a:lstStyle/>
        <a:p>
          <a:endParaRPr lang="en-GB"/>
        </a:p>
      </dgm:t>
    </dgm:pt>
    <dgm:pt modelId="{E7A8D5F8-96D9-48B2-9F47-E6E439D0E9A3}" type="pres">
      <dgm:prSet presAssocID="{551D9B14-5704-4B14-82D5-AA92AD56D8AA}" presName="node" presStyleLbl="node1" presStyleIdx="4" presStyleCnt="11">
        <dgm:presLayoutVars>
          <dgm:bulletEnabled val="1"/>
        </dgm:presLayoutVars>
      </dgm:prSet>
      <dgm:spPr/>
      <dgm:t>
        <a:bodyPr/>
        <a:lstStyle/>
        <a:p>
          <a:endParaRPr lang="en-GB"/>
        </a:p>
      </dgm:t>
    </dgm:pt>
    <dgm:pt modelId="{DD9D5C82-B640-4227-A32D-5F324BC0221E}" type="pres">
      <dgm:prSet presAssocID="{2513B293-1ADF-4126-9263-C7A39B50171E}" presName="parTrans" presStyleLbl="bgSibTrans2D1" presStyleIdx="5" presStyleCnt="11"/>
      <dgm:spPr/>
      <dgm:t>
        <a:bodyPr/>
        <a:lstStyle/>
        <a:p>
          <a:endParaRPr lang="en-GB"/>
        </a:p>
      </dgm:t>
    </dgm:pt>
    <dgm:pt modelId="{304D79EC-7B24-434E-8A75-94C6AC102B6F}" type="pres">
      <dgm:prSet presAssocID="{1CAC97E6-7D72-480F-863B-75E4D7CBF441}" presName="node" presStyleLbl="node1" presStyleIdx="5" presStyleCnt="11">
        <dgm:presLayoutVars>
          <dgm:bulletEnabled val="1"/>
        </dgm:presLayoutVars>
      </dgm:prSet>
      <dgm:spPr/>
      <dgm:t>
        <a:bodyPr/>
        <a:lstStyle/>
        <a:p>
          <a:endParaRPr lang="en-GB"/>
        </a:p>
      </dgm:t>
    </dgm:pt>
    <dgm:pt modelId="{3262A12E-38DA-4F45-A1D8-F75D552BABFE}" type="pres">
      <dgm:prSet presAssocID="{8E1BF96B-6FFA-47BE-B788-6849F072FA66}" presName="parTrans" presStyleLbl="bgSibTrans2D1" presStyleIdx="6" presStyleCnt="11"/>
      <dgm:spPr/>
      <dgm:t>
        <a:bodyPr/>
        <a:lstStyle/>
        <a:p>
          <a:endParaRPr lang="en-GB"/>
        </a:p>
      </dgm:t>
    </dgm:pt>
    <dgm:pt modelId="{19799650-4047-4C2C-95D3-11E9D2E1A435}" type="pres">
      <dgm:prSet presAssocID="{13ADE820-3AF9-4758-91EE-8A89B9613A4C}" presName="node" presStyleLbl="node1" presStyleIdx="6" presStyleCnt="11">
        <dgm:presLayoutVars>
          <dgm:bulletEnabled val="1"/>
        </dgm:presLayoutVars>
      </dgm:prSet>
      <dgm:spPr/>
      <dgm:t>
        <a:bodyPr/>
        <a:lstStyle/>
        <a:p>
          <a:endParaRPr lang="en-GB"/>
        </a:p>
      </dgm:t>
    </dgm:pt>
    <dgm:pt modelId="{169C2628-940A-40BD-8CFB-E404AED90D97}" type="pres">
      <dgm:prSet presAssocID="{77012B15-9FF7-4F82-8006-36D316FF085B}" presName="parTrans" presStyleLbl="bgSibTrans2D1" presStyleIdx="7" presStyleCnt="11"/>
      <dgm:spPr/>
      <dgm:t>
        <a:bodyPr/>
        <a:lstStyle/>
        <a:p>
          <a:endParaRPr lang="en-GB"/>
        </a:p>
      </dgm:t>
    </dgm:pt>
    <dgm:pt modelId="{04176974-8B45-4142-BA5F-FA21EFEA08AA}" type="pres">
      <dgm:prSet presAssocID="{58402908-8421-4D62-B0D7-A70224703077}" presName="node" presStyleLbl="node1" presStyleIdx="7" presStyleCnt="11">
        <dgm:presLayoutVars>
          <dgm:bulletEnabled val="1"/>
        </dgm:presLayoutVars>
      </dgm:prSet>
      <dgm:spPr/>
      <dgm:t>
        <a:bodyPr/>
        <a:lstStyle/>
        <a:p>
          <a:endParaRPr lang="en-GB"/>
        </a:p>
      </dgm:t>
    </dgm:pt>
    <dgm:pt modelId="{5234F727-E3B7-4120-BF40-8589CFBD020D}" type="pres">
      <dgm:prSet presAssocID="{57E808F1-D3FA-468A-933D-9193D5058CAB}" presName="parTrans" presStyleLbl="bgSibTrans2D1" presStyleIdx="8" presStyleCnt="11"/>
      <dgm:spPr/>
      <dgm:t>
        <a:bodyPr/>
        <a:lstStyle/>
        <a:p>
          <a:endParaRPr lang="en-GB"/>
        </a:p>
      </dgm:t>
    </dgm:pt>
    <dgm:pt modelId="{38921118-69EE-41D0-B8B1-A44A463E0757}" type="pres">
      <dgm:prSet presAssocID="{73992AB1-EC58-4A87-B7DB-AC6DCBEEF380}" presName="node" presStyleLbl="node1" presStyleIdx="8" presStyleCnt="11">
        <dgm:presLayoutVars>
          <dgm:bulletEnabled val="1"/>
        </dgm:presLayoutVars>
      </dgm:prSet>
      <dgm:spPr/>
      <dgm:t>
        <a:bodyPr/>
        <a:lstStyle/>
        <a:p>
          <a:endParaRPr lang="en-GB"/>
        </a:p>
      </dgm:t>
    </dgm:pt>
    <dgm:pt modelId="{4BD36A5A-F3F1-435D-B9F0-C92DDE856D11}" type="pres">
      <dgm:prSet presAssocID="{9A027DFE-4910-4148-8F44-8AB7CB22908A}" presName="parTrans" presStyleLbl="bgSibTrans2D1" presStyleIdx="9" presStyleCnt="11"/>
      <dgm:spPr/>
      <dgm:t>
        <a:bodyPr/>
        <a:lstStyle/>
        <a:p>
          <a:endParaRPr lang="en-GB"/>
        </a:p>
      </dgm:t>
    </dgm:pt>
    <dgm:pt modelId="{55BCBD3C-58D2-4E4F-847D-D9A6582CE4A3}" type="pres">
      <dgm:prSet presAssocID="{07EC5311-C010-4C9F-A018-02A2BA90CD59}" presName="node" presStyleLbl="node1" presStyleIdx="9" presStyleCnt="11">
        <dgm:presLayoutVars>
          <dgm:bulletEnabled val="1"/>
        </dgm:presLayoutVars>
      </dgm:prSet>
      <dgm:spPr/>
      <dgm:t>
        <a:bodyPr/>
        <a:lstStyle/>
        <a:p>
          <a:endParaRPr lang="en-GB"/>
        </a:p>
      </dgm:t>
    </dgm:pt>
    <dgm:pt modelId="{1433C87D-0085-489D-81D0-CDAEBC6A70AB}" type="pres">
      <dgm:prSet presAssocID="{4E1B8412-402E-4E36-84C7-B3829285ADCA}" presName="parTrans" presStyleLbl="bgSibTrans2D1" presStyleIdx="10" presStyleCnt="11"/>
      <dgm:spPr/>
      <dgm:t>
        <a:bodyPr/>
        <a:lstStyle/>
        <a:p>
          <a:endParaRPr lang="en-GB"/>
        </a:p>
      </dgm:t>
    </dgm:pt>
    <dgm:pt modelId="{F3553D2C-A26A-4F0B-9A90-662116CF905B}" type="pres">
      <dgm:prSet presAssocID="{5E570DB0-55DF-4E65-A2A6-614F31908FB2}" presName="node" presStyleLbl="node1" presStyleIdx="10" presStyleCnt="11">
        <dgm:presLayoutVars>
          <dgm:bulletEnabled val="1"/>
        </dgm:presLayoutVars>
      </dgm:prSet>
      <dgm:spPr/>
      <dgm:t>
        <a:bodyPr/>
        <a:lstStyle/>
        <a:p>
          <a:endParaRPr lang="en-GB"/>
        </a:p>
      </dgm:t>
    </dgm:pt>
  </dgm:ptLst>
  <dgm:cxnLst>
    <dgm:cxn modelId="{BA9CCBD9-4F38-45EA-AAA0-785A9EB75A29}" srcId="{D6E100EB-06D8-4DB1-8FF6-20221798B863}" destId="{F14F3B5A-92D2-4B3A-9C85-21B8E65B9CE4}" srcOrd="3" destOrd="0" parTransId="{0576B201-1525-455F-B435-EE7DAAF637A2}" sibTransId="{BFBB6DF6-A683-4985-8036-2DC2C0070294}"/>
    <dgm:cxn modelId="{5E13AE5A-CE5F-4865-88C1-E5A07BE7B773}" type="presOf" srcId="{EF3B135C-CDCF-4F62-9568-41F0F6EA1538}" destId="{B29043D1-B97D-474A-B4F2-4A29CE2DD362}" srcOrd="0" destOrd="0" presId="urn:microsoft.com/office/officeart/2005/8/layout/radial4"/>
    <dgm:cxn modelId="{8B5F6002-9E73-4742-AD19-4465D298991A}" type="presOf" srcId="{B55D0A24-87E5-452F-AF4B-5AC95B9FEB7F}" destId="{6A3693AD-C5B9-4351-B3A2-D186E550CDF3}" srcOrd="0" destOrd="0" presId="urn:microsoft.com/office/officeart/2005/8/layout/radial4"/>
    <dgm:cxn modelId="{C637A220-BD38-4772-B7D4-4CB34CD3E3BD}" type="presOf" srcId="{5E570DB0-55DF-4E65-A2A6-614F31908FB2}" destId="{F3553D2C-A26A-4F0B-9A90-662116CF905B}" srcOrd="0" destOrd="0" presId="urn:microsoft.com/office/officeart/2005/8/layout/radial4"/>
    <dgm:cxn modelId="{D82BBF27-03DC-4C03-BA3D-8200F530A944}" srcId="{A5365C80-8282-4769-B0A3-AE46EE60BECB}" destId="{13ADE820-3AF9-4758-91EE-8A89B9613A4C}" srcOrd="6" destOrd="0" parTransId="{8E1BF96B-6FFA-47BE-B788-6849F072FA66}" sibTransId="{55576BA2-1537-465A-95FF-C75CD5CBCADD}"/>
    <dgm:cxn modelId="{340A0BA8-C08B-4F9D-BEE4-FDA6238B6F7B}" srcId="{D6E100EB-06D8-4DB1-8FF6-20221798B863}" destId="{247F21E6-00AF-42D4-9376-4E894919777F}" srcOrd="1" destOrd="0" parTransId="{4087E93D-B438-4D88-A5FD-3F4BB3D3FA4B}" sibTransId="{58A6D0C4-3C59-44B6-A03B-4ACE00DC09E0}"/>
    <dgm:cxn modelId="{45D58ADF-6EF9-4193-83B6-2518EDEB62E0}" srcId="{A5365C80-8282-4769-B0A3-AE46EE60BECB}" destId="{D631F491-2E6F-4A09-ACBA-6E10FBC1352B}" srcOrd="3" destOrd="0" parTransId="{E9689359-36DB-4D49-A5A0-9D12D17E3C19}" sibTransId="{567B3D42-323B-49A3-9459-519CB033AE11}"/>
    <dgm:cxn modelId="{15D13579-D88E-4FC8-A750-923BB17BA2BE}" type="presOf" srcId="{551D9B14-5704-4B14-82D5-AA92AD56D8AA}" destId="{E7A8D5F8-96D9-48B2-9F47-E6E439D0E9A3}" srcOrd="0" destOrd="0" presId="urn:microsoft.com/office/officeart/2005/8/layout/radial4"/>
    <dgm:cxn modelId="{174540DC-FCDF-4A1F-BD85-16FE33ED603E}" type="presOf" srcId="{4E1B8412-402E-4E36-84C7-B3829285ADCA}" destId="{1433C87D-0085-489D-81D0-CDAEBC6A70AB}" srcOrd="0" destOrd="0" presId="urn:microsoft.com/office/officeart/2005/8/layout/radial4"/>
    <dgm:cxn modelId="{34FE90C6-A536-4B87-8BBB-FCC552AAEBEE}" type="presOf" srcId="{D631F491-2E6F-4A09-ACBA-6E10FBC1352B}" destId="{2C9CE0BB-4313-4C04-85E3-E84CB6EA34B5}" srcOrd="0" destOrd="0" presId="urn:microsoft.com/office/officeart/2005/8/layout/radial4"/>
    <dgm:cxn modelId="{1B547E5A-0846-4C74-B227-051D68F2481C}" srcId="{A5365C80-8282-4769-B0A3-AE46EE60BECB}" destId="{551D9B14-5704-4B14-82D5-AA92AD56D8AA}" srcOrd="4" destOrd="0" parTransId="{E093FF65-77EE-4A8B-A51F-0CEBF8120179}" sibTransId="{BFAB11B6-9AF4-4AA4-885B-202F24C6F4D4}"/>
    <dgm:cxn modelId="{3F11413A-32F0-4D95-936C-0CD6D6147511}" srcId="{A5365C80-8282-4769-B0A3-AE46EE60BECB}" destId="{73992AB1-EC58-4A87-B7DB-AC6DCBEEF380}" srcOrd="8" destOrd="0" parTransId="{57E808F1-D3FA-468A-933D-9193D5058CAB}" sibTransId="{8DC8962E-86B1-42E7-9DC0-936EE80FC1DF}"/>
    <dgm:cxn modelId="{A040DC00-38C8-459E-8AEE-F1752807387D}" type="presOf" srcId="{2513B293-1ADF-4126-9263-C7A39B50171E}" destId="{DD9D5C82-B640-4227-A32D-5F324BC0221E}" srcOrd="0" destOrd="0" presId="urn:microsoft.com/office/officeart/2005/8/layout/radial4"/>
    <dgm:cxn modelId="{A3E7C406-CDAB-4B42-BE87-098991FDBA8C}" type="presOf" srcId="{961401EF-3343-4390-9AC7-59FE287797AB}" destId="{87D49903-5C50-43B3-A332-62CAC38AD1BA}" srcOrd="0" destOrd="0" presId="urn:microsoft.com/office/officeart/2005/8/layout/radial4"/>
    <dgm:cxn modelId="{948C0D21-D4B6-4A09-9597-F06A05FC114E}" srcId="{A5365C80-8282-4769-B0A3-AE46EE60BECB}" destId="{5E570DB0-55DF-4E65-A2A6-614F31908FB2}" srcOrd="10" destOrd="0" parTransId="{4E1B8412-402E-4E36-84C7-B3829285ADCA}" sibTransId="{ABC016C3-914C-47E7-A64D-9157B12721FE}"/>
    <dgm:cxn modelId="{83D6B596-FA3E-4A1A-B118-C1E8B8A9CC78}" type="presOf" srcId="{44542B75-5624-4148-BB90-C9E4AFC87BC4}" destId="{C0DE77B2-AF16-4C8A-97D3-E52548C97146}" srcOrd="0" destOrd="0" presId="urn:microsoft.com/office/officeart/2005/8/layout/radial4"/>
    <dgm:cxn modelId="{7426F787-284B-4B5C-A9E0-812EC85DFD8A}" type="presOf" srcId="{1CAC97E6-7D72-480F-863B-75E4D7CBF441}" destId="{304D79EC-7B24-434E-8A75-94C6AC102B6F}" srcOrd="0" destOrd="0" presId="urn:microsoft.com/office/officeart/2005/8/layout/radial4"/>
    <dgm:cxn modelId="{E07F9E3A-50CC-46C4-B10E-F82124DDF52A}" srcId="{A5365C80-8282-4769-B0A3-AE46EE60BECB}" destId="{1CAC97E6-7D72-480F-863B-75E4D7CBF441}" srcOrd="5" destOrd="0" parTransId="{2513B293-1ADF-4126-9263-C7A39B50171E}" sibTransId="{01A733AA-66E2-4226-A96D-A5F352CF509B}"/>
    <dgm:cxn modelId="{E02443A3-C140-43D5-BF68-3105D55DE26E}" type="presOf" srcId="{D6E100EB-06D8-4DB1-8FF6-20221798B863}" destId="{F423C351-557D-4D21-9C95-82841246BB47}" srcOrd="0" destOrd="0" presId="urn:microsoft.com/office/officeart/2005/8/layout/radial4"/>
    <dgm:cxn modelId="{4D863630-F304-4473-B98F-61A5B613E5C9}" type="presOf" srcId="{73992AB1-EC58-4A87-B7DB-AC6DCBEEF380}" destId="{38921118-69EE-41D0-B8B1-A44A463E0757}" srcOrd="0" destOrd="0" presId="urn:microsoft.com/office/officeart/2005/8/layout/radial4"/>
    <dgm:cxn modelId="{2D9D4ED9-DD31-4C03-AA13-56D4045C9DC8}" type="presOf" srcId="{E093FF65-77EE-4A8B-A51F-0CEBF8120179}" destId="{37EBD22B-8B7A-49DA-951D-081DF87993CF}" srcOrd="0" destOrd="0" presId="urn:microsoft.com/office/officeart/2005/8/layout/radial4"/>
    <dgm:cxn modelId="{A9303195-675B-48D7-80E3-10C89D8F4BFD}" type="presOf" srcId="{A5365C80-8282-4769-B0A3-AE46EE60BECB}" destId="{07B42806-287F-46A0-B7EF-7A96E4BFD806}" srcOrd="0" destOrd="0" presId="urn:microsoft.com/office/officeart/2005/8/layout/radial4"/>
    <dgm:cxn modelId="{5A583ACD-22C9-476A-A2A5-1394D763AF22}" srcId="{A5365C80-8282-4769-B0A3-AE46EE60BECB}" destId="{44542B75-5624-4148-BB90-C9E4AFC87BC4}" srcOrd="0" destOrd="0" parTransId="{EF3B135C-CDCF-4F62-9568-41F0F6EA1538}" sibTransId="{9C29D58C-3BDD-44FB-95C3-8C3B3B2370E7}"/>
    <dgm:cxn modelId="{4EA9094D-35BD-4E2D-9C29-7667105E2043}" srcId="{247F21E6-00AF-42D4-9376-4E894919777F}" destId="{09D9BB23-E40C-46A7-9F6D-5E8ACF40E0B9}" srcOrd="0" destOrd="0" parTransId="{0BC0420E-4AEF-42ED-A25E-98A3025CDCFF}" sibTransId="{9649F20C-5A43-40FC-B995-683211A18E03}"/>
    <dgm:cxn modelId="{1ACB0D6E-13F0-46F7-A4E0-76290A1E812D}" type="presOf" srcId="{9A027DFE-4910-4148-8F44-8AB7CB22908A}" destId="{4BD36A5A-F3F1-435D-B9F0-C92DDE856D11}" srcOrd="0" destOrd="0" presId="urn:microsoft.com/office/officeart/2005/8/layout/radial4"/>
    <dgm:cxn modelId="{2C88F28C-FFD2-4210-BA41-6B623428D2E2}" type="presOf" srcId="{E9689359-36DB-4D49-A5A0-9D12D17E3C19}" destId="{60A6F064-FECA-420C-8BE4-FD6AC8F81A13}" srcOrd="0" destOrd="0" presId="urn:microsoft.com/office/officeart/2005/8/layout/radial4"/>
    <dgm:cxn modelId="{EA3B1529-70DC-445A-8CA1-3D3521EACBB1}" srcId="{A5365C80-8282-4769-B0A3-AE46EE60BECB}" destId="{961401EF-3343-4390-9AC7-59FE287797AB}" srcOrd="1" destOrd="0" parTransId="{B55D0A24-87E5-452F-AF4B-5AC95B9FEB7F}" sibTransId="{16A87EAD-547C-4D50-9628-097010BD107C}"/>
    <dgm:cxn modelId="{20E6CA8E-CD63-45BA-A32E-5406A384603D}" srcId="{A5365C80-8282-4769-B0A3-AE46EE60BECB}" destId="{07EC5311-C010-4C9F-A018-02A2BA90CD59}" srcOrd="9" destOrd="0" parTransId="{9A027DFE-4910-4148-8F44-8AB7CB22908A}" sibTransId="{736F51A9-B64D-4C0F-97B0-3E24AF676D16}"/>
    <dgm:cxn modelId="{03BD0891-3381-43BA-998E-AFCD275A1318}" srcId="{D6E100EB-06D8-4DB1-8FF6-20221798B863}" destId="{6A229282-0A14-4A06-820A-917C5FD1C0BB}" srcOrd="2" destOrd="0" parTransId="{D1305FDE-376D-4D06-9BD1-CA3E349EC301}" sibTransId="{0FB3DFBA-2362-41EA-AF46-4B48BB7C1989}"/>
    <dgm:cxn modelId="{DAB11185-2387-415B-8AE2-F465B12F23BF}" srcId="{D6E100EB-06D8-4DB1-8FF6-20221798B863}" destId="{A5365C80-8282-4769-B0A3-AE46EE60BECB}" srcOrd="0" destOrd="0" parTransId="{C2C1DD0A-47C2-4353-94BC-6D6D54DF2B2C}" sibTransId="{5CBF86B6-1FC5-4A23-B330-37A29973D530}"/>
    <dgm:cxn modelId="{673E4215-6C08-4D7D-A4C3-51F42D5E3787}" type="presOf" srcId="{07EC5311-C010-4C9F-A018-02A2BA90CD59}" destId="{55BCBD3C-58D2-4E4F-847D-D9A6582CE4A3}" srcOrd="0" destOrd="0" presId="urn:microsoft.com/office/officeart/2005/8/layout/radial4"/>
    <dgm:cxn modelId="{CA326401-5080-4F44-BCE7-85628D9BDC25}" type="presOf" srcId="{13ADE820-3AF9-4758-91EE-8A89B9613A4C}" destId="{19799650-4047-4C2C-95D3-11E9D2E1A435}" srcOrd="0" destOrd="0" presId="urn:microsoft.com/office/officeart/2005/8/layout/radial4"/>
    <dgm:cxn modelId="{527A1091-4C92-489B-A539-E3297E888B00}" type="presOf" srcId="{68B3DAB6-F433-44E0-B1BA-037E113BE199}" destId="{34472BDC-A8BE-42E9-B647-EE71B83B13EF}" srcOrd="0" destOrd="0" presId="urn:microsoft.com/office/officeart/2005/8/layout/radial4"/>
    <dgm:cxn modelId="{54855C29-5282-4902-A881-AD4A449DB619}" type="presOf" srcId="{5BC899ED-2570-43C6-870E-3E780817F53C}" destId="{6DA214F4-9168-494A-9D06-2081A6AEF9A8}" srcOrd="0" destOrd="0" presId="urn:microsoft.com/office/officeart/2005/8/layout/radial4"/>
    <dgm:cxn modelId="{6E7D72D6-6094-40C0-87AC-AC8AEB6A3045}" type="presOf" srcId="{77012B15-9FF7-4F82-8006-36D316FF085B}" destId="{169C2628-940A-40BD-8CFB-E404AED90D97}" srcOrd="0" destOrd="0" presId="urn:microsoft.com/office/officeart/2005/8/layout/radial4"/>
    <dgm:cxn modelId="{62BEABD7-6277-4F1F-A17A-7F4ABDF591A4}" type="presOf" srcId="{57E808F1-D3FA-468A-933D-9193D5058CAB}" destId="{5234F727-E3B7-4120-BF40-8589CFBD020D}" srcOrd="0" destOrd="0" presId="urn:microsoft.com/office/officeart/2005/8/layout/radial4"/>
    <dgm:cxn modelId="{A1D9C76C-0D9C-4F41-9B6E-23F747729138}" srcId="{247F21E6-00AF-42D4-9376-4E894919777F}" destId="{26F4A1A4-BFEF-40EF-85F6-2567A7CC30EE}" srcOrd="1" destOrd="0" parTransId="{4E2696EB-45AF-4FE0-8D62-C4413BEC99EC}" sibTransId="{0CE726BF-47C3-4B43-84F8-3C97B5FB586F}"/>
    <dgm:cxn modelId="{35934104-542F-481B-B95D-017A46C02C67}" srcId="{A5365C80-8282-4769-B0A3-AE46EE60BECB}" destId="{68B3DAB6-F433-44E0-B1BA-037E113BE199}" srcOrd="2" destOrd="0" parTransId="{5BC899ED-2570-43C6-870E-3E780817F53C}" sibTransId="{CFAB2A3A-E5E0-43C4-92B9-D0631C293FD6}"/>
    <dgm:cxn modelId="{36A59CE8-B070-4068-BDB2-1BB9B74A20FE}" srcId="{A5365C80-8282-4769-B0A3-AE46EE60BECB}" destId="{58402908-8421-4D62-B0D7-A70224703077}" srcOrd="7" destOrd="0" parTransId="{77012B15-9FF7-4F82-8006-36D316FF085B}" sibTransId="{3F711B37-7989-4F38-9FF8-44A704A30189}"/>
    <dgm:cxn modelId="{8D291187-239E-44C0-9009-CA3DA090BF74}" srcId="{247F21E6-00AF-42D4-9376-4E894919777F}" destId="{D61CE0BB-61EA-4B6F-95C2-57E81D59E3C5}" srcOrd="3" destOrd="0" parTransId="{D95BEFE1-E321-4583-8D68-A27BD513DDFE}" sibTransId="{74EBA7BD-D236-45F0-B995-6A3F7B391698}"/>
    <dgm:cxn modelId="{1448CB68-9389-48DB-AB8E-7AD8F19CBC1D}" srcId="{247F21E6-00AF-42D4-9376-4E894919777F}" destId="{01825DC1-AD93-4CF4-A05F-B93807552517}" srcOrd="2" destOrd="0" parTransId="{9D9C5F8B-3A64-4D3B-9F87-ED6A6BB919DD}" sibTransId="{E85C175F-7716-42B3-BE04-6C990C1F0E40}"/>
    <dgm:cxn modelId="{8838F03F-7DEE-447B-85E0-EE500E69264E}" type="presOf" srcId="{8E1BF96B-6FFA-47BE-B788-6849F072FA66}" destId="{3262A12E-38DA-4F45-A1D8-F75D552BABFE}" srcOrd="0" destOrd="0" presId="urn:microsoft.com/office/officeart/2005/8/layout/radial4"/>
    <dgm:cxn modelId="{D4454011-B674-4238-B5E2-1A39C5950A7B}" type="presOf" srcId="{58402908-8421-4D62-B0D7-A70224703077}" destId="{04176974-8B45-4142-BA5F-FA21EFEA08AA}" srcOrd="0" destOrd="0" presId="urn:microsoft.com/office/officeart/2005/8/layout/radial4"/>
    <dgm:cxn modelId="{B7312B13-4F27-4D2A-9BEC-660ECFB016C6}" type="presParOf" srcId="{F423C351-557D-4D21-9C95-82841246BB47}" destId="{07B42806-287F-46A0-B7EF-7A96E4BFD806}" srcOrd="0" destOrd="0" presId="urn:microsoft.com/office/officeart/2005/8/layout/radial4"/>
    <dgm:cxn modelId="{F69E8E7C-8D02-4559-8FC2-75097A00E0B2}" type="presParOf" srcId="{F423C351-557D-4D21-9C95-82841246BB47}" destId="{B29043D1-B97D-474A-B4F2-4A29CE2DD362}" srcOrd="1" destOrd="0" presId="urn:microsoft.com/office/officeart/2005/8/layout/radial4"/>
    <dgm:cxn modelId="{4DC5B69A-069C-4447-A1C0-97374B4B17F1}" type="presParOf" srcId="{F423C351-557D-4D21-9C95-82841246BB47}" destId="{C0DE77B2-AF16-4C8A-97D3-E52548C97146}" srcOrd="2" destOrd="0" presId="urn:microsoft.com/office/officeart/2005/8/layout/radial4"/>
    <dgm:cxn modelId="{8D47F9F7-8405-4F18-B05D-6CEC6B45E399}" type="presParOf" srcId="{F423C351-557D-4D21-9C95-82841246BB47}" destId="{6A3693AD-C5B9-4351-B3A2-D186E550CDF3}" srcOrd="3" destOrd="0" presId="urn:microsoft.com/office/officeart/2005/8/layout/radial4"/>
    <dgm:cxn modelId="{FD69505D-8E15-4F3B-B60D-5A850733F436}" type="presParOf" srcId="{F423C351-557D-4D21-9C95-82841246BB47}" destId="{87D49903-5C50-43B3-A332-62CAC38AD1BA}" srcOrd="4" destOrd="0" presId="urn:microsoft.com/office/officeart/2005/8/layout/radial4"/>
    <dgm:cxn modelId="{BBCB3EC0-98B5-448A-AE74-A722539B014E}" type="presParOf" srcId="{F423C351-557D-4D21-9C95-82841246BB47}" destId="{6DA214F4-9168-494A-9D06-2081A6AEF9A8}" srcOrd="5" destOrd="0" presId="urn:microsoft.com/office/officeart/2005/8/layout/radial4"/>
    <dgm:cxn modelId="{3247677B-76D2-4F7A-A7FE-E028BD8B6A5F}" type="presParOf" srcId="{F423C351-557D-4D21-9C95-82841246BB47}" destId="{34472BDC-A8BE-42E9-B647-EE71B83B13EF}" srcOrd="6" destOrd="0" presId="urn:microsoft.com/office/officeart/2005/8/layout/radial4"/>
    <dgm:cxn modelId="{52F18167-ED8F-41F5-B69F-2A309369EE43}" type="presParOf" srcId="{F423C351-557D-4D21-9C95-82841246BB47}" destId="{60A6F064-FECA-420C-8BE4-FD6AC8F81A13}" srcOrd="7" destOrd="0" presId="urn:microsoft.com/office/officeart/2005/8/layout/radial4"/>
    <dgm:cxn modelId="{AE0A7053-6144-4BEF-9B49-75605DFA8F85}" type="presParOf" srcId="{F423C351-557D-4D21-9C95-82841246BB47}" destId="{2C9CE0BB-4313-4C04-85E3-E84CB6EA34B5}" srcOrd="8" destOrd="0" presId="urn:microsoft.com/office/officeart/2005/8/layout/radial4"/>
    <dgm:cxn modelId="{7A2E8C7C-16DC-4050-AC73-E9A7E8F64DF7}" type="presParOf" srcId="{F423C351-557D-4D21-9C95-82841246BB47}" destId="{37EBD22B-8B7A-49DA-951D-081DF87993CF}" srcOrd="9" destOrd="0" presId="urn:microsoft.com/office/officeart/2005/8/layout/radial4"/>
    <dgm:cxn modelId="{00153683-EDF0-461E-B800-E6D5950327BC}" type="presParOf" srcId="{F423C351-557D-4D21-9C95-82841246BB47}" destId="{E7A8D5F8-96D9-48B2-9F47-E6E439D0E9A3}" srcOrd="10" destOrd="0" presId="urn:microsoft.com/office/officeart/2005/8/layout/radial4"/>
    <dgm:cxn modelId="{D786D328-8966-496C-AEBB-13F3BA18F551}" type="presParOf" srcId="{F423C351-557D-4D21-9C95-82841246BB47}" destId="{DD9D5C82-B640-4227-A32D-5F324BC0221E}" srcOrd="11" destOrd="0" presId="urn:microsoft.com/office/officeart/2005/8/layout/radial4"/>
    <dgm:cxn modelId="{E531BE11-EC91-4B55-9EF1-FE11F1657E9A}" type="presParOf" srcId="{F423C351-557D-4D21-9C95-82841246BB47}" destId="{304D79EC-7B24-434E-8A75-94C6AC102B6F}" srcOrd="12" destOrd="0" presId="urn:microsoft.com/office/officeart/2005/8/layout/radial4"/>
    <dgm:cxn modelId="{B6659C9B-F6F4-4A93-975B-0DF236919E9B}" type="presParOf" srcId="{F423C351-557D-4D21-9C95-82841246BB47}" destId="{3262A12E-38DA-4F45-A1D8-F75D552BABFE}" srcOrd="13" destOrd="0" presId="urn:microsoft.com/office/officeart/2005/8/layout/radial4"/>
    <dgm:cxn modelId="{C45657BB-C3DA-4170-9B93-EBEE98687718}" type="presParOf" srcId="{F423C351-557D-4D21-9C95-82841246BB47}" destId="{19799650-4047-4C2C-95D3-11E9D2E1A435}" srcOrd="14" destOrd="0" presId="urn:microsoft.com/office/officeart/2005/8/layout/radial4"/>
    <dgm:cxn modelId="{1F967EEE-8F69-4BF0-9E26-18FD7FB38010}" type="presParOf" srcId="{F423C351-557D-4D21-9C95-82841246BB47}" destId="{169C2628-940A-40BD-8CFB-E404AED90D97}" srcOrd="15" destOrd="0" presId="urn:microsoft.com/office/officeart/2005/8/layout/radial4"/>
    <dgm:cxn modelId="{A26503A3-9F1A-46BD-8E13-E2D3B2935EE0}" type="presParOf" srcId="{F423C351-557D-4D21-9C95-82841246BB47}" destId="{04176974-8B45-4142-BA5F-FA21EFEA08AA}" srcOrd="16" destOrd="0" presId="urn:microsoft.com/office/officeart/2005/8/layout/radial4"/>
    <dgm:cxn modelId="{6C3A7F4B-CF91-4BEB-AE86-7C7095D95572}" type="presParOf" srcId="{F423C351-557D-4D21-9C95-82841246BB47}" destId="{5234F727-E3B7-4120-BF40-8589CFBD020D}" srcOrd="17" destOrd="0" presId="urn:microsoft.com/office/officeart/2005/8/layout/radial4"/>
    <dgm:cxn modelId="{25D73059-7A9C-40CD-B5A1-0D71A6C63431}" type="presParOf" srcId="{F423C351-557D-4D21-9C95-82841246BB47}" destId="{38921118-69EE-41D0-B8B1-A44A463E0757}" srcOrd="18" destOrd="0" presId="urn:microsoft.com/office/officeart/2005/8/layout/radial4"/>
    <dgm:cxn modelId="{12D4017F-D147-4A89-9DE2-A7CB46FD05AF}" type="presParOf" srcId="{F423C351-557D-4D21-9C95-82841246BB47}" destId="{4BD36A5A-F3F1-435D-B9F0-C92DDE856D11}" srcOrd="19" destOrd="0" presId="urn:microsoft.com/office/officeart/2005/8/layout/radial4"/>
    <dgm:cxn modelId="{BB493B45-2E26-4B97-A841-D571CD139DD3}" type="presParOf" srcId="{F423C351-557D-4D21-9C95-82841246BB47}" destId="{55BCBD3C-58D2-4E4F-847D-D9A6582CE4A3}" srcOrd="20" destOrd="0" presId="urn:microsoft.com/office/officeart/2005/8/layout/radial4"/>
    <dgm:cxn modelId="{A9804487-0CF1-47BA-BAC9-E7FF2783AA64}" type="presParOf" srcId="{F423C351-557D-4D21-9C95-82841246BB47}" destId="{1433C87D-0085-489D-81D0-CDAEBC6A70AB}" srcOrd="21" destOrd="0" presId="urn:microsoft.com/office/officeart/2005/8/layout/radial4"/>
    <dgm:cxn modelId="{7DE6B078-66F0-42AE-82CF-553DDE2C50FF}" type="presParOf" srcId="{F423C351-557D-4D21-9C95-82841246BB47}" destId="{F3553D2C-A26A-4F0B-9A90-662116CF905B}" srcOrd="22"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651507F-906B-4F45-8271-0E7EBD773E94}" type="doc">
      <dgm:prSet loTypeId="urn:microsoft.com/office/officeart/2005/8/layout/radial4" loCatId="relationship" qsTypeId="urn:microsoft.com/office/officeart/2005/8/quickstyle/simple1" qsCatId="simple" csTypeId="urn:microsoft.com/office/officeart/2005/8/colors/accent1_1" csCatId="accent1" phldr="1"/>
      <dgm:spPr/>
      <dgm:t>
        <a:bodyPr/>
        <a:lstStyle/>
        <a:p>
          <a:endParaRPr lang="en-GB"/>
        </a:p>
      </dgm:t>
    </dgm:pt>
    <dgm:pt modelId="{392EB082-F0AF-4961-A335-59595842E375}">
      <dgm:prSet phldrT="[Text]"/>
      <dgm:spPr/>
      <dgm:t>
        <a:bodyPr/>
        <a:lstStyle/>
        <a:p>
          <a:r>
            <a:rPr lang="en-GB" b="1"/>
            <a:t>Socialise (connect)</a:t>
          </a:r>
        </a:p>
      </dgm:t>
    </dgm:pt>
    <dgm:pt modelId="{844500C7-0165-4EC8-8246-64AC2D7A69E3}" type="parTrans" cxnId="{25651859-27EA-440C-8C82-FDECD18E6C65}">
      <dgm:prSet/>
      <dgm:spPr/>
      <dgm:t>
        <a:bodyPr/>
        <a:lstStyle/>
        <a:p>
          <a:endParaRPr lang="en-GB"/>
        </a:p>
      </dgm:t>
    </dgm:pt>
    <dgm:pt modelId="{FD705EDA-EFA0-41E9-B922-70615FD95E85}" type="sibTrans" cxnId="{25651859-27EA-440C-8C82-FDECD18E6C65}">
      <dgm:prSet/>
      <dgm:spPr/>
      <dgm:t>
        <a:bodyPr/>
        <a:lstStyle/>
        <a:p>
          <a:endParaRPr lang="en-GB"/>
        </a:p>
      </dgm:t>
    </dgm:pt>
    <dgm:pt modelId="{73E9C47F-3302-4433-AADC-D3D41E57EAB8}">
      <dgm:prSet phldrT="[Text]"/>
      <dgm:spPr/>
      <dgm:t>
        <a:bodyPr/>
        <a:lstStyle/>
        <a:p>
          <a:r>
            <a:rPr lang="en-GB"/>
            <a:t>e.g. play times</a:t>
          </a:r>
        </a:p>
      </dgm:t>
    </dgm:pt>
    <dgm:pt modelId="{63F6A372-276D-4235-9B15-3D997DC8882F}" type="parTrans" cxnId="{D4334B56-D53E-4F42-94DF-7E7F90EC0852}">
      <dgm:prSet/>
      <dgm:spPr/>
      <dgm:t>
        <a:bodyPr/>
        <a:lstStyle/>
        <a:p>
          <a:endParaRPr lang="en-GB"/>
        </a:p>
      </dgm:t>
    </dgm:pt>
    <dgm:pt modelId="{60B4BAEC-EA1C-43E8-8FD9-5386F42F3AF3}" type="sibTrans" cxnId="{D4334B56-D53E-4F42-94DF-7E7F90EC0852}">
      <dgm:prSet/>
      <dgm:spPr/>
      <dgm:t>
        <a:bodyPr/>
        <a:lstStyle/>
        <a:p>
          <a:endParaRPr lang="en-GB"/>
        </a:p>
      </dgm:t>
    </dgm:pt>
    <dgm:pt modelId="{B35B7899-C074-4D69-8C2F-A5B8069ED88A}">
      <dgm:prSet phldrT="[Text]"/>
      <dgm:spPr/>
      <dgm:t>
        <a:bodyPr/>
        <a:lstStyle/>
        <a:p>
          <a:r>
            <a:rPr lang="en-GB"/>
            <a:t>e.g. parent coffee mornings</a:t>
          </a:r>
        </a:p>
      </dgm:t>
    </dgm:pt>
    <dgm:pt modelId="{FC2840B0-661D-4C60-972B-F6ED91456262}" type="parTrans" cxnId="{5015F6F9-4F5B-4548-9F13-52033A6297C7}">
      <dgm:prSet/>
      <dgm:spPr/>
      <dgm:t>
        <a:bodyPr/>
        <a:lstStyle/>
        <a:p>
          <a:endParaRPr lang="en-GB"/>
        </a:p>
      </dgm:t>
    </dgm:pt>
    <dgm:pt modelId="{F5A2592D-9858-4A1C-AEE3-F63477738851}" type="sibTrans" cxnId="{5015F6F9-4F5B-4548-9F13-52033A6297C7}">
      <dgm:prSet/>
      <dgm:spPr/>
      <dgm:t>
        <a:bodyPr/>
        <a:lstStyle/>
        <a:p>
          <a:endParaRPr lang="en-GB"/>
        </a:p>
      </dgm:t>
    </dgm:pt>
    <dgm:pt modelId="{D44D5928-BC85-46FA-8CE9-270C55B3FEA4}">
      <dgm:prSet phldrT="[Text]"/>
      <dgm:spPr/>
      <dgm:t>
        <a:bodyPr/>
        <a:lstStyle/>
        <a:p>
          <a:r>
            <a:rPr lang="en-GB" dirty="0"/>
            <a:t>e.g. targeted clubs and activities</a:t>
          </a:r>
        </a:p>
      </dgm:t>
    </dgm:pt>
    <dgm:pt modelId="{4E195728-5117-4BF9-9C60-618CF7772541}" type="parTrans" cxnId="{A2E5FB2C-D604-42D4-BC4E-6AE3EF6AD04D}">
      <dgm:prSet/>
      <dgm:spPr/>
      <dgm:t>
        <a:bodyPr/>
        <a:lstStyle/>
        <a:p>
          <a:endParaRPr lang="en-GB"/>
        </a:p>
      </dgm:t>
    </dgm:pt>
    <dgm:pt modelId="{F2D00486-4485-43B4-95EB-F5685E23F28C}" type="sibTrans" cxnId="{A2E5FB2C-D604-42D4-BC4E-6AE3EF6AD04D}">
      <dgm:prSet/>
      <dgm:spPr/>
      <dgm:t>
        <a:bodyPr/>
        <a:lstStyle/>
        <a:p>
          <a:endParaRPr lang="en-GB"/>
        </a:p>
      </dgm:t>
    </dgm:pt>
    <dgm:pt modelId="{D7749A99-8144-45CA-AD5D-CCA9B6B4C382}">
      <dgm:prSet phldrT="[Text]"/>
      <dgm:spPr/>
      <dgm:t>
        <a:bodyPr/>
        <a:lstStyle/>
        <a:p>
          <a:r>
            <a:rPr lang="en-GB" dirty="0" err="1"/>
            <a:t>e.g</a:t>
          </a:r>
          <a:r>
            <a:rPr lang="en-GB" dirty="0"/>
            <a:t> staff shared lunch</a:t>
          </a:r>
        </a:p>
      </dgm:t>
    </dgm:pt>
    <dgm:pt modelId="{BF20E167-F965-4E12-BAC7-5BD3BF307104}" type="parTrans" cxnId="{A553E797-D9AC-4D65-9037-99925FCF05FF}">
      <dgm:prSet/>
      <dgm:spPr/>
      <dgm:t>
        <a:bodyPr/>
        <a:lstStyle/>
        <a:p>
          <a:endParaRPr lang="en-GB"/>
        </a:p>
      </dgm:t>
    </dgm:pt>
    <dgm:pt modelId="{9C327FB8-77E9-4C16-B145-1EF88EBFE5A4}" type="sibTrans" cxnId="{A553E797-D9AC-4D65-9037-99925FCF05FF}">
      <dgm:prSet/>
      <dgm:spPr/>
      <dgm:t>
        <a:bodyPr/>
        <a:lstStyle/>
        <a:p>
          <a:endParaRPr lang="en-GB"/>
        </a:p>
      </dgm:t>
    </dgm:pt>
    <dgm:pt modelId="{0DA241FB-7E09-4C5A-B5F2-F6985A20A753}">
      <dgm:prSet phldrT="[Text]"/>
      <dgm:spPr/>
      <dgm:t>
        <a:bodyPr/>
        <a:lstStyle/>
        <a:p>
          <a:endParaRPr lang="en-GB"/>
        </a:p>
      </dgm:t>
    </dgm:pt>
    <dgm:pt modelId="{7066A002-DD8C-481B-AE46-E5BF5DFF0ECB}" type="parTrans" cxnId="{491107DA-1135-4933-A1BA-25EDBB0FCB5D}">
      <dgm:prSet/>
      <dgm:spPr/>
      <dgm:t>
        <a:bodyPr/>
        <a:lstStyle/>
        <a:p>
          <a:endParaRPr lang="en-GB"/>
        </a:p>
      </dgm:t>
    </dgm:pt>
    <dgm:pt modelId="{B2A56B6B-BD65-4F34-B957-9D76C3DA6E7F}" type="sibTrans" cxnId="{491107DA-1135-4933-A1BA-25EDBB0FCB5D}">
      <dgm:prSet/>
      <dgm:spPr/>
      <dgm:t>
        <a:bodyPr/>
        <a:lstStyle/>
        <a:p>
          <a:endParaRPr lang="en-GB"/>
        </a:p>
      </dgm:t>
    </dgm:pt>
    <dgm:pt modelId="{9B8FA3A8-FDCD-49F9-9B2A-22F4CA5E5FA2}">
      <dgm:prSet phldrT="[Text]"/>
      <dgm:spPr/>
      <dgm:t>
        <a:bodyPr/>
        <a:lstStyle/>
        <a:p>
          <a:endParaRPr lang="en-GB"/>
        </a:p>
      </dgm:t>
    </dgm:pt>
    <dgm:pt modelId="{7FDAC6A7-13DD-4C48-B8D0-38564AA60C81}" type="parTrans" cxnId="{A1B9EF46-F108-4D7E-9C50-37D606981775}">
      <dgm:prSet/>
      <dgm:spPr/>
      <dgm:t>
        <a:bodyPr/>
        <a:lstStyle/>
        <a:p>
          <a:endParaRPr lang="en-GB"/>
        </a:p>
      </dgm:t>
    </dgm:pt>
    <dgm:pt modelId="{BD484A34-D3F4-46C6-8062-AF3FAEFCE1F8}" type="sibTrans" cxnId="{A1B9EF46-F108-4D7E-9C50-37D606981775}">
      <dgm:prSet/>
      <dgm:spPr/>
      <dgm:t>
        <a:bodyPr/>
        <a:lstStyle/>
        <a:p>
          <a:endParaRPr lang="en-GB"/>
        </a:p>
      </dgm:t>
    </dgm:pt>
    <dgm:pt modelId="{070A16C4-DA70-4503-BBC3-C6FBC3F9B32A}">
      <dgm:prSet phldrT="[Text]"/>
      <dgm:spPr/>
      <dgm:t>
        <a:bodyPr/>
        <a:lstStyle/>
        <a:p>
          <a:endParaRPr lang="en-GB"/>
        </a:p>
      </dgm:t>
    </dgm:pt>
    <dgm:pt modelId="{854E77E9-B598-4C1B-B2A3-3015D87D3304}" type="parTrans" cxnId="{C6680F56-CDA6-4429-856E-D319C296074B}">
      <dgm:prSet/>
      <dgm:spPr/>
      <dgm:t>
        <a:bodyPr/>
        <a:lstStyle/>
        <a:p>
          <a:endParaRPr lang="en-GB"/>
        </a:p>
      </dgm:t>
    </dgm:pt>
    <dgm:pt modelId="{BEBFF004-CFCA-468F-B171-E47E2988B8AB}" type="sibTrans" cxnId="{C6680F56-CDA6-4429-856E-D319C296074B}">
      <dgm:prSet/>
      <dgm:spPr/>
      <dgm:t>
        <a:bodyPr/>
        <a:lstStyle/>
        <a:p>
          <a:endParaRPr lang="en-GB"/>
        </a:p>
      </dgm:t>
    </dgm:pt>
    <dgm:pt modelId="{539E78FC-99E0-4222-8B36-0EDA422A498A}">
      <dgm:prSet phldrT="[Text]"/>
      <dgm:spPr/>
      <dgm:t>
        <a:bodyPr/>
        <a:lstStyle/>
        <a:p>
          <a:endParaRPr lang="en-GB"/>
        </a:p>
      </dgm:t>
    </dgm:pt>
    <dgm:pt modelId="{ABB11AE2-0AC9-4FA9-B852-5214F1698E63}" type="parTrans" cxnId="{4AA86507-E979-469F-BDC9-15124B63C464}">
      <dgm:prSet/>
      <dgm:spPr/>
      <dgm:t>
        <a:bodyPr/>
        <a:lstStyle/>
        <a:p>
          <a:endParaRPr lang="en-GB"/>
        </a:p>
      </dgm:t>
    </dgm:pt>
    <dgm:pt modelId="{A83D82E1-E836-4695-909B-059FEA26A4A4}" type="sibTrans" cxnId="{4AA86507-E979-469F-BDC9-15124B63C464}">
      <dgm:prSet/>
      <dgm:spPr/>
      <dgm:t>
        <a:bodyPr/>
        <a:lstStyle/>
        <a:p>
          <a:endParaRPr lang="en-GB"/>
        </a:p>
      </dgm:t>
    </dgm:pt>
    <dgm:pt modelId="{8249E7E7-E43E-4D5D-B01D-6C323FF643D3}">
      <dgm:prSet phldrT="[Text]"/>
      <dgm:spPr/>
      <dgm:t>
        <a:bodyPr/>
        <a:lstStyle/>
        <a:p>
          <a:endParaRPr lang="en-GB"/>
        </a:p>
      </dgm:t>
    </dgm:pt>
    <dgm:pt modelId="{4DB3CEFE-BBCF-4570-8FB3-C7DE65F4485F}" type="parTrans" cxnId="{66E990F2-C9E4-423C-A808-13B0CCE2C967}">
      <dgm:prSet/>
      <dgm:spPr/>
      <dgm:t>
        <a:bodyPr/>
        <a:lstStyle/>
        <a:p>
          <a:endParaRPr lang="en-GB"/>
        </a:p>
      </dgm:t>
    </dgm:pt>
    <dgm:pt modelId="{82CE7E05-5542-4781-86F4-1CD9A3202284}" type="sibTrans" cxnId="{66E990F2-C9E4-423C-A808-13B0CCE2C967}">
      <dgm:prSet/>
      <dgm:spPr/>
      <dgm:t>
        <a:bodyPr/>
        <a:lstStyle/>
        <a:p>
          <a:endParaRPr lang="en-GB"/>
        </a:p>
      </dgm:t>
    </dgm:pt>
    <dgm:pt modelId="{B6E6F826-CA7F-4286-AA83-023F7E73947D}">
      <dgm:prSet phldrT="[Text]"/>
      <dgm:spPr/>
      <dgm:t>
        <a:bodyPr/>
        <a:lstStyle/>
        <a:p>
          <a:endParaRPr lang="en-GB"/>
        </a:p>
      </dgm:t>
    </dgm:pt>
    <dgm:pt modelId="{A089F367-14BB-4594-97B1-C49F4E61AD59}" type="parTrans" cxnId="{80CF137B-3466-44BF-A944-33E788256D89}">
      <dgm:prSet/>
      <dgm:spPr/>
      <dgm:t>
        <a:bodyPr/>
        <a:lstStyle/>
        <a:p>
          <a:endParaRPr lang="en-GB"/>
        </a:p>
      </dgm:t>
    </dgm:pt>
    <dgm:pt modelId="{427EED8E-3A57-4091-A87A-80A72B4D2E89}" type="sibTrans" cxnId="{80CF137B-3466-44BF-A944-33E788256D89}">
      <dgm:prSet/>
      <dgm:spPr/>
      <dgm:t>
        <a:bodyPr/>
        <a:lstStyle/>
        <a:p>
          <a:endParaRPr lang="en-GB"/>
        </a:p>
      </dgm:t>
    </dgm:pt>
    <dgm:pt modelId="{A5F36EC1-5ED9-4F8E-8CFE-2220C6F96EAC}">
      <dgm:prSet phldrT="[Text]"/>
      <dgm:spPr/>
      <dgm:t>
        <a:bodyPr/>
        <a:lstStyle/>
        <a:p>
          <a:endParaRPr lang="en-GB"/>
        </a:p>
      </dgm:t>
    </dgm:pt>
    <dgm:pt modelId="{5673D0F8-7D32-41CB-A73A-6054AF9133D9}" type="parTrans" cxnId="{2A88DF51-9C93-4EFF-8733-705FF80FB7FF}">
      <dgm:prSet/>
      <dgm:spPr/>
      <dgm:t>
        <a:bodyPr/>
        <a:lstStyle/>
        <a:p>
          <a:endParaRPr lang="en-GB"/>
        </a:p>
      </dgm:t>
    </dgm:pt>
    <dgm:pt modelId="{DD90DB3A-4279-4318-A609-597D51A7D409}" type="sibTrans" cxnId="{2A88DF51-9C93-4EFF-8733-705FF80FB7FF}">
      <dgm:prSet/>
      <dgm:spPr/>
      <dgm:t>
        <a:bodyPr/>
        <a:lstStyle/>
        <a:p>
          <a:endParaRPr lang="en-GB"/>
        </a:p>
      </dgm:t>
    </dgm:pt>
    <dgm:pt modelId="{CFAE4225-D7D9-4314-A5BB-FD73C964FD81}">
      <dgm:prSet phldrT="[Text]"/>
      <dgm:spPr/>
      <dgm:t>
        <a:bodyPr/>
        <a:lstStyle/>
        <a:p>
          <a:endParaRPr lang="en-GB"/>
        </a:p>
      </dgm:t>
    </dgm:pt>
    <dgm:pt modelId="{EF83FD89-F2D2-4DDC-B80E-6B1318579BF2}" type="parTrans" cxnId="{83FD2A35-32C1-4183-AE22-CEC8D013C3C0}">
      <dgm:prSet/>
      <dgm:spPr/>
      <dgm:t>
        <a:bodyPr/>
        <a:lstStyle/>
        <a:p>
          <a:endParaRPr lang="en-GB"/>
        </a:p>
      </dgm:t>
    </dgm:pt>
    <dgm:pt modelId="{79F31AFA-7D3F-4607-8CAA-F4446803BFFC}" type="sibTrans" cxnId="{83FD2A35-32C1-4183-AE22-CEC8D013C3C0}">
      <dgm:prSet/>
      <dgm:spPr/>
      <dgm:t>
        <a:bodyPr/>
        <a:lstStyle/>
        <a:p>
          <a:endParaRPr lang="en-GB"/>
        </a:p>
      </dgm:t>
    </dgm:pt>
    <dgm:pt modelId="{7C400584-1365-4E1E-B9EB-79AF63AA7158}">
      <dgm:prSet phldrT="[Text]"/>
      <dgm:spPr/>
      <dgm:t>
        <a:bodyPr/>
        <a:lstStyle/>
        <a:p>
          <a:endParaRPr lang="en-GB"/>
        </a:p>
      </dgm:t>
    </dgm:pt>
    <dgm:pt modelId="{04E67BE6-1757-441C-99E4-6B1E1E19C5C1}" type="parTrans" cxnId="{B555092F-3804-4F32-A0C9-99875A96A435}">
      <dgm:prSet/>
      <dgm:spPr/>
      <dgm:t>
        <a:bodyPr/>
        <a:lstStyle/>
        <a:p>
          <a:endParaRPr lang="en-GB"/>
        </a:p>
      </dgm:t>
    </dgm:pt>
    <dgm:pt modelId="{AADF30A6-22C6-4897-AB2C-88429BCE3C03}" type="sibTrans" cxnId="{B555092F-3804-4F32-A0C9-99875A96A435}">
      <dgm:prSet/>
      <dgm:spPr/>
      <dgm:t>
        <a:bodyPr/>
        <a:lstStyle/>
        <a:p>
          <a:endParaRPr lang="en-GB"/>
        </a:p>
      </dgm:t>
    </dgm:pt>
    <dgm:pt modelId="{838D002A-8094-4BAD-9348-694729FCA46D}">
      <dgm:prSet phldrT="[Text]"/>
      <dgm:spPr/>
      <dgm:t>
        <a:bodyPr/>
        <a:lstStyle/>
        <a:p>
          <a:endParaRPr lang="en-GB"/>
        </a:p>
      </dgm:t>
    </dgm:pt>
    <dgm:pt modelId="{7D79313F-DFF3-4B8A-82C4-A419039234E9}" type="parTrans" cxnId="{98D0EEA8-4308-486D-AC19-DF8D8DC898C4}">
      <dgm:prSet/>
      <dgm:spPr/>
      <dgm:t>
        <a:bodyPr/>
        <a:lstStyle/>
        <a:p>
          <a:endParaRPr lang="en-GB"/>
        </a:p>
      </dgm:t>
    </dgm:pt>
    <dgm:pt modelId="{146612F5-8A6D-4551-B5EB-6562592F2210}" type="sibTrans" cxnId="{98D0EEA8-4308-486D-AC19-DF8D8DC898C4}">
      <dgm:prSet/>
      <dgm:spPr/>
      <dgm:t>
        <a:bodyPr/>
        <a:lstStyle/>
        <a:p>
          <a:endParaRPr lang="en-GB"/>
        </a:p>
      </dgm:t>
    </dgm:pt>
    <dgm:pt modelId="{4B8406D6-7432-4DFF-8720-01B6FAFC39C1}" type="pres">
      <dgm:prSet presAssocID="{A651507F-906B-4F45-8271-0E7EBD773E94}" presName="cycle" presStyleCnt="0">
        <dgm:presLayoutVars>
          <dgm:chMax val="1"/>
          <dgm:dir/>
          <dgm:animLvl val="ctr"/>
          <dgm:resizeHandles val="exact"/>
        </dgm:presLayoutVars>
      </dgm:prSet>
      <dgm:spPr/>
      <dgm:t>
        <a:bodyPr/>
        <a:lstStyle/>
        <a:p>
          <a:endParaRPr lang="en-GB"/>
        </a:p>
      </dgm:t>
    </dgm:pt>
    <dgm:pt modelId="{536909FF-BBD6-41AE-8764-E7E49B07754D}" type="pres">
      <dgm:prSet presAssocID="{392EB082-F0AF-4961-A335-59595842E375}" presName="centerShape" presStyleLbl="node0" presStyleIdx="0" presStyleCnt="1" custScaleX="198475" custScaleY="181322"/>
      <dgm:spPr/>
      <dgm:t>
        <a:bodyPr/>
        <a:lstStyle/>
        <a:p>
          <a:endParaRPr lang="en-GB"/>
        </a:p>
      </dgm:t>
    </dgm:pt>
    <dgm:pt modelId="{20CCCF95-152A-462A-BD89-D7CEE82325C1}" type="pres">
      <dgm:prSet presAssocID="{63F6A372-276D-4235-9B15-3D997DC8882F}" presName="parTrans" presStyleLbl="bgSibTrans2D1" presStyleIdx="0" presStyleCnt="14" custLinFactNeighborX="-120" custLinFactNeighborY="16251"/>
      <dgm:spPr/>
      <dgm:t>
        <a:bodyPr/>
        <a:lstStyle/>
        <a:p>
          <a:endParaRPr lang="en-GB"/>
        </a:p>
      </dgm:t>
    </dgm:pt>
    <dgm:pt modelId="{58D68963-4E4B-4B1F-8333-94B10DE3524E}" type="pres">
      <dgm:prSet presAssocID="{73E9C47F-3302-4433-AADC-D3D41E57EAB8}" presName="node" presStyleLbl="node1" presStyleIdx="0" presStyleCnt="14" custScaleX="202021">
        <dgm:presLayoutVars>
          <dgm:bulletEnabled val="1"/>
        </dgm:presLayoutVars>
      </dgm:prSet>
      <dgm:spPr/>
      <dgm:t>
        <a:bodyPr/>
        <a:lstStyle/>
        <a:p>
          <a:endParaRPr lang="en-GB"/>
        </a:p>
      </dgm:t>
    </dgm:pt>
    <dgm:pt modelId="{1DBFD8FA-F9C5-4FE8-887A-1C9F45C0405E}" type="pres">
      <dgm:prSet presAssocID="{FC2840B0-661D-4C60-972B-F6ED91456262}" presName="parTrans" presStyleLbl="bgSibTrans2D1" presStyleIdx="1" presStyleCnt="14"/>
      <dgm:spPr/>
      <dgm:t>
        <a:bodyPr/>
        <a:lstStyle/>
        <a:p>
          <a:endParaRPr lang="en-GB"/>
        </a:p>
      </dgm:t>
    </dgm:pt>
    <dgm:pt modelId="{470CA258-0948-4F46-A66D-E1C387A6C7ED}" type="pres">
      <dgm:prSet presAssocID="{B35B7899-C074-4D69-8C2F-A5B8069ED88A}" presName="node" presStyleLbl="node1" presStyleIdx="1" presStyleCnt="14" custScaleX="202021">
        <dgm:presLayoutVars>
          <dgm:bulletEnabled val="1"/>
        </dgm:presLayoutVars>
      </dgm:prSet>
      <dgm:spPr/>
      <dgm:t>
        <a:bodyPr/>
        <a:lstStyle/>
        <a:p>
          <a:endParaRPr lang="en-GB"/>
        </a:p>
      </dgm:t>
    </dgm:pt>
    <dgm:pt modelId="{64C3F91C-F355-482D-9CA6-08248003440A}" type="pres">
      <dgm:prSet presAssocID="{4E195728-5117-4BF9-9C60-618CF7772541}" presName="parTrans" presStyleLbl="bgSibTrans2D1" presStyleIdx="2" presStyleCnt="14"/>
      <dgm:spPr/>
      <dgm:t>
        <a:bodyPr/>
        <a:lstStyle/>
        <a:p>
          <a:endParaRPr lang="en-GB"/>
        </a:p>
      </dgm:t>
    </dgm:pt>
    <dgm:pt modelId="{F770EBAF-AA07-44C7-ADC0-69914FF985B9}" type="pres">
      <dgm:prSet presAssocID="{D44D5928-BC85-46FA-8CE9-270C55B3FEA4}" presName="node" presStyleLbl="node1" presStyleIdx="2" presStyleCnt="14" custScaleX="202021">
        <dgm:presLayoutVars>
          <dgm:bulletEnabled val="1"/>
        </dgm:presLayoutVars>
      </dgm:prSet>
      <dgm:spPr/>
      <dgm:t>
        <a:bodyPr/>
        <a:lstStyle/>
        <a:p>
          <a:endParaRPr lang="en-GB"/>
        </a:p>
      </dgm:t>
    </dgm:pt>
    <dgm:pt modelId="{EE96BEAD-75BD-4FE2-ACCA-6807DF17128E}" type="pres">
      <dgm:prSet presAssocID="{BF20E167-F965-4E12-BAC7-5BD3BF307104}" presName="parTrans" presStyleLbl="bgSibTrans2D1" presStyleIdx="3" presStyleCnt="14"/>
      <dgm:spPr/>
      <dgm:t>
        <a:bodyPr/>
        <a:lstStyle/>
        <a:p>
          <a:endParaRPr lang="en-GB"/>
        </a:p>
      </dgm:t>
    </dgm:pt>
    <dgm:pt modelId="{F991F726-FBFE-436F-9724-D1AAD593B1B2}" type="pres">
      <dgm:prSet presAssocID="{D7749A99-8144-45CA-AD5D-CCA9B6B4C382}" presName="node" presStyleLbl="node1" presStyleIdx="3" presStyleCnt="14" custScaleX="202021">
        <dgm:presLayoutVars>
          <dgm:bulletEnabled val="1"/>
        </dgm:presLayoutVars>
      </dgm:prSet>
      <dgm:spPr/>
      <dgm:t>
        <a:bodyPr/>
        <a:lstStyle/>
        <a:p>
          <a:endParaRPr lang="en-GB"/>
        </a:p>
      </dgm:t>
    </dgm:pt>
    <dgm:pt modelId="{7709FE74-BC91-4163-B968-27AC17730C7B}" type="pres">
      <dgm:prSet presAssocID="{5673D0F8-7D32-41CB-A73A-6054AF9133D9}" presName="parTrans" presStyleLbl="bgSibTrans2D1" presStyleIdx="4" presStyleCnt="14"/>
      <dgm:spPr/>
      <dgm:t>
        <a:bodyPr/>
        <a:lstStyle/>
        <a:p>
          <a:endParaRPr lang="en-GB"/>
        </a:p>
      </dgm:t>
    </dgm:pt>
    <dgm:pt modelId="{C5088C9B-B5D7-4247-87CF-11CE9986E586}" type="pres">
      <dgm:prSet presAssocID="{A5F36EC1-5ED9-4F8E-8CFE-2220C6F96EAC}" presName="node" presStyleLbl="node1" presStyleIdx="4" presStyleCnt="14">
        <dgm:presLayoutVars>
          <dgm:bulletEnabled val="1"/>
        </dgm:presLayoutVars>
      </dgm:prSet>
      <dgm:spPr/>
      <dgm:t>
        <a:bodyPr/>
        <a:lstStyle/>
        <a:p>
          <a:endParaRPr lang="en-GB"/>
        </a:p>
      </dgm:t>
    </dgm:pt>
    <dgm:pt modelId="{4FF41892-9C7A-4C93-BB75-B4B47A1B37E7}" type="pres">
      <dgm:prSet presAssocID="{EF83FD89-F2D2-4DDC-B80E-6B1318579BF2}" presName="parTrans" presStyleLbl="bgSibTrans2D1" presStyleIdx="5" presStyleCnt="14"/>
      <dgm:spPr/>
      <dgm:t>
        <a:bodyPr/>
        <a:lstStyle/>
        <a:p>
          <a:endParaRPr lang="en-GB"/>
        </a:p>
      </dgm:t>
    </dgm:pt>
    <dgm:pt modelId="{AA45BC15-12D0-419C-AC58-3E950C90FAF3}" type="pres">
      <dgm:prSet presAssocID="{CFAE4225-D7D9-4314-A5BB-FD73C964FD81}" presName="node" presStyleLbl="node1" presStyleIdx="5" presStyleCnt="14">
        <dgm:presLayoutVars>
          <dgm:bulletEnabled val="1"/>
        </dgm:presLayoutVars>
      </dgm:prSet>
      <dgm:spPr/>
      <dgm:t>
        <a:bodyPr/>
        <a:lstStyle/>
        <a:p>
          <a:endParaRPr lang="en-GB"/>
        </a:p>
      </dgm:t>
    </dgm:pt>
    <dgm:pt modelId="{16949424-1147-4176-BC12-760BB8A2705A}" type="pres">
      <dgm:prSet presAssocID="{04E67BE6-1757-441C-99E4-6B1E1E19C5C1}" presName="parTrans" presStyleLbl="bgSibTrans2D1" presStyleIdx="6" presStyleCnt="14"/>
      <dgm:spPr/>
      <dgm:t>
        <a:bodyPr/>
        <a:lstStyle/>
        <a:p>
          <a:endParaRPr lang="en-GB"/>
        </a:p>
      </dgm:t>
    </dgm:pt>
    <dgm:pt modelId="{60BF0996-3507-4922-B2ED-5525F931399F}" type="pres">
      <dgm:prSet presAssocID="{7C400584-1365-4E1E-B9EB-79AF63AA7158}" presName="node" presStyleLbl="node1" presStyleIdx="6" presStyleCnt="14">
        <dgm:presLayoutVars>
          <dgm:bulletEnabled val="1"/>
        </dgm:presLayoutVars>
      </dgm:prSet>
      <dgm:spPr/>
      <dgm:t>
        <a:bodyPr/>
        <a:lstStyle/>
        <a:p>
          <a:endParaRPr lang="en-GB"/>
        </a:p>
      </dgm:t>
    </dgm:pt>
    <dgm:pt modelId="{1FC3B0E3-A787-440F-9BE1-6791279659F0}" type="pres">
      <dgm:prSet presAssocID="{7D79313F-DFF3-4B8A-82C4-A419039234E9}" presName="parTrans" presStyleLbl="bgSibTrans2D1" presStyleIdx="7" presStyleCnt="14"/>
      <dgm:spPr/>
      <dgm:t>
        <a:bodyPr/>
        <a:lstStyle/>
        <a:p>
          <a:endParaRPr lang="en-GB"/>
        </a:p>
      </dgm:t>
    </dgm:pt>
    <dgm:pt modelId="{D10F8375-23DD-4EDA-91CC-2A6706CB71E3}" type="pres">
      <dgm:prSet presAssocID="{838D002A-8094-4BAD-9348-694729FCA46D}" presName="node" presStyleLbl="node1" presStyleIdx="7" presStyleCnt="14">
        <dgm:presLayoutVars>
          <dgm:bulletEnabled val="1"/>
        </dgm:presLayoutVars>
      </dgm:prSet>
      <dgm:spPr/>
      <dgm:t>
        <a:bodyPr/>
        <a:lstStyle/>
        <a:p>
          <a:endParaRPr lang="en-GB"/>
        </a:p>
      </dgm:t>
    </dgm:pt>
    <dgm:pt modelId="{E7390AC9-4837-4D0A-B108-C027136220A8}" type="pres">
      <dgm:prSet presAssocID="{7FDAC6A7-13DD-4C48-B8D0-38564AA60C81}" presName="parTrans" presStyleLbl="bgSibTrans2D1" presStyleIdx="8" presStyleCnt="14"/>
      <dgm:spPr/>
      <dgm:t>
        <a:bodyPr/>
        <a:lstStyle/>
        <a:p>
          <a:endParaRPr lang="en-GB"/>
        </a:p>
      </dgm:t>
    </dgm:pt>
    <dgm:pt modelId="{65712315-21F8-471F-9DC2-482DEDDCF31E}" type="pres">
      <dgm:prSet presAssocID="{9B8FA3A8-FDCD-49F9-9B2A-22F4CA5E5FA2}" presName="node" presStyleLbl="node1" presStyleIdx="8" presStyleCnt="14">
        <dgm:presLayoutVars>
          <dgm:bulletEnabled val="1"/>
        </dgm:presLayoutVars>
      </dgm:prSet>
      <dgm:spPr/>
      <dgm:t>
        <a:bodyPr/>
        <a:lstStyle/>
        <a:p>
          <a:endParaRPr lang="en-GB"/>
        </a:p>
      </dgm:t>
    </dgm:pt>
    <dgm:pt modelId="{DBABD6B7-A0C7-4DFD-9446-EAC114E015FA}" type="pres">
      <dgm:prSet presAssocID="{854E77E9-B598-4C1B-B2A3-3015D87D3304}" presName="parTrans" presStyleLbl="bgSibTrans2D1" presStyleIdx="9" presStyleCnt="14"/>
      <dgm:spPr/>
      <dgm:t>
        <a:bodyPr/>
        <a:lstStyle/>
        <a:p>
          <a:endParaRPr lang="en-GB"/>
        </a:p>
      </dgm:t>
    </dgm:pt>
    <dgm:pt modelId="{BE5999C3-B1C1-4D74-AC40-6B20278E8BEA}" type="pres">
      <dgm:prSet presAssocID="{070A16C4-DA70-4503-BBC3-C6FBC3F9B32A}" presName="node" presStyleLbl="node1" presStyleIdx="9" presStyleCnt="14">
        <dgm:presLayoutVars>
          <dgm:bulletEnabled val="1"/>
        </dgm:presLayoutVars>
      </dgm:prSet>
      <dgm:spPr/>
      <dgm:t>
        <a:bodyPr/>
        <a:lstStyle/>
        <a:p>
          <a:endParaRPr lang="en-GB"/>
        </a:p>
      </dgm:t>
    </dgm:pt>
    <dgm:pt modelId="{47F57362-8D01-4BF6-8BA6-A50F7128AF66}" type="pres">
      <dgm:prSet presAssocID="{ABB11AE2-0AC9-4FA9-B852-5214F1698E63}" presName="parTrans" presStyleLbl="bgSibTrans2D1" presStyleIdx="10" presStyleCnt="14"/>
      <dgm:spPr/>
      <dgm:t>
        <a:bodyPr/>
        <a:lstStyle/>
        <a:p>
          <a:endParaRPr lang="en-GB"/>
        </a:p>
      </dgm:t>
    </dgm:pt>
    <dgm:pt modelId="{1964E6C0-61E7-4BA5-96E0-2D0E18DB775F}" type="pres">
      <dgm:prSet presAssocID="{539E78FC-99E0-4222-8B36-0EDA422A498A}" presName="node" presStyleLbl="node1" presStyleIdx="10" presStyleCnt="14">
        <dgm:presLayoutVars>
          <dgm:bulletEnabled val="1"/>
        </dgm:presLayoutVars>
      </dgm:prSet>
      <dgm:spPr/>
      <dgm:t>
        <a:bodyPr/>
        <a:lstStyle/>
        <a:p>
          <a:endParaRPr lang="en-GB"/>
        </a:p>
      </dgm:t>
    </dgm:pt>
    <dgm:pt modelId="{38DE7FA9-5852-420D-BC5F-F1FD337A3C57}" type="pres">
      <dgm:prSet presAssocID="{4DB3CEFE-BBCF-4570-8FB3-C7DE65F4485F}" presName="parTrans" presStyleLbl="bgSibTrans2D1" presStyleIdx="11" presStyleCnt="14"/>
      <dgm:spPr/>
      <dgm:t>
        <a:bodyPr/>
        <a:lstStyle/>
        <a:p>
          <a:endParaRPr lang="en-GB"/>
        </a:p>
      </dgm:t>
    </dgm:pt>
    <dgm:pt modelId="{F956C662-9889-487E-B42D-3073BA81A5F0}" type="pres">
      <dgm:prSet presAssocID="{8249E7E7-E43E-4D5D-B01D-6C323FF643D3}" presName="node" presStyleLbl="node1" presStyleIdx="11" presStyleCnt="14">
        <dgm:presLayoutVars>
          <dgm:bulletEnabled val="1"/>
        </dgm:presLayoutVars>
      </dgm:prSet>
      <dgm:spPr/>
      <dgm:t>
        <a:bodyPr/>
        <a:lstStyle/>
        <a:p>
          <a:endParaRPr lang="en-GB"/>
        </a:p>
      </dgm:t>
    </dgm:pt>
    <dgm:pt modelId="{7C568EB8-362A-4DAB-B1EE-9D7E406EBD2B}" type="pres">
      <dgm:prSet presAssocID="{A089F367-14BB-4594-97B1-C49F4E61AD59}" presName="parTrans" presStyleLbl="bgSibTrans2D1" presStyleIdx="12" presStyleCnt="14"/>
      <dgm:spPr/>
      <dgm:t>
        <a:bodyPr/>
        <a:lstStyle/>
        <a:p>
          <a:endParaRPr lang="en-GB"/>
        </a:p>
      </dgm:t>
    </dgm:pt>
    <dgm:pt modelId="{33BBE026-9FF0-48C1-9073-93D43D305542}" type="pres">
      <dgm:prSet presAssocID="{B6E6F826-CA7F-4286-AA83-023F7E73947D}" presName="node" presStyleLbl="node1" presStyleIdx="12" presStyleCnt="14">
        <dgm:presLayoutVars>
          <dgm:bulletEnabled val="1"/>
        </dgm:presLayoutVars>
      </dgm:prSet>
      <dgm:spPr/>
      <dgm:t>
        <a:bodyPr/>
        <a:lstStyle/>
        <a:p>
          <a:endParaRPr lang="en-GB"/>
        </a:p>
      </dgm:t>
    </dgm:pt>
    <dgm:pt modelId="{9B5AC98A-AEC4-451B-A2A4-082D67FE9788}" type="pres">
      <dgm:prSet presAssocID="{7066A002-DD8C-481B-AE46-E5BF5DFF0ECB}" presName="parTrans" presStyleLbl="bgSibTrans2D1" presStyleIdx="13" presStyleCnt="14"/>
      <dgm:spPr/>
      <dgm:t>
        <a:bodyPr/>
        <a:lstStyle/>
        <a:p>
          <a:endParaRPr lang="en-GB"/>
        </a:p>
      </dgm:t>
    </dgm:pt>
    <dgm:pt modelId="{65296216-C733-4025-A262-834EF8AEBBE6}" type="pres">
      <dgm:prSet presAssocID="{0DA241FB-7E09-4C5A-B5F2-F6985A20A753}" presName="node" presStyleLbl="node1" presStyleIdx="13" presStyleCnt="14">
        <dgm:presLayoutVars>
          <dgm:bulletEnabled val="1"/>
        </dgm:presLayoutVars>
      </dgm:prSet>
      <dgm:spPr/>
      <dgm:t>
        <a:bodyPr/>
        <a:lstStyle/>
        <a:p>
          <a:endParaRPr lang="en-GB"/>
        </a:p>
      </dgm:t>
    </dgm:pt>
  </dgm:ptLst>
  <dgm:cxnLst>
    <dgm:cxn modelId="{1230EB04-5BD7-40B5-8BBE-D7221C91796F}" type="presOf" srcId="{D7749A99-8144-45CA-AD5D-CCA9B6B4C382}" destId="{F991F726-FBFE-436F-9724-D1AAD593B1B2}" srcOrd="0" destOrd="0" presId="urn:microsoft.com/office/officeart/2005/8/layout/radial4"/>
    <dgm:cxn modelId="{491107DA-1135-4933-A1BA-25EDBB0FCB5D}" srcId="{392EB082-F0AF-4961-A335-59595842E375}" destId="{0DA241FB-7E09-4C5A-B5F2-F6985A20A753}" srcOrd="13" destOrd="0" parTransId="{7066A002-DD8C-481B-AE46-E5BF5DFF0ECB}" sibTransId="{B2A56B6B-BD65-4F34-B957-9D76C3DA6E7F}"/>
    <dgm:cxn modelId="{2EB96F4D-F681-40AB-9B39-1CDC7AC8F7F5}" type="presOf" srcId="{BF20E167-F965-4E12-BAC7-5BD3BF307104}" destId="{EE96BEAD-75BD-4FE2-ACCA-6807DF17128E}" srcOrd="0" destOrd="0" presId="urn:microsoft.com/office/officeart/2005/8/layout/radial4"/>
    <dgm:cxn modelId="{9E3AB84F-CC6E-4CAF-B3EF-C77470B7F953}" type="presOf" srcId="{A089F367-14BB-4594-97B1-C49F4E61AD59}" destId="{7C568EB8-362A-4DAB-B1EE-9D7E406EBD2B}" srcOrd="0" destOrd="0" presId="urn:microsoft.com/office/officeart/2005/8/layout/radial4"/>
    <dgm:cxn modelId="{E60154DF-4B08-4B76-BE90-9A9C03330BCA}" type="presOf" srcId="{EF83FD89-F2D2-4DDC-B80E-6B1318579BF2}" destId="{4FF41892-9C7A-4C93-BB75-B4B47A1B37E7}" srcOrd="0" destOrd="0" presId="urn:microsoft.com/office/officeart/2005/8/layout/radial4"/>
    <dgm:cxn modelId="{E94D3CFA-74AC-424B-BDB8-3DE7BF160963}" type="presOf" srcId="{8249E7E7-E43E-4D5D-B01D-6C323FF643D3}" destId="{F956C662-9889-487E-B42D-3073BA81A5F0}" srcOrd="0" destOrd="0" presId="urn:microsoft.com/office/officeart/2005/8/layout/radial4"/>
    <dgm:cxn modelId="{13C2AB66-7F2A-4C99-981E-091E36A4EF2B}" type="presOf" srcId="{B35B7899-C074-4D69-8C2F-A5B8069ED88A}" destId="{470CA258-0948-4F46-A66D-E1C387A6C7ED}" srcOrd="0" destOrd="0" presId="urn:microsoft.com/office/officeart/2005/8/layout/radial4"/>
    <dgm:cxn modelId="{180A8BCC-73E3-4629-AFFB-CC6BE6FD236F}" type="presOf" srcId="{7D79313F-DFF3-4B8A-82C4-A419039234E9}" destId="{1FC3B0E3-A787-440F-9BE1-6791279659F0}" srcOrd="0" destOrd="0" presId="urn:microsoft.com/office/officeart/2005/8/layout/radial4"/>
    <dgm:cxn modelId="{D4334B56-D53E-4F42-94DF-7E7F90EC0852}" srcId="{392EB082-F0AF-4961-A335-59595842E375}" destId="{73E9C47F-3302-4433-AADC-D3D41E57EAB8}" srcOrd="0" destOrd="0" parTransId="{63F6A372-276D-4235-9B15-3D997DC8882F}" sibTransId="{60B4BAEC-EA1C-43E8-8FD9-5386F42F3AF3}"/>
    <dgm:cxn modelId="{464BE0DF-00A5-4AAB-B368-47F7CE12C7D2}" type="presOf" srcId="{392EB082-F0AF-4961-A335-59595842E375}" destId="{536909FF-BBD6-41AE-8764-E7E49B07754D}" srcOrd="0" destOrd="0" presId="urn:microsoft.com/office/officeart/2005/8/layout/radial4"/>
    <dgm:cxn modelId="{0734A590-5184-4566-AFD1-7E81B7B7DB4A}" type="presOf" srcId="{539E78FC-99E0-4222-8B36-0EDA422A498A}" destId="{1964E6C0-61E7-4BA5-96E0-2D0E18DB775F}" srcOrd="0" destOrd="0" presId="urn:microsoft.com/office/officeart/2005/8/layout/radial4"/>
    <dgm:cxn modelId="{A553E797-D9AC-4D65-9037-99925FCF05FF}" srcId="{392EB082-F0AF-4961-A335-59595842E375}" destId="{D7749A99-8144-45CA-AD5D-CCA9B6B4C382}" srcOrd="3" destOrd="0" parTransId="{BF20E167-F965-4E12-BAC7-5BD3BF307104}" sibTransId="{9C327FB8-77E9-4C16-B145-1EF88EBFE5A4}"/>
    <dgm:cxn modelId="{EBD01E54-635A-4D2E-964A-7CB24E880E73}" type="presOf" srcId="{FC2840B0-661D-4C60-972B-F6ED91456262}" destId="{1DBFD8FA-F9C5-4FE8-887A-1C9F45C0405E}" srcOrd="0" destOrd="0" presId="urn:microsoft.com/office/officeart/2005/8/layout/radial4"/>
    <dgm:cxn modelId="{6F228D56-E782-42F8-89E6-C7C6B003AA48}" type="presOf" srcId="{5673D0F8-7D32-41CB-A73A-6054AF9133D9}" destId="{7709FE74-BC91-4163-B968-27AC17730C7B}" srcOrd="0" destOrd="0" presId="urn:microsoft.com/office/officeart/2005/8/layout/radial4"/>
    <dgm:cxn modelId="{F7C59B15-798B-4D02-AC4B-44BDD41D7150}" type="presOf" srcId="{9B8FA3A8-FDCD-49F9-9B2A-22F4CA5E5FA2}" destId="{65712315-21F8-471F-9DC2-482DEDDCF31E}" srcOrd="0" destOrd="0" presId="urn:microsoft.com/office/officeart/2005/8/layout/radial4"/>
    <dgm:cxn modelId="{F5C823B7-7F6B-4FA8-86D6-98110919FC9F}" type="presOf" srcId="{838D002A-8094-4BAD-9348-694729FCA46D}" destId="{D10F8375-23DD-4EDA-91CC-2A6706CB71E3}" srcOrd="0" destOrd="0" presId="urn:microsoft.com/office/officeart/2005/8/layout/radial4"/>
    <dgm:cxn modelId="{931E1438-D6C9-4706-805A-A36BD2F67292}" type="presOf" srcId="{7FDAC6A7-13DD-4C48-B8D0-38564AA60C81}" destId="{E7390AC9-4837-4D0A-B108-C027136220A8}" srcOrd="0" destOrd="0" presId="urn:microsoft.com/office/officeart/2005/8/layout/radial4"/>
    <dgm:cxn modelId="{D8EDD7D7-8F5B-48B3-8293-DEEAE053CB52}" type="presOf" srcId="{4E195728-5117-4BF9-9C60-618CF7772541}" destId="{64C3F91C-F355-482D-9CA6-08248003440A}" srcOrd="0" destOrd="0" presId="urn:microsoft.com/office/officeart/2005/8/layout/radial4"/>
    <dgm:cxn modelId="{6E36E1B8-A2B5-4995-A39D-93464CA55990}" type="presOf" srcId="{04E67BE6-1757-441C-99E4-6B1E1E19C5C1}" destId="{16949424-1147-4176-BC12-760BB8A2705A}" srcOrd="0" destOrd="0" presId="urn:microsoft.com/office/officeart/2005/8/layout/radial4"/>
    <dgm:cxn modelId="{CCA4C2BF-A219-45F6-9328-9F0454FE002A}" type="presOf" srcId="{854E77E9-B598-4C1B-B2A3-3015D87D3304}" destId="{DBABD6B7-A0C7-4DFD-9446-EAC114E015FA}" srcOrd="0" destOrd="0" presId="urn:microsoft.com/office/officeart/2005/8/layout/radial4"/>
    <dgm:cxn modelId="{223E5EA3-07E0-4618-B752-4A985E5E1CB3}" type="presOf" srcId="{73E9C47F-3302-4433-AADC-D3D41E57EAB8}" destId="{58D68963-4E4B-4B1F-8333-94B10DE3524E}" srcOrd="0" destOrd="0" presId="urn:microsoft.com/office/officeart/2005/8/layout/radial4"/>
    <dgm:cxn modelId="{6B22E2F7-59E1-4F08-A2AA-1046EAE73B7C}" type="presOf" srcId="{7C400584-1365-4E1E-B9EB-79AF63AA7158}" destId="{60BF0996-3507-4922-B2ED-5525F931399F}" srcOrd="0" destOrd="0" presId="urn:microsoft.com/office/officeart/2005/8/layout/radial4"/>
    <dgm:cxn modelId="{25651859-27EA-440C-8C82-FDECD18E6C65}" srcId="{A651507F-906B-4F45-8271-0E7EBD773E94}" destId="{392EB082-F0AF-4961-A335-59595842E375}" srcOrd="0" destOrd="0" parTransId="{844500C7-0165-4EC8-8246-64AC2D7A69E3}" sibTransId="{FD705EDA-EFA0-41E9-B922-70615FD95E85}"/>
    <dgm:cxn modelId="{A1B9EF46-F108-4D7E-9C50-37D606981775}" srcId="{392EB082-F0AF-4961-A335-59595842E375}" destId="{9B8FA3A8-FDCD-49F9-9B2A-22F4CA5E5FA2}" srcOrd="8" destOrd="0" parTransId="{7FDAC6A7-13DD-4C48-B8D0-38564AA60C81}" sibTransId="{BD484A34-D3F4-46C6-8062-AF3FAEFCE1F8}"/>
    <dgm:cxn modelId="{98D0EEA8-4308-486D-AC19-DF8D8DC898C4}" srcId="{392EB082-F0AF-4961-A335-59595842E375}" destId="{838D002A-8094-4BAD-9348-694729FCA46D}" srcOrd="7" destOrd="0" parTransId="{7D79313F-DFF3-4B8A-82C4-A419039234E9}" sibTransId="{146612F5-8A6D-4551-B5EB-6562592F2210}"/>
    <dgm:cxn modelId="{0036702D-61BF-4970-9AC3-5440D3BD5038}" type="presOf" srcId="{CFAE4225-D7D9-4314-A5BB-FD73C964FD81}" destId="{AA45BC15-12D0-419C-AC58-3E950C90FAF3}" srcOrd="0" destOrd="0" presId="urn:microsoft.com/office/officeart/2005/8/layout/radial4"/>
    <dgm:cxn modelId="{4858204D-341E-494A-946D-573462978DC3}" type="presOf" srcId="{63F6A372-276D-4235-9B15-3D997DC8882F}" destId="{20CCCF95-152A-462A-BD89-D7CEE82325C1}" srcOrd="0" destOrd="0" presId="urn:microsoft.com/office/officeart/2005/8/layout/radial4"/>
    <dgm:cxn modelId="{C6680F56-CDA6-4429-856E-D319C296074B}" srcId="{392EB082-F0AF-4961-A335-59595842E375}" destId="{070A16C4-DA70-4503-BBC3-C6FBC3F9B32A}" srcOrd="9" destOrd="0" parTransId="{854E77E9-B598-4C1B-B2A3-3015D87D3304}" sibTransId="{BEBFF004-CFCA-468F-B171-E47E2988B8AB}"/>
    <dgm:cxn modelId="{2A88DF51-9C93-4EFF-8733-705FF80FB7FF}" srcId="{392EB082-F0AF-4961-A335-59595842E375}" destId="{A5F36EC1-5ED9-4F8E-8CFE-2220C6F96EAC}" srcOrd="4" destOrd="0" parTransId="{5673D0F8-7D32-41CB-A73A-6054AF9133D9}" sibTransId="{DD90DB3A-4279-4318-A609-597D51A7D409}"/>
    <dgm:cxn modelId="{B555092F-3804-4F32-A0C9-99875A96A435}" srcId="{392EB082-F0AF-4961-A335-59595842E375}" destId="{7C400584-1365-4E1E-B9EB-79AF63AA7158}" srcOrd="6" destOrd="0" parTransId="{04E67BE6-1757-441C-99E4-6B1E1E19C5C1}" sibTransId="{AADF30A6-22C6-4897-AB2C-88429BCE3C03}"/>
    <dgm:cxn modelId="{6E4446D7-ED91-442E-B5E4-3D763525E0F6}" type="presOf" srcId="{0DA241FB-7E09-4C5A-B5F2-F6985A20A753}" destId="{65296216-C733-4025-A262-834EF8AEBBE6}" srcOrd="0" destOrd="0" presId="urn:microsoft.com/office/officeart/2005/8/layout/radial4"/>
    <dgm:cxn modelId="{4AA86507-E979-469F-BDC9-15124B63C464}" srcId="{392EB082-F0AF-4961-A335-59595842E375}" destId="{539E78FC-99E0-4222-8B36-0EDA422A498A}" srcOrd="10" destOrd="0" parTransId="{ABB11AE2-0AC9-4FA9-B852-5214F1698E63}" sibTransId="{A83D82E1-E836-4695-909B-059FEA26A4A4}"/>
    <dgm:cxn modelId="{BFCCCC05-76EE-4539-B546-6E6A88729E6D}" type="presOf" srcId="{7066A002-DD8C-481B-AE46-E5BF5DFF0ECB}" destId="{9B5AC98A-AEC4-451B-A2A4-082D67FE9788}" srcOrd="0" destOrd="0" presId="urn:microsoft.com/office/officeart/2005/8/layout/radial4"/>
    <dgm:cxn modelId="{83FD2A35-32C1-4183-AE22-CEC8D013C3C0}" srcId="{392EB082-F0AF-4961-A335-59595842E375}" destId="{CFAE4225-D7D9-4314-A5BB-FD73C964FD81}" srcOrd="5" destOrd="0" parTransId="{EF83FD89-F2D2-4DDC-B80E-6B1318579BF2}" sibTransId="{79F31AFA-7D3F-4607-8CAA-F4446803BFFC}"/>
    <dgm:cxn modelId="{80CF137B-3466-44BF-A944-33E788256D89}" srcId="{392EB082-F0AF-4961-A335-59595842E375}" destId="{B6E6F826-CA7F-4286-AA83-023F7E73947D}" srcOrd="12" destOrd="0" parTransId="{A089F367-14BB-4594-97B1-C49F4E61AD59}" sibTransId="{427EED8E-3A57-4091-A87A-80A72B4D2E89}"/>
    <dgm:cxn modelId="{A2E5FB2C-D604-42D4-BC4E-6AE3EF6AD04D}" srcId="{392EB082-F0AF-4961-A335-59595842E375}" destId="{D44D5928-BC85-46FA-8CE9-270C55B3FEA4}" srcOrd="2" destOrd="0" parTransId="{4E195728-5117-4BF9-9C60-618CF7772541}" sibTransId="{F2D00486-4485-43B4-95EB-F5685E23F28C}"/>
    <dgm:cxn modelId="{1EE1C708-10BB-4BFB-B516-D8C090F688A8}" type="presOf" srcId="{A651507F-906B-4F45-8271-0E7EBD773E94}" destId="{4B8406D6-7432-4DFF-8720-01B6FAFC39C1}" srcOrd="0" destOrd="0" presId="urn:microsoft.com/office/officeart/2005/8/layout/radial4"/>
    <dgm:cxn modelId="{75C9E36A-696A-491B-B952-38133C40FC59}" type="presOf" srcId="{4DB3CEFE-BBCF-4570-8FB3-C7DE65F4485F}" destId="{38DE7FA9-5852-420D-BC5F-F1FD337A3C57}" srcOrd="0" destOrd="0" presId="urn:microsoft.com/office/officeart/2005/8/layout/radial4"/>
    <dgm:cxn modelId="{95EF5C27-E91B-4B64-9454-0FE7D36B31E7}" type="presOf" srcId="{D44D5928-BC85-46FA-8CE9-270C55B3FEA4}" destId="{F770EBAF-AA07-44C7-ADC0-69914FF985B9}" srcOrd="0" destOrd="0" presId="urn:microsoft.com/office/officeart/2005/8/layout/radial4"/>
    <dgm:cxn modelId="{BD59785D-2FD0-4B6E-8606-2EA4A0B6D5BA}" type="presOf" srcId="{B6E6F826-CA7F-4286-AA83-023F7E73947D}" destId="{33BBE026-9FF0-48C1-9073-93D43D305542}" srcOrd="0" destOrd="0" presId="urn:microsoft.com/office/officeart/2005/8/layout/radial4"/>
    <dgm:cxn modelId="{104B658A-E779-41F8-98E0-3C6ACA8DC7DA}" type="presOf" srcId="{ABB11AE2-0AC9-4FA9-B852-5214F1698E63}" destId="{47F57362-8D01-4BF6-8BA6-A50F7128AF66}" srcOrd="0" destOrd="0" presId="urn:microsoft.com/office/officeart/2005/8/layout/radial4"/>
    <dgm:cxn modelId="{5AF673F2-2AF2-488E-AF00-266DE0F4A65B}" type="presOf" srcId="{070A16C4-DA70-4503-BBC3-C6FBC3F9B32A}" destId="{BE5999C3-B1C1-4D74-AC40-6B20278E8BEA}" srcOrd="0" destOrd="0" presId="urn:microsoft.com/office/officeart/2005/8/layout/radial4"/>
    <dgm:cxn modelId="{4596054E-FDE6-4714-9238-FBAF3401A378}" type="presOf" srcId="{A5F36EC1-5ED9-4F8E-8CFE-2220C6F96EAC}" destId="{C5088C9B-B5D7-4247-87CF-11CE9986E586}" srcOrd="0" destOrd="0" presId="urn:microsoft.com/office/officeart/2005/8/layout/radial4"/>
    <dgm:cxn modelId="{66E990F2-C9E4-423C-A808-13B0CCE2C967}" srcId="{392EB082-F0AF-4961-A335-59595842E375}" destId="{8249E7E7-E43E-4D5D-B01D-6C323FF643D3}" srcOrd="11" destOrd="0" parTransId="{4DB3CEFE-BBCF-4570-8FB3-C7DE65F4485F}" sibTransId="{82CE7E05-5542-4781-86F4-1CD9A3202284}"/>
    <dgm:cxn modelId="{5015F6F9-4F5B-4548-9F13-52033A6297C7}" srcId="{392EB082-F0AF-4961-A335-59595842E375}" destId="{B35B7899-C074-4D69-8C2F-A5B8069ED88A}" srcOrd="1" destOrd="0" parTransId="{FC2840B0-661D-4C60-972B-F6ED91456262}" sibTransId="{F5A2592D-9858-4A1C-AEE3-F63477738851}"/>
    <dgm:cxn modelId="{EBF76D27-BD9B-4FF1-9520-45BE07E1A88A}" type="presParOf" srcId="{4B8406D6-7432-4DFF-8720-01B6FAFC39C1}" destId="{536909FF-BBD6-41AE-8764-E7E49B07754D}" srcOrd="0" destOrd="0" presId="urn:microsoft.com/office/officeart/2005/8/layout/radial4"/>
    <dgm:cxn modelId="{65248F87-C879-4BC9-AD50-1C1D2C711C5B}" type="presParOf" srcId="{4B8406D6-7432-4DFF-8720-01B6FAFC39C1}" destId="{20CCCF95-152A-462A-BD89-D7CEE82325C1}" srcOrd="1" destOrd="0" presId="urn:microsoft.com/office/officeart/2005/8/layout/radial4"/>
    <dgm:cxn modelId="{90A80F15-40F5-44C1-8949-7E8F7D437736}" type="presParOf" srcId="{4B8406D6-7432-4DFF-8720-01B6FAFC39C1}" destId="{58D68963-4E4B-4B1F-8333-94B10DE3524E}" srcOrd="2" destOrd="0" presId="urn:microsoft.com/office/officeart/2005/8/layout/radial4"/>
    <dgm:cxn modelId="{B6C0C543-1F8E-4A43-B80B-A53861727CC7}" type="presParOf" srcId="{4B8406D6-7432-4DFF-8720-01B6FAFC39C1}" destId="{1DBFD8FA-F9C5-4FE8-887A-1C9F45C0405E}" srcOrd="3" destOrd="0" presId="urn:microsoft.com/office/officeart/2005/8/layout/radial4"/>
    <dgm:cxn modelId="{824F6718-266C-4FA4-BDD2-12CDB47B1157}" type="presParOf" srcId="{4B8406D6-7432-4DFF-8720-01B6FAFC39C1}" destId="{470CA258-0948-4F46-A66D-E1C387A6C7ED}" srcOrd="4" destOrd="0" presId="urn:microsoft.com/office/officeart/2005/8/layout/radial4"/>
    <dgm:cxn modelId="{39849FAE-62D8-4E69-A599-C3358553D0A5}" type="presParOf" srcId="{4B8406D6-7432-4DFF-8720-01B6FAFC39C1}" destId="{64C3F91C-F355-482D-9CA6-08248003440A}" srcOrd="5" destOrd="0" presId="urn:microsoft.com/office/officeart/2005/8/layout/radial4"/>
    <dgm:cxn modelId="{BFAA34CA-2A93-44DD-B8C2-77C6B815BF73}" type="presParOf" srcId="{4B8406D6-7432-4DFF-8720-01B6FAFC39C1}" destId="{F770EBAF-AA07-44C7-ADC0-69914FF985B9}" srcOrd="6" destOrd="0" presId="urn:microsoft.com/office/officeart/2005/8/layout/radial4"/>
    <dgm:cxn modelId="{F3A96C9F-B123-4FF7-B5DD-199D17B7BFF0}" type="presParOf" srcId="{4B8406D6-7432-4DFF-8720-01B6FAFC39C1}" destId="{EE96BEAD-75BD-4FE2-ACCA-6807DF17128E}" srcOrd="7" destOrd="0" presId="urn:microsoft.com/office/officeart/2005/8/layout/radial4"/>
    <dgm:cxn modelId="{83EA496F-F19F-47FC-8CA7-14AC155AEC9B}" type="presParOf" srcId="{4B8406D6-7432-4DFF-8720-01B6FAFC39C1}" destId="{F991F726-FBFE-436F-9724-D1AAD593B1B2}" srcOrd="8" destOrd="0" presId="urn:microsoft.com/office/officeart/2005/8/layout/radial4"/>
    <dgm:cxn modelId="{63605546-6F5E-416B-94AB-E342EEC13D32}" type="presParOf" srcId="{4B8406D6-7432-4DFF-8720-01B6FAFC39C1}" destId="{7709FE74-BC91-4163-B968-27AC17730C7B}" srcOrd="9" destOrd="0" presId="urn:microsoft.com/office/officeart/2005/8/layout/radial4"/>
    <dgm:cxn modelId="{EF0CE71E-7056-4436-B031-936A38009901}" type="presParOf" srcId="{4B8406D6-7432-4DFF-8720-01B6FAFC39C1}" destId="{C5088C9B-B5D7-4247-87CF-11CE9986E586}" srcOrd="10" destOrd="0" presId="urn:microsoft.com/office/officeart/2005/8/layout/radial4"/>
    <dgm:cxn modelId="{61275A67-3563-496A-B442-60918ED994D1}" type="presParOf" srcId="{4B8406D6-7432-4DFF-8720-01B6FAFC39C1}" destId="{4FF41892-9C7A-4C93-BB75-B4B47A1B37E7}" srcOrd="11" destOrd="0" presId="urn:microsoft.com/office/officeart/2005/8/layout/radial4"/>
    <dgm:cxn modelId="{F573825B-8B60-4C4D-82B3-19E5EE201F4E}" type="presParOf" srcId="{4B8406D6-7432-4DFF-8720-01B6FAFC39C1}" destId="{AA45BC15-12D0-419C-AC58-3E950C90FAF3}" srcOrd="12" destOrd="0" presId="urn:microsoft.com/office/officeart/2005/8/layout/radial4"/>
    <dgm:cxn modelId="{D4EA0DE2-2281-482C-8634-DDB82B67EF77}" type="presParOf" srcId="{4B8406D6-7432-4DFF-8720-01B6FAFC39C1}" destId="{16949424-1147-4176-BC12-760BB8A2705A}" srcOrd="13" destOrd="0" presId="urn:microsoft.com/office/officeart/2005/8/layout/radial4"/>
    <dgm:cxn modelId="{A79775CE-7140-4326-80DE-7C967D4C6BBA}" type="presParOf" srcId="{4B8406D6-7432-4DFF-8720-01B6FAFC39C1}" destId="{60BF0996-3507-4922-B2ED-5525F931399F}" srcOrd="14" destOrd="0" presId="urn:microsoft.com/office/officeart/2005/8/layout/radial4"/>
    <dgm:cxn modelId="{47402A35-F180-4422-B68F-BD00E8018D3E}" type="presParOf" srcId="{4B8406D6-7432-4DFF-8720-01B6FAFC39C1}" destId="{1FC3B0E3-A787-440F-9BE1-6791279659F0}" srcOrd="15" destOrd="0" presId="urn:microsoft.com/office/officeart/2005/8/layout/radial4"/>
    <dgm:cxn modelId="{CA4E5B65-52B2-429B-83D2-870AD98FBAF6}" type="presParOf" srcId="{4B8406D6-7432-4DFF-8720-01B6FAFC39C1}" destId="{D10F8375-23DD-4EDA-91CC-2A6706CB71E3}" srcOrd="16" destOrd="0" presId="urn:microsoft.com/office/officeart/2005/8/layout/radial4"/>
    <dgm:cxn modelId="{96A88D5D-B875-4108-838B-D56589AA0FED}" type="presParOf" srcId="{4B8406D6-7432-4DFF-8720-01B6FAFC39C1}" destId="{E7390AC9-4837-4D0A-B108-C027136220A8}" srcOrd="17" destOrd="0" presId="urn:microsoft.com/office/officeart/2005/8/layout/radial4"/>
    <dgm:cxn modelId="{3CDA6BA9-15A1-47EB-909D-B6EDCAD31C8E}" type="presParOf" srcId="{4B8406D6-7432-4DFF-8720-01B6FAFC39C1}" destId="{65712315-21F8-471F-9DC2-482DEDDCF31E}" srcOrd="18" destOrd="0" presId="urn:microsoft.com/office/officeart/2005/8/layout/radial4"/>
    <dgm:cxn modelId="{E8AEE7AA-54E9-4979-A326-EF8548F6BD48}" type="presParOf" srcId="{4B8406D6-7432-4DFF-8720-01B6FAFC39C1}" destId="{DBABD6B7-A0C7-4DFD-9446-EAC114E015FA}" srcOrd="19" destOrd="0" presId="urn:microsoft.com/office/officeart/2005/8/layout/radial4"/>
    <dgm:cxn modelId="{1CAADB2E-07C5-40C6-A7D6-028E00F6ADBC}" type="presParOf" srcId="{4B8406D6-7432-4DFF-8720-01B6FAFC39C1}" destId="{BE5999C3-B1C1-4D74-AC40-6B20278E8BEA}" srcOrd="20" destOrd="0" presId="urn:microsoft.com/office/officeart/2005/8/layout/radial4"/>
    <dgm:cxn modelId="{F0009BD8-6D35-438D-8A62-BA857A925217}" type="presParOf" srcId="{4B8406D6-7432-4DFF-8720-01B6FAFC39C1}" destId="{47F57362-8D01-4BF6-8BA6-A50F7128AF66}" srcOrd="21" destOrd="0" presId="urn:microsoft.com/office/officeart/2005/8/layout/radial4"/>
    <dgm:cxn modelId="{07FB7D69-F826-42FE-A619-225E03E1F817}" type="presParOf" srcId="{4B8406D6-7432-4DFF-8720-01B6FAFC39C1}" destId="{1964E6C0-61E7-4BA5-96E0-2D0E18DB775F}" srcOrd="22" destOrd="0" presId="urn:microsoft.com/office/officeart/2005/8/layout/radial4"/>
    <dgm:cxn modelId="{5AD97162-ABDE-4E2D-91D1-369FD716D7DA}" type="presParOf" srcId="{4B8406D6-7432-4DFF-8720-01B6FAFC39C1}" destId="{38DE7FA9-5852-420D-BC5F-F1FD337A3C57}" srcOrd="23" destOrd="0" presId="urn:microsoft.com/office/officeart/2005/8/layout/radial4"/>
    <dgm:cxn modelId="{E6609306-57F2-43E7-88DD-C5493CAA5AAF}" type="presParOf" srcId="{4B8406D6-7432-4DFF-8720-01B6FAFC39C1}" destId="{F956C662-9889-487E-B42D-3073BA81A5F0}" srcOrd="24" destOrd="0" presId="urn:microsoft.com/office/officeart/2005/8/layout/radial4"/>
    <dgm:cxn modelId="{CCAF59DF-3F43-4D4A-AEF7-721B627CC4EA}" type="presParOf" srcId="{4B8406D6-7432-4DFF-8720-01B6FAFC39C1}" destId="{7C568EB8-362A-4DAB-B1EE-9D7E406EBD2B}" srcOrd="25" destOrd="0" presId="urn:microsoft.com/office/officeart/2005/8/layout/radial4"/>
    <dgm:cxn modelId="{F81BD109-CB30-4389-8554-10DBD3EA8A7F}" type="presParOf" srcId="{4B8406D6-7432-4DFF-8720-01B6FAFC39C1}" destId="{33BBE026-9FF0-48C1-9073-93D43D305542}" srcOrd="26" destOrd="0" presId="urn:microsoft.com/office/officeart/2005/8/layout/radial4"/>
    <dgm:cxn modelId="{B90C4401-BFE0-4918-967B-661590C43B86}" type="presParOf" srcId="{4B8406D6-7432-4DFF-8720-01B6FAFC39C1}" destId="{9B5AC98A-AEC4-451B-A2A4-082D67FE9788}" srcOrd="27" destOrd="0" presId="urn:microsoft.com/office/officeart/2005/8/layout/radial4"/>
    <dgm:cxn modelId="{0F4D1B6F-BB6B-4F10-B5B4-E48C161DA300}" type="presParOf" srcId="{4B8406D6-7432-4DFF-8720-01B6FAFC39C1}" destId="{65296216-C733-4025-A262-834EF8AEBBE6}" srcOrd="28" destOrd="0" presId="urn:microsoft.com/office/officeart/2005/8/layout/radial4"/>
  </dgm:cxnLst>
  <dgm:bg>
    <a:solidFill>
      <a:schemeClr val="bg1"/>
    </a:solidFill>
  </dgm:bg>
  <dgm:whole>
    <a:ln>
      <a:solidFill>
        <a:schemeClr val="tx2"/>
      </a:solidFill>
    </a:ln>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57.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576C2E79-E9D5-492C-BFC1-3F1E64E245B2}" type="datetimeFigureOut">
              <a:rPr lang="en-GB" smtClean="0"/>
              <a:t>26/09/2018</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C09BE973-14EB-4C73-B9A5-756E657D667D}" type="slidenum">
              <a:rPr lang="en-GB" smtClean="0"/>
              <a:t>‹#›</a:t>
            </a:fld>
            <a:endParaRPr lang="en-GB"/>
          </a:p>
        </p:txBody>
      </p:sp>
    </p:spTree>
    <p:extLst>
      <p:ext uri="{BB962C8B-B14F-4D97-AF65-F5344CB8AC3E}">
        <p14:creationId xmlns:p14="http://schemas.microsoft.com/office/powerpoint/2010/main" val="38216876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4" y="0"/>
            <a:ext cx="2945659" cy="496332"/>
          </a:xfrm>
          <a:prstGeom prst="rect">
            <a:avLst/>
          </a:prstGeom>
        </p:spPr>
        <p:txBody>
          <a:bodyPr vert="horz" lIns="91440" tIns="45720" rIns="91440" bIns="45720" rtlCol="0"/>
          <a:lstStyle>
            <a:lvl1pPr algn="r">
              <a:defRPr sz="1200"/>
            </a:lvl1pPr>
          </a:lstStyle>
          <a:p>
            <a:fld id="{B2B67BAB-7CBC-4E04-99E6-E35F9942E3A1}" type="datetimeFigureOut">
              <a:rPr lang="en-GB" smtClean="0"/>
              <a:t>26/09/2018</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3"/>
            <a:ext cx="2945659" cy="496332"/>
          </a:xfrm>
          <a:prstGeom prst="rect">
            <a:avLst/>
          </a:prstGeom>
        </p:spPr>
        <p:txBody>
          <a:bodyPr vert="horz" lIns="91440" tIns="45720" rIns="91440" bIns="45720" rtlCol="0" anchor="b"/>
          <a:lstStyle>
            <a:lvl1pPr algn="r">
              <a:defRPr sz="1200"/>
            </a:lvl1pPr>
          </a:lstStyle>
          <a:p>
            <a:fld id="{9885A594-A103-42A3-B193-E2D18084B2D7}" type="slidenum">
              <a:rPr lang="en-GB" smtClean="0"/>
              <a:t>‹#›</a:t>
            </a:fld>
            <a:endParaRPr lang="en-GB"/>
          </a:p>
        </p:txBody>
      </p:sp>
    </p:spTree>
    <p:extLst>
      <p:ext uri="{BB962C8B-B14F-4D97-AF65-F5344CB8AC3E}">
        <p14:creationId xmlns:p14="http://schemas.microsoft.com/office/powerpoint/2010/main" val="23936474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youngminds.org.uk/resources/school-resources/caring-for-the-wellbeing-of-teachers-and-school-staff/#the-causes-of-stress-among-teachers"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gov.uk/government/uploads/system/uploads/attachment_data/file/414024/Childrens_Mental_Health.pdf"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508847/Mental_Health_and_Behaviour_-_advice_for_Schools_160316.pdf"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508847/Mental_Health_and_Behaviour_-_advice_for_Schools_160316.pdf" TargetMode="External"/><Relationship Id="rId2" Type="http://schemas.openxmlformats.org/officeDocument/2006/relationships/slide" Target="../slides/slide17.xml"/><Relationship Id="rId1" Type="http://schemas.openxmlformats.org/officeDocument/2006/relationships/notesMaster" Target="../notesMasters/notesMaster1.xml"/><Relationship Id="rId6" Type="http://schemas.openxmlformats.org/officeDocument/2006/relationships/hyperlink" Target="https://www.mentallyhealthyschools.org.uk/risks-and-protective-factors/" TargetMode="External"/><Relationship Id="rId5" Type="http://schemas.openxmlformats.org/officeDocument/2006/relationships/hyperlink" Target="https://www.mindmatters.edu.au/docs/default-source/learning-module-documents/j4633_mm_module1-3-protectiveriskfactors_v2.pdf" TargetMode="External"/><Relationship Id="rId4" Type="http://schemas.openxmlformats.org/officeDocument/2006/relationships/hyperlink" Target="https://www.kidsmatter.edu.au/mental-health-matters/mental-health-basics-promoting-mental-health/risk-and-protective-factor" TargetMode="Externa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3" Type="http://schemas.openxmlformats.org/officeDocument/2006/relationships/hyperlink" Target="http://www.fivewaystowellbeing.org/" TargetMode="External"/><Relationship Id="rId2" Type="http://schemas.openxmlformats.org/officeDocument/2006/relationships/slide" Target="../slides/slide47.xml"/><Relationship Id="rId1" Type="http://schemas.openxmlformats.org/officeDocument/2006/relationships/notesMaster" Target="../notesMasters/notesMaster1.xml"/><Relationship Id="rId5" Type="http://schemas.openxmlformats.org/officeDocument/2006/relationships/hyperlink" Target="http://www.hertsdirect.org/docs/pdf/f/fivewaytoolkit.pdf" TargetMode="External"/><Relationship Id="rId4" Type="http://schemas.openxmlformats.org/officeDocument/2006/relationships/hyperlink" Target="http://www.nhs.uk/Tools/Pages/Wellbeing-self-assessment.aspx" TargetMode="Externa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3" Type="http://schemas.openxmlformats.org/officeDocument/2006/relationships/hyperlink" Target="https://www.youtube.com/watch?v=nwAYpLVyeFU" TargetMode="External"/><Relationship Id="rId7" Type="http://schemas.openxmlformats.org/officeDocument/2006/relationships/hyperlink" Target="https://www.youtube.com/watch?v=1yLg1nPua0k" TargetMode="External"/><Relationship Id="rId2" Type="http://schemas.openxmlformats.org/officeDocument/2006/relationships/slide" Target="../slides/slide68.xml"/><Relationship Id="rId1" Type="http://schemas.openxmlformats.org/officeDocument/2006/relationships/notesMaster" Target="../notesMasters/notesMaster1.xml"/><Relationship Id="rId6" Type="http://schemas.openxmlformats.org/officeDocument/2006/relationships/hyperlink" Target="https://www.youtube.com/watch?v=gVLc9M-qbpo" TargetMode="External"/><Relationship Id="rId5" Type="http://schemas.openxmlformats.org/officeDocument/2006/relationships/hyperlink" Target="https://www.youtube.com/watch?v=rwelE8yyY0U" TargetMode="External"/><Relationship Id="rId4" Type="http://schemas.openxmlformats.org/officeDocument/2006/relationships/hyperlink" Target="https://www.youtube.com/watch?v=uoiIYlww8M4" TargetMode="Externa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3" Type="http://schemas.openxmlformats.org/officeDocument/2006/relationships/hyperlink" Target="https://www.gov.uk/government/uploads/system/uploads/attachment_data/file/414024/Childrens_Mental_Health.pdf" TargetMode="External"/><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9885A594-A103-42A3-B193-E2D18084B2D7}" type="slidenum">
              <a:rPr lang="en-GB" smtClean="0"/>
              <a:t>1</a:t>
            </a:fld>
            <a:endParaRPr lang="en-GB"/>
          </a:p>
        </p:txBody>
      </p:sp>
    </p:spTree>
    <p:extLst>
      <p:ext uri="{BB962C8B-B14F-4D97-AF65-F5344CB8AC3E}">
        <p14:creationId xmlns:p14="http://schemas.microsoft.com/office/powerpoint/2010/main" val="26307630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Information with purple</a:t>
            </a:r>
            <a:r>
              <a:rPr lang="en-GB" baseline="0" dirty="0" smtClean="0"/>
              <a:t> headings is intended for trainer/s only</a:t>
            </a:r>
          </a:p>
          <a:p>
            <a:r>
              <a:rPr lang="en-GB" dirty="0" smtClean="0"/>
              <a:t>Sessions 1 and 2 could take a whole day depending on school’s previous training.</a:t>
            </a:r>
          </a:p>
          <a:p>
            <a:r>
              <a:rPr lang="en-GB" dirty="0" smtClean="0"/>
              <a:t>Sessions</a:t>
            </a:r>
            <a:r>
              <a:rPr lang="en-GB" baseline="0" dirty="0" smtClean="0"/>
              <a:t> 3 &amp; 4 are suggested to give a framework but SMILE approach project is individual schools-needs led and should be dependent on what your staff want/need next. </a:t>
            </a:r>
          </a:p>
          <a:p>
            <a:r>
              <a:rPr lang="en-GB" baseline="0" dirty="0" smtClean="0"/>
              <a:t>Please refer to timeline to ensure auditing &amp; planning is completed and returned.</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2</a:t>
            </a:fld>
            <a:endParaRPr lang="en-GB"/>
          </a:p>
        </p:txBody>
      </p:sp>
    </p:spTree>
    <p:extLst>
      <p:ext uri="{BB962C8B-B14F-4D97-AF65-F5344CB8AC3E}">
        <p14:creationId xmlns:p14="http://schemas.microsoft.com/office/powerpoint/2010/main" val="12420398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Staff</a:t>
            </a:r>
            <a:r>
              <a:rPr lang="en-GB" baseline="0" dirty="0" smtClean="0"/>
              <a:t> online version is here</a:t>
            </a:r>
            <a:endParaRPr lang="en-GB" dirty="0" smtClean="0"/>
          </a:p>
          <a:p>
            <a:r>
              <a:rPr lang="en-GB" dirty="0" smtClean="0">
                <a:solidFill>
                  <a:srgbClr val="FF0000"/>
                </a:solidFill>
              </a:rPr>
              <a:t>Need to have system of recording scores anonymously.</a:t>
            </a:r>
          </a:p>
          <a:p>
            <a:endParaRPr lang="en-GB" dirty="0" smtClean="0">
              <a:solidFill>
                <a:srgbClr val="FF0000"/>
              </a:solidFill>
            </a:endParaRPr>
          </a:p>
          <a:p>
            <a:r>
              <a:rPr lang="en-GB" dirty="0" smtClean="0">
                <a:solidFill>
                  <a:srgbClr val="FF0000"/>
                </a:solidFill>
              </a:rPr>
              <a:t>Forest Oak coded each</a:t>
            </a:r>
            <a:r>
              <a:rPr lang="en-GB" baseline="0" dirty="0" smtClean="0">
                <a:solidFill>
                  <a:srgbClr val="FF0000"/>
                </a:solidFill>
              </a:rPr>
              <a:t> and in repeated versions staff selected same code.</a:t>
            </a:r>
          </a:p>
          <a:p>
            <a:r>
              <a:rPr lang="en-GB" baseline="0" dirty="0" smtClean="0">
                <a:solidFill>
                  <a:srgbClr val="FF0000"/>
                </a:solidFill>
              </a:rPr>
              <a:t>Could complete coping survey with code on and then add </a:t>
            </a:r>
            <a:r>
              <a:rPr lang="en-GB" baseline="0" dirty="0" err="1" smtClean="0">
                <a:solidFill>
                  <a:srgbClr val="FF0000"/>
                </a:solidFill>
              </a:rPr>
              <a:t>wemwbs</a:t>
            </a:r>
            <a:r>
              <a:rPr lang="en-GB" baseline="0" dirty="0" smtClean="0">
                <a:solidFill>
                  <a:srgbClr val="FF0000"/>
                </a:solidFill>
              </a:rPr>
              <a:t> online score to bottom.</a:t>
            </a:r>
          </a:p>
          <a:p>
            <a:endParaRPr lang="en-GB" baseline="0" dirty="0" smtClean="0">
              <a:solidFill>
                <a:srgbClr val="FF0000"/>
              </a:solidFill>
            </a:endParaRPr>
          </a:p>
          <a:p>
            <a:endParaRPr lang="en-GB" dirty="0" smtClean="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EDDC04EA-DB6D-4AA7-B89E-A23DF863505E}" type="slidenum">
              <a:rPr lang="en-GB" smtClean="0"/>
              <a:t>3</a:t>
            </a:fld>
            <a:endParaRPr lang="en-GB"/>
          </a:p>
        </p:txBody>
      </p:sp>
    </p:spTree>
    <p:extLst>
      <p:ext uri="{BB962C8B-B14F-4D97-AF65-F5344CB8AC3E}">
        <p14:creationId xmlns:p14="http://schemas.microsoft.com/office/powerpoint/2010/main" val="20220818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From this point these are sessions</a:t>
            </a:r>
            <a:r>
              <a:rPr lang="en-GB" baseline="0" dirty="0" smtClean="0"/>
              <a:t> to use (and adapt if needed with your school.)</a:t>
            </a:r>
            <a:endParaRPr lang="en-GB" dirty="0" smtClean="0"/>
          </a:p>
        </p:txBody>
      </p:sp>
      <p:sp>
        <p:nvSpPr>
          <p:cNvPr id="4" name="Slide Number Placeholder 3"/>
          <p:cNvSpPr>
            <a:spLocks noGrp="1"/>
          </p:cNvSpPr>
          <p:nvPr>
            <p:ph type="sldNum" sz="quarter" idx="10"/>
          </p:nvPr>
        </p:nvSpPr>
        <p:spPr/>
        <p:txBody>
          <a:bodyPr/>
          <a:lstStyle/>
          <a:p>
            <a:fld id="{9885A594-A103-42A3-B193-E2D18084B2D7}" type="slidenum">
              <a:rPr lang="en-GB" smtClean="0"/>
              <a:t>4</a:t>
            </a:fld>
            <a:endParaRPr lang="en-GB"/>
          </a:p>
        </p:txBody>
      </p:sp>
    </p:spTree>
    <p:extLst>
      <p:ext uri="{BB962C8B-B14F-4D97-AF65-F5344CB8AC3E}">
        <p14:creationId xmlns:p14="http://schemas.microsoft.com/office/powerpoint/2010/main" val="26307630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order for all to be anonymous but able to be evaluated each form should be coded e.g. initials of school</a:t>
            </a:r>
            <a:r>
              <a:rPr lang="en-GB" baseline="0" dirty="0" smtClean="0"/>
              <a:t> FO 12 </a:t>
            </a:r>
            <a:r>
              <a:rPr lang="en-GB" dirty="0" smtClean="0"/>
              <a:t>number</a:t>
            </a:r>
            <a:r>
              <a:rPr lang="en-GB" baseline="0" dirty="0" smtClean="0"/>
              <a:t> or letter/number</a:t>
            </a:r>
            <a:r>
              <a:rPr lang="en-GB" dirty="0" smtClean="0"/>
              <a:t> and staff take same code for</a:t>
            </a:r>
            <a:r>
              <a:rPr lang="en-GB" baseline="0" dirty="0" smtClean="0"/>
              <a:t> both and remember/record somewhere so each can be compared before and after project input. </a:t>
            </a:r>
          </a:p>
          <a:p>
            <a:endParaRPr lang="en-GB" baseline="0" dirty="0" smtClean="0"/>
          </a:p>
          <a:p>
            <a:r>
              <a:rPr lang="en-GB" baseline="0" dirty="0" smtClean="0"/>
              <a:t>All will be confidential and stored securely.</a:t>
            </a:r>
          </a:p>
          <a:p>
            <a:endParaRPr lang="en-GB" baseline="0" dirty="0" smtClean="0"/>
          </a:p>
          <a:p>
            <a:r>
              <a:rPr lang="en-GB" baseline="0" dirty="0" smtClean="0"/>
              <a:t>Leads to complete the staff summary sheet as process to review own staff responses and then send summary to </a:t>
            </a:r>
            <a:r>
              <a:rPr lang="en-GB" baseline="0" dirty="0" err="1" smtClean="0"/>
              <a:t>Issy</a:t>
            </a:r>
            <a:endParaRPr lang="en-GB" baseline="0" dirty="0" smtClean="0"/>
          </a:p>
          <a:p>
            <a:endParaRPr lang="en-GB" baseline="0" dirty="0" smtClean="0"/>
          </a:p>
          <a:p>
            <a:r>
              <a:rPr lang="en-GB" baseline="0" dirty="0" smtClean="0"/>
              <a:t>Staff do not need to share code with anyone but know how &amp; be encouraged to seek support in school or through colleague assist programme if highlights low scores. Some staff may want to discuss results with SLT/EHWB lead.</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5</a:t>
            </a:fld>
            <a:endParaRPr lang="en-GB"/>
          </a:p>
        </p:txBody>
      </p:sp>
    </p:spTree>
    <p:extLst>
      <p:ext uri="{BB962C8B-B14F-4D97-AF65-F5344CB8AC3E}">
        <p14:creationId xmlns:p14="http://schemas.microsoft.com/office/powerpoint/2010/main" val="20224175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session designed</a:t>
            </a:r>
            <a:r>
              <a:rPr lang="en-GB" baseline="0" dirty="0" smtClean="0"/>
              <a:t> </a:t>
            </a:r>
            <a:r>
              <a:rPr lang="en-GB" dirty="0" smtClean="0"/>
              <a:t> to last ½ morning but adapt as needed</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6</a:t>
            </a:fld>
            <a:endParaRPr lang="en-GB"/>
          </a:p>
        </p:txBody>
      </p:sp>
    </p:spTree>
    <p:extLst>
      <p:ext uri="{BB962C8B-B14F-4D97-AF65-F5344CB8AC3E}">
        <p14:creationId xmlns:p14="http://schemas.microsoft.com/office/powerpoint/2010/main" val="20678628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This values base is common to every human being in the school;</a:t>
            </a:r>
            <a:r>
              <a:rPr lang="en-GB" baseline="0" dirty="0" smtClean="0"/>
              <a:t> it frames how we are evaluating SMILE.</a:t>
            </a:r>
            <a:endParaRPr lang="en-GB" dirty="0" smtClean="0"/>
          </a:p>
          <a:p>
            <a:endParaRPr lang="en-GB"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The SMILE approach is an operational framework for supporting children’s Emotional Health and Wellbeing. It is a way of thinking about Emotional Health and Wellbeing. It offers a strong perspective including an ethos and purpose, and is a way of bringing coherence to the multiplicity of Emotional Health interventions in schools. It also ensures that the 5 ways to mental health and wellbeing promoted by the NHS are always in mind, easily kept in mind, and have equal priority.</a:t>
            </a:r>
          </a:p>
        </p:txBody>
      </p:sp>
      <p:sp>
        <p:nvSpPr>
          <p:cNvPr id="4" name="Slide Number Placeholder 3"/>
          <p:cNvSpPr>
            <a:spLocks noGrp="1"/>
          </p:cNvSpPr>
          <p:nvPr>
            <p:ph type="sldNum" sz="quarter" idx="10"/>
          </p:nvPr>
        </p:nvSpPr>
        <p:spPr/>
        <p:txBody>
          <a:bodyPr/>
          <a:lstStyle/>
          <a:p>
            <a:fld id="{EDDC04EA-DB6D-4AA7-B89E-A23DF863505E}" type="slidenum">
              <a:rPr lang="en-GB" smtClean="0"/>
              <a:t>7</a:t>
            </a:fld>
            <a:endParaRPr lang="en-GB"/>
          </a:p>
        </p:txBody>
      </p:sp>
    </p:spTree>
    <p:extLst>
      <p:ext uri="{BB962C8B-B14F-4D97-AF65-F5344CB8AC3E}">
        <p14:creationId xmlns:p14="http://schemas.microsoft.com/office/powerpoint/2010/main" val="3733107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The Emotional Health and Wellbeing of young people is paramount to their ability to learn and apply themselves fully. Research and good practice in schools demonstrate that when staff and pupils feel good about themselves, they perform better. Personal feelings affect behaviour, motivation, relationships, health and social development. For staff, a positive sense of well-being can result in higher levels of tolerance, enthusiasm, energy and interest and lower levels of absence or stress. The same is true for pupils, leading to better learning outcomes, improved attendance and more positive behaviour. A pupil is unlikely to be able to learn effectively if their basic needs for safety, belonging and self-esteem are not met. Equally, if unaddressed, the persistent nature of consistently poor behaviour can have a negative effect on the morale of both staff and pupils.</a:t>
            </a:r>
          </a:p>
          <a:p>
            <a:endParaRPr lang="en-GB" dirty="0"/>
          </a:p>
        </p:txBody>
      </p:sp>
      <p:sp>
        <p:nvSpPr>
          <p:cNvPr id="4" name="Slide Number Placeholder 3"/>
          <p:cNvSpPr>
            <a:spLocks noGrp="1"/>
          </p:cNvSpPr>
          <p:nvPr>
            <p:ph type="sldNum" sz="quarter" idx="10"/>
          </p:nvPr>
        </p:nvSpPr>
        <p:spPr/>
        <p:txBody>
          <a:bodyPr/>
          <a:lstStyle/>
          <a:p>
            <a:fld id="{EDDC04EA-DB6D-4AA7-B89E-A23DF863505E}" type="slidenum">
              <a:rPr lang="en-GB" smtClean="0"/>
              <a:t>8</a:t>
            </a:fld>
            <a:endParaRPr lang="en-GB"/>
          </a:p>
        </p:txBody>
      </p:sp>
    </p:spTree>
    <p:extLst>
      <p:ext uri="{BB962C8B-B14F-4D97-AF65-F5344CB8AC3E}">
        <p14:creationId xmlns:p14="http://schemas.microsoft.com/office/powerpoint/2010/main" val="12830193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885A594-A103-42A3-B193-E2D18084B2D7}" type="slidenum">
              <a:rPr lang="en-GB" smtClean="0"/>
              <a:t>9</a:t>
            </a:fld>
            <a:endParaRPr lang="en-GB"/>
          </a:p>
        </p:txBody>
      </p:sp>
    </p:spTree>
    <p:extLst>
      <p:ext uri="{BB962C8B-B14F-4D97-AF65-F5344CB8AC3E}">
        <p14:creationId xmlns:p14="http://schemas.microsoft.com/office/powerpoint/2010/main" val="39198528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solidFill>
                  <a:prstClr val="black"/>
                </a:solidFill>
                <a:hlinkClick r:id="rId3"/>
              </a:rPr>
              <a:t>https://youngminds.org.uk/resources/school-resources/caring-for-the-wellbeing-of-teachers-and-school-staff/#the-causes-of-stress-among-teachers</a:t>
            </a:r>
            <a:endParaRPr lang="en-GB" sz="1200" dirty="0" smtClean="0">
              <a:solidFill>
                <a:prstClr val="black"/>
              </a:solidFill>
            </a:endParaRPr>
          </a:p>
          <a:p>
            <a:r>
              <a:rPr lang="en-GB" dirty="0" smtClean="0"/>
              <a:t>(See later info about staff wellbeing)</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10</a:t>
            </a:fld>
            <a:endParaRPr lang="en-GB"/>
          </a:p>
        </p:txBody>
      </p:sp>
    </p:spTree>
    <p:extLst>
      <p:ext uri="{BB962C8B-B14F-4D97-AF65-F5344CB8AC3E}">
        <p14:creationId xmlns:p14="http://schemas.microsoft.com/office/powerpoint/2010/main" val="4759717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How we think about children’s mental health shapes how we work with children. Our own experiences, assumptions and knowledge may lead us to see ‘mental health’ as a specialist field that is the province of psychologists and psychiatrists and nothing to do with teaching. Alternatively, we may think of mental health in terms of a continuum which all of us are part of and which we move backwards and forwards across at different points in our lives. In this view children’s mental health is not a specialist field, but the concern of everyone in contact with children and central to the role of schools. </a:t>
            </a:r>
          </a:p>
          <a:p>
            <a:r>
              <a:rPr lang="en-GB" dirty="0" smtClean="0"/>
              <a:t>‘Mental</a:t>
            </a:r>
            <a:r>
              <a:rPr lang="en-GB" baseline="0" dirty="0" smtClean="0"/>
              <a:t> Health and Behaviour in Schools, Departmental advice for school staff’ (March 2016) outlines that ‘schools have a role to play in supporting their pupils to be resilient and mentally healthy.’</a:t>
            </a:r>
            <a:endParaRPr lang="en-GB" dirty="0" smtClean="0"/>
          </a:p>
          <a:p>
            <a:r>
              <a:rPr lang="en-GB" baseline="0" dirty="0" smtClean="0"/>
              <a:t>‘</a:t>
            </a:r>
            <a:r>
              <a:rPr lang="en-GB" dirty="0" smtClean="0"/>
              <a:t>There is evidence to show that staff without a mental health background, including teachers, can be trained to deliver some specific interventions, with outcomes comparable to mental health professionals.’ For emotional disorders such as anxiety and depression, group cognitive behavioural therapy (CBT) in a school setting has been shown to reduce depressive symptoms, and symptoms of anxiety. Government Green paper,</a:t>
            </a:r>
            <a:r>
              <a:rPr lang="en-GB" baseline="0" dirty="0" smtClean="0"/>
              <a:t> 2017. </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11</a:t>
            </a:fld>
            <a:endParaRPr lang="en-GB"/>
          </a:p>
        </p:txBody>
      </p:sp>
    </p:spTree>
    <p:extLst>
      <p:ext uri="{BB962C8B-B14F-4D97-AF65-F5344CB8AC3E}">
        <p14:creationId xmlns:p14="http://schemas.microsoft.com/office/powerpoint/2010/main" val="30537497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a:p>
            <a:r>
              <a:rPr lang="en-GB" sz="1200" b="0" i="0" u="none" strike="noStrike" kern="1200" baseline="0" dirty="0" smtClean="0">
                <a:solidFill>
                  <a:schemeClr val="tx1"/>
                </a:solidFill>
                <a:latin typeface="+mn-lt"/>
                <a:ea typeface="+mn-ea"/>
                <a:cs typeface="+mn-cs"/>
              </a:rPr>
              <a:t>There is broad agreement that mental health is more than the absence of illness and that it includes a positive concept of wellbeing. This challenges the idea that mental health is the opposite of mental illness and encourages consideration of alternative models. “Mental health influences how we think and feel, about ourselves and others, and how we interpret events. It affects our capacity to learn, to communicate and to form, sustain and end relationships. It also influences our ability to cope with change, transition and life events”1. It is therefore ‘everybody’s business’. All services working with children, young people, families and carers should be aware of their role in relation to mental health and their impact on the children with whom they have contact. Schools are particularly important and have huge potential to have a positive influence on children’s developing mental health. </a:t>
            </a:r>
          </a:p>
          <a:p>
            <a:endParaRPr lang="en-GB" sz="1200" b="0" i="0" u="none" strike="noStrike" kern="1200" baseline="0" dirty="0" smtClean="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‘Experiencing mental health concerns is not unusual. At least one in four of the population experience problems at some point in their lives. Over half of mental health problems in adult life (excluding dementia) start by the age of 14 and seventy-five per cent by age 18. Although mental health issues are relatively common, it is often the case that children and young people don’t get the help they need as quickly as they should. As a result, mental health difficulties such as anxiety, low mood, depression, conduct disorders and eating disorders can stop some young people achieving what they want in life and making a full contribution to society.’ </a:t>
            </a:r>
            <a:r>
              <a:rPr kumimoji="0" lang="en-GB" sz="1800" b="0" i="0" u="none" strike="noStrike" kern="1200" cap="none" spc="0" normalizeH="0" baseline="0" noProof="0" dirty="0" smtClean="0">
                <a:ln>
                  <a:noFill/>
                </a:ln>
                <a:solidFill>
                  <a:prstClr val="black"/>
                </a:solidFill>
                <a:effectLst/>
                <a:uLnTx/>
                <a:uFillTx/>
                <a:latin typeface="+mn-lt"/>
                <a:ea typeface="+mn-ea"/>
                <a:cs typeface="+mn-cs"/>
              </a:rPr>
              <a:t>Department of Health and NHS England (2015). Future in Mind: promoting, protecting and improving our children and young people’s mental health and wellbeing. Available at: </a:t>
            </a:r>
            <a:r>
              <a:rPr kumimoji="0" lang="en-GB" sz="1800" b="0" i="0" u="none" strike="noStrike" kern="1200" cap="none" spc="0" normalizeH="0" baseline="0" noProof="0" dirty="0" smtClean="0">
                <a:ln>
                  <a:noFill/>
                </a:ln>
                <a:solidFill>
                  <a:prstClr val="black"/>
                </a:solidFill>
                <a:effectLst/>
                <a:uLnTx/>
                <a:uFillTx/>
                <a:latin typeface="+mn-lt"/>
                <a:ea typeface="+mn-ea"/>
                <a:cs typeface="+mn-cs"/>
                <a:hlinkClick r:id="rId3"/>
              </a:rPr>
              <a:t>https://www.gov.uk/government/uploads/system/uploads/attachment_data/file/414024/Childrens_Mental_Health.pdf</a:t>
            </a:r>
            <a:endParaRPr kumimoji="0" lang="en-GB" sz="18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12</a:t>
            </a:fld>
            <a:endParaRPr lang="en-GB"/>
          </a:p>
        </p:txBody>
      </p:sp>
    </p:spTree>
    <p:extLst>
      <p:ext uri="{BB962C8B-B14F-4D97-AF65-F5344CB8AC3E}">
        <p14:creationId xmlns:p14="http://schemas.microsoft.com/office/powerpoint/2010/main" val="9395893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activity aims to consider any stigmas and negative issues regarding EHWB by</a:t>
            </a:r>
            <a:r>
              <a:rPr lang="en-GB" baseline="0" dirty="0" smtClean="0"/>
              <a:t> considering the term ‘mental health.’ Ask staff to add words to each paper, including past terms or stereotypes.</a:t>
            </a:r>
          </a:p>
          <a:p>
            <a:r>
              <a:rPr lang="en-GB" dirty="0" smtClean="0"/>
              <a:t>Mental health is not a neutral term, but one that has associated with it a range of, sometimes negative, connotations in the minds of the general public, parents and carers, practitioners and children and young people themselves. What we understand by mental health will depend on our values, preconceptions and assumptions, for example about the nature of health and illness, the nature of society, the place of the individual within society, what constitutes normality, desirable behaviour and attitudes and so on. Reflecting on the basis of our own understanding of the terminology can be a useful precursor to engaging in discussion with others about their concept of mental health.</a:t>
            </a:r>
          </a:p>
          <a:p>
            <a:endParaRPr lang="en-GB" dirty="0" smtClean="0"/>
          </a:p>
          <a:p>
            <a:r>
              <a:rPr lang="en-GB" sz="1200" b="0" i="0" u="none" strike="noStrike" kern="1200" baseline="0" dirty="0" smtClean="0">
                <a:solidFill>
                  <a:schemeClr val="tx1"/>
                </a:solidFill>
                <a:latin typeface="+mn-lt"/>
                <a:ea typeface="+mn-ea"/>
                <a:cs typeface="+mn-cs"/>
              </a:rPr>
              <a:t>There is good evidence that children’s mental, emotional, physical, psychological and social wellbeing are intimately interrelated and that good mental health substantially underpins children’s capacity for learning. Practitioners from different disciplines may understand the term mental health differently from each other, or may use different terms such as ‘emotional health and well being’ or ‘social and emotional health’ to describe very similar things. Where these differences are openly discussed they can prove to be a valuable resource, encouraging new insights and creative ways of working together. Where the differences are not explored they can lead to duplication, conflicts and missed opportunities. A shared understanding of ‘what is mental health’ is a necessary step towards a shared approach to meeting children’s needs. </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13</a:t>
            </a:fld>
            <a:endParaRPr lang="en-GB"/>
          </a:p>
        </p:txBody>
      </p:sp>
    </p:spTree>
    <p:extLst>
      <p:ext uri="{BB962C8B-B14F-4D97-AF65-F5344CB8AC3E}">
        <p14:creationId xmlns:p14="http://schemas.microsoft.com/office/powerpoint/2010/main" val="26150275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Defining mental health in children and young people is not easy. In many respects the debate about what is meant by this and associated terms is as important as the conclusion. Through discussion locally, teachers, school support staff and school leaders can work towards shared accounts of children’s needs that will inform the way practice is designed, delivered and developed. Shared accounts encourage co-ordinated and comprehensive approaches encompassing the promotion of good mental health, the prevention of mental health problems and a whole school environment that supports the emotional wellbeing of both students and staff.</a:t>
            </a:r>
          </a:p>
          <a:p>
            <a:endParaRPr lang="en-GB" dirty="0"/>
          </a:p>
        </p:txBody>
      </p:sp>
      <p:sp>
        <p:nvSpPr>
          <p:cNvPr id="4" name="Slide Number Placeholder 3"/>
          <p:cNvSpPr>
            <a:spLocks noGrp="1"/>
          </p:cNvSpPr>
          <p:nvPr>
            <p:ph type="sldNum" sz="quarter" idx="10"/>
          </p:nvPr>
        </p:nvSpPr>
        <p:spPr/>
        <p:txBody>
          <a:bodyPr/>
          <a:lstStyle/>
          <a:p>
            <a:fld id="{EDDC04EA-DB6D-4AA7-B89E-A23DF863505E}" type="slidenum">
              <a:rPr lang="en-GB" smtClean="0">
                <a:solidFill>
                  <a:prstClr val="black"/>
                </a:solidFill>
              </a:rPr>
              <a:pPr/>
              <a:t>14</a:t>
            </a:fld>
            <a:endParaRPr lang="en-GB">
              <a:solidFill>
                <a:prstClr val="black"/>
              </a:solidFill>
            </a:endParaRPr>
          </a:p>
        </p:txBody>
      </p:sp>
    </p:spTree>
    <p:extLst>
      <p:ext uri="{BB962C8B-B14F-4D97-AF65-F5344CB8AC3E}">
        <p14:creationId xmlns:p14="http://schemas.microsoft.com/office/powerpoint/2010/main" val="5336400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How we think about children’s mental health shapes how we work with children. Our own experiences, assumptions and knowledge may lead us to see ‘mental health’ as a specialist field that is the province of psychologists and psychiatrists and nothing to do with teaching. Alternatively, we may think of mental health in terms of a continuum which all of us are part of and which we move backwards and forwards across at different points in our lives. In this view children’s mental health is not a specialist field, but the concern of everyone in contact with children and central to the role of schools. </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GB" sz="16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1600" b="0" i="0" u="none" strike="noStrike" kern="1200" cap="none" spc="0" normalizeH="0" baseline="0" noProof="0" dirty="0" err="1" smtClean="0">
                <a:ln>
                  <a:noFill/>
                </a:ln>
                <a:solidFill>
                  <a:prstClr val="black"/>
                </a:solidFill>
                <a:effectLst/>
                <a:uLnTx/>
                <a:uFillTx/>
                <a:latin typeface="+mn-lt"/>
                <a:ea typeface="+mn-ea"/>
                <a:cs typeface="+mn-cs"/>
              </a:rPr>
              <a:t>DfE</a:t>
            </a:r>
            <a:r>
              <a:rPr kumimoji="0" lang="en-GB" sz="1600" b="0" i="0" u="none" strike="noStrike" kern="1200" cap="none" spc="0" normalizeH="0" baseline="0" noProof="0" dirty="0" smtClean="0">
                <a:ln>
                  <a:noFill/>
                </a:ln>
                <a:solidFill>
                  <a:prstClr val="black"/>
                </a:solidFill>
                <a:effectLst/>
                <a:uLnTx/>
                <a:uFillTx/>
                <a:latin typeface="+mn-lt"/>
                <a:ea typeface="+mn-ea"/>
                <a:cs typeface="+mn-cs"/>
              </a:rPr>
              <a:t> (March 2016.)Mental health and behaviour in schools </a:t>
            </a:r>
            <a:r>
              <a:rPr kumimoji="0" lang="en-GB" sz="1600" b="0" i="0" u="none" strike="noStrike" kern="1200" cap="none" spc="0" normalizeH="0" baseline="0" noProof="0" dirty="0" smtClean="0">
                <a:ln>
                  <a:noFill/>
                </a:ln>
                <a:solidFill>
                  <a:prstClr val="black"/>
                </a:solidFill>
                <a:effectLst/>
                <a:uLnTx/>
                <a:uFillTx/>
                <a:latin typeface="+mn-lt"/>
                <a:ea typeface="+mn-ea"/>
                <a:cs typeface="+mn-cs"/>
                <a:hlinkClick r:id="rId3"/>
              </a:rPr>
              <a:t>https://assets.publishing.service.gov.uk/government/uploads/system/uploads/attachment_data/file/508847/Mental_Health_and_Behaviour_-_advice_for_Schools_160316.pdf</a:t>
            </a:r>
            <a:endParaRPr kumimoji="0" lang="en-GB" sz="16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15</a:t>
            </a:fld>
            <a:endParaRPr lang="en-GB"/>
          </a:p>
        </p:txBody>
      </p:sp>
    </p:spTree>
    <p:extLst>
      <p:ext uri="{BB962C8B-B14F-4D97-AF65-F5344CB8AC3E}">
        <p14:creationId xmlns:p14="http://schemas.microsoft.com/office/powerpoint/2010/main" val="13433362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In groups create</a:t>
            </a:r>
            <a:r>
              <a:rPr lang="en-GB" baseline="0" dirty="0" smtClean="0"/>
              <a:t> a character on paper, give the child a name, age, gender and add details for each area. </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We will meet this pupil again after considering risk factors that may affect their EHWB, considering what protective factors may impact and how as a school we can put support in place.</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16</a:t>
            </a:fld>
            <a:endParaRPr lang="en-GB"/>
          </a:p>
        </p:txBody>
      </p:sp>
    </p:spTree>
    <p:extLst>
      <p:ext uri="{BB962C8B-B14F-4D97-AF65-F5344CB8AC3E}">
        <p14:creationId xmlns:p14="http://schemas.microsoft.com/office/powerpoint/2010/main" val="22939129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b="0" i="0" u="none" strike="noStrike" baseline="0" dirty="0" smtClean="0">
                <a:solidFill>
                  <a:srgbClr val="000000"/>
                </a:solidFill>
                <a:latin typeface="ArialMT"/>
              </a:rPr>
              <a:t>Risk factors are cumulative. Children exposed to multiple risks such as social disadvantage, family adversity and cognitive or attention problems are much more likely to develop behavioural problems.</a:t>
            </a:r>
            <a:endParaRPr lang="en-GB" sz="800" b="0" i="0" u="none" strike="noStrike" baseline="0" dirty="0" smtClean="0">
              <a:solidFill>
                <a:srgbClr val="000000"/>
              </a:solidFill>
              <a:latin typeface="ArialMT"/>
            </a:endParaRPr>
          </a:p>
          <a:p>
            <a:pPr algn="l"/>
            <a:r>
              <a:rPr lang="en-GB" sz="800" b="0" i="0" u="none" strike="noStrike" baseline="0" dirty="0" smtClean="0">
                <a:solidFill>
                  <a:srgbClr val="000000"/>
                </a:solidFill>
                <a:latin typeface="ArialMT"/>
              </a:rPr>
              <a:t> </a:t>
            </a:r>
            <a:r>
              <a:rPr lang="en-GB" sz="1200" b="0" i="0" u="none" strike="noStrike" baseline="0" dirty="0" smtClean="0">
                <a:solidFill>
                  <a:srgbClr val="000000"/>
                </a:solidFill>
                <a:latin typeface="ArialMT"/>
              </a:rPr>
              <a:t>Longitudinal analysis of data for 16,000 children suggested that boys with five or more risk factors were almost eleven times more likely to develop conduct disorder under the age of ten than boys with no risk factors. </a:t>
            </a:r>
          </a:p>
          <a:p>
            <a:pPr algn="l"/>
            <a:r>
              <a:rPr lang="en-GB" sz="1200" b="0" i="0" u="none" strike="noStrike" baseline="0" dirty="0" smtClean="0">
                <a:solidFill>
                  <a:srgbClr val="000000"/>
                </a:solidFill>
                <a:latin typeface="ArialMT"/>
              </a:rPr>
              <a:t>Girls of a similar age with five or more risk factors were nineteen times more likely to develop the disorder than those with no risk factors.</a:t>
            </a:r>
          </a:p>
          <a:p>
            <a:pPr algn="l"/>
            <a:r>
              <a:rPr lang="en-GB" sz="1200" b="0" i="0" u="none" strike="noStrike" baseline="0" dirty="0" smtClean="0">
                <a:solidFill>
                  <a:srgbClr val="000000"/>
                </a:solidFill>
                <a:latin typeface="ArialMT"/>
              </a:rPr>
              <a:t>More information about Risk or predisposing factors can be found here: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1600" b="0" i="0" u="none" strike="noStrike" kern="1200" cap="none" spc="0" normalizeH="0" baseline="0" noProof="0" dirty="0" smtClean="0">
                <a:ln>
                  <a:noFill/>
                </a:ln>
                <a:solidFill>
                  <a:prstClr val="black"/>
                </a:solidFill>
                <a:effectLst/>
                <a:uLnTx/>
                <a:uFillTx/>
                <a:latin typeface="+mn-lt"/>
                <a:ea typeface="+mn-ea"/>
                <a:cs typeface="+mn-cs"/>
              </a:rPr>
              <a:t>Mental health and behaviour in schools </a:t>
            </a:r>
            <a:r>
              <a:rPr kumimoji="0" lang="en-GB" sz="1600" b="0" i="0" u="none" strike="noStrike" kern="1200" cap="none" spc="0" normalizeH="0" baseline="0" noProof="0" dirty="0" err="1" smtClean="0">
                <a:ln>
                  <a:noFill/>
                </a:ln>
                <a:solidFill>
                  <a:prstClr val="black"/>
                </a:solidFill>
                <a:effectLst/>
                <a:uLnTx/>
                <a:uFillTx/>
                <a:latin typeface="+mn-lt"/>
                <a:ea typeface="+mn-ea"/>
                <a:cs typeface="+mn-cs"/>
              </a:rPr>
              <a:t>DfE</a:t>
            </a:r>
            <a:r>
              <a:rPr kumimoji="0" lang="en-GB" sz="1600" b="0" i="0" u="none" strike="noStrike" kern="1200" cap="none" spc="0" normalizeH="0" baseline="0" noProof="0" dirty="0" smtClean="0">
                <a:ln>
                  <a:noFill/>
                </a:ln>
                <a:solidFill>
                  <a:prstClr val="black"/>
                </a:solidFill>
                <a:effectLst/>
                <a:uLnTx/>
                <a:uFillTx/>
                <a:latin typeface="+mn-lt"/>
                <a:ea typeface="+mn-ea"/>
                <a:cs typeface="+mn-cs"/>
              </a:rPr>
              <a:t> March 2016. </a:t>
            </a:r>
            <a:r>
              <a:rPr kumimoji="0" lang="en-GB" sz="1600" b="0" i="0" u="none" strike="noStrike" kern="1200" cap="none" spc="0" normalizeH="0" baseline="0" noProof="0" dirty="0" smtClean="0">
                <a:ln>
                  <a:noFill/>
                </a:ln>
                <a:solidFill>
                  <a:prstClr val="black"/>
                </a:solidFill>
                <a:effectLst/>
                <a:uLnTx/>
                <a:uFillTx/>
                <a:latin typeface="+mn-lt"/>
                <a:ea typeface="+mn-ea"/>
                <a:cs typeface="+mn-cs"/>
                <a:hlinkClick r:id="rId3"/>
              </a:rPr>
              <a:t>https://assets.publishing.service.gov.uk/government/uploads/system/uploads/attachment_data/file/508847/Mental_Health_and_Behaviour_-_advice_for_Schools_160316.pdf</a:t>
            </a:r>
            <a:endParaRPr kumimoji="0" lang="en-GB" sz="1600" b="0" i="0" u="none" strike="noStrike" kern="1200" cap="none" spc="0" normalizeH="0" baseline="0" noProof="0" dirty="0" smtClean="0">
              <a:ln>
                <a:noFill/>
              </a:ln>
              <a:solidFill>
                <a:prstClr val="black"/>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1600" b="0" i="0" u="none" strike="noStrike" kern="1200" cap="none" spc="0" normalizeH="0" baseline="0" noProof="0" dirty="0" smtClean="0">
                <a:ln>
                  <a:noFill/>
                </a:ln>
                <a:solidFill>
                  <a:prstClr val="black"/>
                </a:solidFill>
                <a:effectLst/>
                <a:uLnTx/>
                <a:uFillTx/>
                <a:latin typeface="+mn-lt"/>
                <a:ea typeface="+mn-ea"/>
                <a:cs typeface="+mn-cs"/>
              </a:rPr>
              <a:t>Kids matter</a:t>
            </a:r>
            <a:r>
              <a:rPr kumimoji="0" lang="en-GB" sz="1600" b="0" i="0" u="none" strike="noStrike" kern="1200" cap="none" spc="0" normalizeH="0" baseline="0" noProof="0" dirty="0" smtClean="0">
                <a:ln>
                  <a:noFill/>
                </a:ln>
                <a:solidFill>
                  <a:prstClr val="black"/>
                </a:solidFill>
                <a:effectLst/>
                <a:uLnTx/>
                <a:uFillTx/>
                <a:latin typeface="+mn-lt"/>
                <a:ea typeface="+mn-ea"/>
                <a:cs typeface="+mn-cs"/>
                <a:hlinkClick r:id="rId4"/>
              </a:rPr>
              <a:t>https://www.kidsmatter.edu.au/mental-health-matters/mental-health-basics-promoting-mental-health/risk-and-protective-factor</a:t>
            </a:r>
            <a:endParaRPr kumimoji="0" lang="en-GB" sz="1600" b="0" i="0" u="none" strike="noStrike" kern="1200" cap="none" spc="0" normalizeH="0" baseline="0" noProof="0" dirty="0" smtClean="0">
              <a:ln>
                <a:noFill/>
              </a:ln>
              <a:solidFill>
                <a:prstClr val="black"/>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1600" b="0" i="0" u="none" strike="noStrike" kern="1200" cap="none" spc="0" normalizeH="0" baseline="0" noProof="0" dirty="0" smtClean="0">
                <a:ln>
                  <a:noFill/>
                </a:ln>
                <a:solidFill>
                  <a:prstClr val="black"/>
                </a:solidFill>
                <a:effectLst/>
                <a:uLnTx/>
                <a:uFillTx/>
                <a:latin typeface="+mn-lt"/>
                <a:ea typeface="+mn-ea"/>
                <a:cs typeface="+mn-cs"/>
              </a:rPr>
              <a:t>Mind matters: </a:t>
            </a:r>
            <a:r>
              <a:rPr kumimoji="0" lang="en-GB" sz="1600" b="0" i="0" u="none" strike="noStrike" kern="1200" cap="none" spc="0" normalizeH="0" baseline="0" noProof="0" dirty="0" smtClean="0">
                <a:ln>
                  <a:noFill/>
                </a:ln>
                <a:solidFill>
                  <a:prstClr val="black"/>
                </a:solidFill>
                <a:effectLst/>
                <a:uLnTx/>
                <a:uFillTx/>
                <a:latin typeface="+mn-lt"/>
                <a:ea typeface="+mn-ea"/>
                <a:cs typeface="+mn-cs"/>
                <a:hlinkClick r:id="rId5"/>
              </a:rPr>
              <a:t>https://www.mindmatters.edu.au/docs/default-source/learning-module-documents/j4633_mm_module1-3-protectiveriskfactors_v2.pdf</a:t>
            </a:r>
            <a:endParaRPr kumimoji="0" lang="en-GB" sz="1600" b="0" i="0" u="none" strike="noStrike" kern="1200" cap="none" spc="0" normalizeH="0" baseline="0" noProof="0" dirty="0" smtClean="0">
              <a:ln>
                <a:noFill/>
              </a:ln>
              <a:solidFill>
                <a:prstClr val="black"/>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1600" b="0" i="0" u="none" strike="noStrike" kern="1200" cap="none" spc="0" normalizeH="0" baseline="0" noProof="0" dirty="0" smtClean="0">
                <a:ln>
                  <a:noFill/>
                </a:ln>
                <a:solidFill>
                  <a:prstClr val="black"/>
                </a:solidFill>
                <a:effectLst/>
                <a:uLnTx/>
                <a:uFillTx/>
                <a:latin typeface="+mn-lt"/>
                <a:ea typeface="+mn-ea"/>
                <a:cs typeface="+mn-cs"/>
              </a:rPr>
              <a:t>Heads together: </a:t>
            </a:r>
            <a:r>
              <a:rPr kumimoji="0" lang="en-GB" sz="1600" b="0" i="0" u="none" strike="noStrike" kern="1200" cap="none" spc="0" normalizeH="0" baseline="0" noProof="0" dirty="0" smtClean="0">
                <a:ln>
                  <a:noFill/>
                </a:ln>
                <a:solidFill>
                  <a:prstClr val="black"/>
                </a:solidFill>
                <a:effectLst/>
                <a:uLnTx/>
                <a:uFillTx/>
                <a:latin typeface="+mn-lt"/>
                <a:ea typeface="+mn-ea"/>
                <a:cs typeface="+mn-cs"/>
                <a:hlinkClick r:id="rId6"/>
              </a:rPr>
              <a:t>https://www.mentallyhealthyschools.org.uk/risks-and-protective-factors/</a:t>
            </a:r>
            <a:endParaRPr kumimoji="0" lang="en-GB" sz="1600" b="0" i="0" u="none" strike="noStrike" kern="1200" cap="none" spc="0" normalizeH="0" baseline="0" noProof="0" dirty="0" smtClean="0">
              <a:ln>
                <a:noFill/>
              </a:ln>
              <a:solidFill>
                <a:prstClr val="black"/>
              </a:solidFill>
              <a:effectLst/>
              <a:uLnTx/>
              <a:uFillTx/>
              <a:latin typeface="+mn-lt"/>
              <a:ea typeface="+mn-ea"/>
              <a:cs typeface="+mn-cs"/>
            </a:endParaRPr>
          </a:p>
          <a:p>
            <a:pPr algn="l"/>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17</a:t>
            </a:fld>
            <a:endParaRPr lang="en-GB"/>
          </a:p>
        </p:txBody>
      </p:sp>
    </p:spTree>
    <p:extLst>
      <p:ext uri="{BB962C8B-B14F-4D97-AF65-F5344CB8AC3E}">
        <p14:creationId xmlns:p14="http://schemas.microsoft.com/office/powerpoint/2010/main" val="25177597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a:t>
            </a:r>
            <a:r>
              <a:rPr lang="en-GB" baseline="0" dirty="0" smtClean="0"/>
              <a:t> information is taken from YMHFA handbook (all </a:t>
            </a:r>
            <a:r>
              <a:rPr lang="en-GB" baseline="0" dirty="0" err="1" smtClean="0"/>
              <a:t>YMHFAiders</a:t>
            </a:r>
            <a:r>
              <a:rPr lang="en-GB" baseline="0" dirty="0" smtClean="0"/>
              <a:t> are given on 2 day course)  and </a:t>
            </a:r>
            <a:r>
              <a:rPr lang="en-GB" baseline="0" dirty="0" err="1" smtClean="0"/>
              <a:t>DfE</a:t>
            </a:r>
            <a:r>
              <a:rPr lang="en-GB" baseline="0" dirty="0" smtClean="0"/>
              <a:t> Mental health and behaviour in schools, both of which have tables detailing risk and protective factors for child and adolescent mental health.)</a:t>
            </a:r>
            <a:endParaRPr lang="en-GB" dirty="0" smtClean="0"/>
          </a:p>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18</a:t>
            </a:fld>
            <a:endParaRPr lang="en-GB"/>
          </a:p>
        </p:txBody>
      </p:sp>
    </p:spTree>
    <p:extLst>
      <p:ext uri="{BB962C8B-B14F-4D97-AF65-F5344CB8AC3E}">
        <p14:creationId xmlns:p14="http://schemas.microsoft.com/office/powerpoint/2010/main" val="2565492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885A594-A103-42A3-B193-E2D18084B2D7}" type="slidenum">
              <a:rPr lang="en-GB" smtClean="0"/>
              <a:t>19</a:t>
            </a:fld>
            <a:endParaRPr lang="en-GB"/>
          </a:p>
        </p:txBody>
      </p:sp>
    </p:spTree>
    <p:extLst>
      <p:ext uri="{BB962C8B-B14F-4D97-AF65-F5344CB8AC3E}">
        <p14:creationId xmlns:p14="http://schemas.microsoft.com/office/powerpoint/2010/main" val="22676785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20</a:t>
            </a:fld>
            <a:endParaRPr lang="en-GB"/>
          </a:p>
        </p:txBody>
      </p:sp>
    </p:spTree>
    <p:extLst>
      <p:ext uri="{BB962C8B-B14F-4D97-AF65-F5344CB8AC3E}">
        <p14:creationId xmlns:p14="http://schemas.microsoft.com/office/powerpoint/2010/main" val="34541055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21</a:t>
            </a:fld>
            <a:endParaRPr lang="en-GB"/>
          </a:p>
        </p:txBody>
      </p:sp>
    </p:spTree>
    <p:extLst>
      <p:ext uri="{BB962C8B-B14F-4D97-AF65-F5344CB8AC3E}">
        <p14:creationId xmlns:p14="http://schemas.microsoft.com/office/powerpoint/2010/main" val="35269223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DfE</a:t>
            </a:r>
            <a:r>
              <a:rPr lang="en-GB" baseline="0" dirty="0" smtClean="0"/>
              <a:t> ‘</a:t>
            </a:r>
            <a:r>
              <a:rPr lang="en-GB" dirty="0" smtClean="0"/>
              <a:t>Mental health and behaviour in schools’ March 2016 provides more information about mental health difficulties affecting</a:t>
            </a:r>
            <a:r>
              <a:rPr lang="en-GB" baseline="0" dirty="0" smtClean="0"/>
              <a:t> young people and evidence-based support.</a:t>
            </a:r>
          </a:p>
          <a:p>
            <a:r>
              <a:rPr lang="en-GB" baseline="0" dirty="0" smtClean="0"/>
              <a:t>Includes attachment&amp; hyperkinetic disorders e.g. ADHD</a:t>
            </a:r>
          </a:p>
          <a:p>
            <a:r>
              <a:rPr lang="en-GB" dirty="0" smtClean="0"/>
              <a:t>Online support</a:t>
            </a:r>
          </a:p>
          <a:p>
            <a:r>
              <a:rPr lang="en-GB" dirty="0" smtClean="0"/>
              <a:t>Depression Alliance: www.depressionalliance.org/information/what-depression</a:t>
            </a:r>
          </a:p>
          <a:p>
            <a:r>
              <a:rPr lang="en-GB" dirty="0" smtClean="0"/>
              <a:t>Books</a:t>
            </a:r>
          </a:p>
          <a:p>
            <a:r>
              <a:rPr lang="en-GB" dirty="0" smtClean="0"/>
              <a:t>Christopher </a:t>
            </a:r>
            <a:r>
              <a:rPr lang="en-GB" dirty="0" err="1" smtClean="0"/>
              <a:t>Dowrick</a:t>
            </a:r>
            <a:r>
              <a:rPr lang="en-GB" dirty="0" smtClean="0"/>
              <a:t> and Susan Martin (2015) Can I Tell you about Depression?: A guide for friends, family and professionals. London: Jessica Kingsley Publishers</a:t>
            </a:r>
          </a:p>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22</a:t>
            </a:fld>
            <a:endParaRPr lang="en-GB"/>
          </a:p>
        </p:txBody>
      </p:sp>
    </p:spTree>
    <p:extLst>
      <p:ext uri="{BB962C8B-B14F-4D97-AF65-F5344CB8AC3E}">
        <p14:creationId xmlns:p14="http://schemas.microsoft.com/office/powerpoint/2010/main" val="37297415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Online support</a:t>
            </a:r>
          </a:p>
          <a:p>
            <a:r>
              <a:rPr lang="en-GB" dirty="0" smtClean="0"/>
              <a:t>Anxiety UK: www.anxietyuk.org.uk</a:t>
            </a:r>
          </a:p>
          <a:p>
            <a:r>
              <a:rPr lang="en-GB" dirty="0" smtClean="0"/>
              <a:t>Books</a:t>
            </a:r>
          </a:p>
          <a:p>
            <a:r>
              <a:rPr lang="en-GB" dirty="0" smtClean="0"/>
              <a:t>Lucy Willetts and Polly Waite (2014) Can I Tell you about Anxiety?: A guide for friends, family and professionals. London: Jessica Kingsley Publishers</a:t>
            </a:r>
          </a:p>
          <a:p>
            <a:r>
              <a:rPr lang="en-GB" dirty="0" smtClean="0"/>
              <a:t>Carol Fitzpatrick (2015) A Short Introduction to Helping Young People Manage Anxiety. London: Jessica Kingsley Publishers</a:t>
            </a:r>
          </a:p>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23</a:t>
            </a:fld>
            <a:endParaRPr lang="en-GB"/>
          </a:p>
        </p:txBody>
      </p:sp>
    </p:spTree>
    <p:extLst>
      <p:ext uri="{BB962C8B-B14F-4D97-AF65-F5344CB8AC3E}">
        <p14:creationId xmlns:p14="http://schemas.microsoft.com/office/powerpoint/2010/main" val="11912314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At the moment when a young person is overcome by an urge or need to self-harm, it can be very helpful for them to have a range of different strategies they can tap into to try and cope with the way they are feeling right now without actually inflicting harm on themselves.   </a:t>
            </a:r>
            <a:r>
              <a:rPr lang="en-GB" dirty="0" err="1" smtClean="0"/>
              <a:t>Pooky</a:t>
            </a:r>
            <a:r>
              <a:rPr lang="en-GB" dirty="0" smtClean="0"/>
              <a:t> </a:t>
            </a:r>
            <a:r>
              <a:rPr lang="en-GB" dirty="0" err="1" smtClean="0"/>
              <a:t>knightsmith</a:t>
            </a:r>
            <a:r>
              <a:rPr lang="en-GB" dirty="0" smtClean="0"/>
              <a:t> resources have in excess of 100 ideas which a young person could use as an alternative to self-harm.  </a:t>
            </a:r>
          </a:p>
          <a:p>
            <a:r>
              <a:rPr lang="en-GB" dirty="0" smtClean="0"/>
              <a:t>Online support</a:t>
            </a:r>
          </a:p>
          <a:p>
            <a:r>
              <a:rPr lang="en-GB" dirty="0" smtClean="0"/>
              <a:t>SelfHarm.co.uk: www.selfharm.co.uk</a:t>
            </a:r>
          </a:p>
          <a:p>
            <a:r>
              <a:rPr lang="en-GB" dirty="0" smtClean="0"/>
              <a:t>National Self-Harm Network: www.nshn.co.uk</a:t>
            </a:r>
          </a:p>
          <a:p>
            <a:r>
              <a:rPr lang="en-GB" dirty="0" smtClean="0"/>
              <a:t>Books</a:t>
            </a:r>
          </a:p>
          <a:p>
            <a:r>
              <a:rPr lang="en-GB" dirty="0" err="1" smtClean="0"/>
              <a:t>Pooky</a:t>
            </a:r>
            <a:r>
              <a:rPr lang="en-GB" dirty="0" smtClean="0"/>
              <a:t> </a:t>
            </a:r>
            <a:r>
              <a:rPr lang="en-GB" dirty="0" err="1" smtClean="0"/>
              <a:t>Knightsmith</a:t>
            </a:r>
            <a:r>
              <a:rPr lang="en-GB" dirty="0" smtClean="0"/>
              <a:t> (2015) Self-Harm and Eating Disorders in Schools: A Guide to Whole School Support and Practical Strategies. London: Jessica Kingsley Publishers</a:t>
            </a:r>
          </a:p>
          <a:p>
            <a:r>
              <a:rPr lang="en-GB" dirty="0" smtClean="0"/>
              <a:t>Keith </a:t>
            </a:r>
            <a:r>
              <a:rPr lang="en-GB" dirty="0" err="1" smtClean="0"/>
              <a:t>Hawton</a:t>
            </a:r>
            <a:r>
              <a:rPr lang="en-GB" dirty="0" smtClean="0"/>
              <a:t> and Karen Rodham (2006) By Their Own Young Hand: Deliberate Self-harm and Suicidal Ideas in Adolescents. London: Jessica Kingsley Publishers</a:t>
            </a:r>
          </a:p>
          <a:p>
            <a:r>
              <a:rPr lang="en-GB" dirty="0" smtClean="0"/>
              <a:t>Carol Fitzpatrick (2012) A Short Introduction to Understanding and Supporting Children and Young People Who Self-Harm. London: Jessica Kingsley Publishers </a:t>
            </a:r>
          </a:p>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24</a:t>
            </a:fld>
            <a:endParaRPr lang="en-GB"/>
          </a:p>
        </p:txBody>
      </p:sp>
    </p:spTree>
    <p:extLst>
      <p:ext uri="{BB962C8B-B14F-4D97-AF65-F5344CB8AC3E}">
        <p14:creationId xmlns:p14="http://schemas.microsoft.com/office/powerpoint/2010/main" val="40409543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http://www.inourhands.com/contact/</a:t>
            </a:r>
          </a:p>
          <a:p>
            <a:r>
              <a:rPr lang="en-GB" dirty="0" err="1" smtClean="0"/>
              <a:t>Pooky</a:t>
            </a:r>
            <a:r>
              <a:rPr lang="en-GB" dirty="0" smtClean="0"/>
              <a:t> </a:t>
            </a:r>
            <a:r>
              <a:rPr lang="en-GB" dirty="0" err="1" smtClean="0"/>
              <a:t>Knightsmith’s</a:t>
            </a:r>
            <a:r>
              <a:rPr lang="en-GB" dirty="0" smtClean="0"/>
              <a:t> website, training and books provide</a:t>
            </a:r>
            <a:r>
              <a:rPr lang="en-GB" baseline="0" dirty="0" smtClean="0"/>
              <a:t> thorough and useful information about eating disorders and self-harm</a:t>
            </a:r>
          </a:p>
          <a:p>
            <a:r>
              <a:rPr lang="en-GB" dirty="0" smtClean="0"/>
              <a:t>Online support</a:t>
            </a:r>
          </a:p>
          <a:p>
            <a:r>
              <a:rPr lang="en-GB" dirty="0" smtClean="0"/>
              <a:t>Beat – the eating disorders charity: www.b-eat.co.uk/about-eating-disorders</a:t>
            </a:r>
          </a:p>
          <a:p>
            <a:r>
              <a:rPr lang="en-GB" dirty="0" smtClean="0"/>
              <a:t>Eating Difficulties in Younger Children and when to worry: www.inourhands.com/eating-difficulties-in-younger-children</a:t>
            </a:r>
          </a:p>
          <a:p>
            <a:r>
              <a:rPr lang="en-GB" dirty="0" smtClean="0"/>
              <a:t>Books</a:t>
            </a:r>
          </a:p>
          <a:p>
            <a:r>
              <a:rPr lang="en-GB" dirty="0" smtClean="0"/>
              <a:t>Bryan </a:t>
            </a:r>
            <a:r>
              <a:rPr lang="en-GB" dirty="0" err="1" smtClean="0"/>
              <a:t>Lask</a:t>
            </a:r>
            <a:r>
              <a:rPr lang="en-GB" dirty="0" smtClean="0"/>
              <a:t> and Lucy Watson (2014) Can I tell you about Eating Disorders?: A Guide for Friends, Family and Professionals. London: Jessica Kingsley Publishers</a:t>
            </a:r>
          </a:p>
          <a:p>
            <a:r>
              <a:rPr lang="en-GB" dirty="0" err="1" smtClean="0"/>
              <a:t>Pooky</a:t>
            </a:r>
            <a:r>
              <a:rPr lang="en-GB" dirty="0" smtClean="0"/>
              <a:t> </a:t>
            </a:r>
            <a:r>
              <a:rPr lang="en-GB" dirty="0" err="1" smtClean="0"/>
              <a:t>Knightsmith</a:t>
            </a:r>
            <a:r>
              <a:rPr lang="en-GB" dirty="0" smtClean="0"/>
              <a:t> (2015) Self-Harm and Eating Disorders in Schools: A Guide to Whole School Support and Practical Strategies. London: Jessica Kingsley Publishers </a:t>
            </a:r>
          </a:p>
          <a:p>
            <a:r>
              <a:rPr lang="en-GB" dirty="0" err="1" smtClean="0"/>
              <a:t>Pooky</a:t>
            </a:r>
            <a:r>
              <a:rPr lang="en-GB" dirty="0" smtClean="0"/>
              <a:t> </a:t>
            </a:r>
            <a:r>
              <a:rPr lang="en-GB" dirty="0" err="1" smtClean="0"/>
              <a:t>Knightsmith</a:t>
            </a:r>
            <a:r>
              <a:rPr lang="en-GB" dirty="0" smtClean="0"/>
              <a:t> (2012) Eating Disorders Pocketbook. Teachers’ Pocketbooks</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25</a:t>
            </a:fld>
            <a:endParaRPr lang="en-GB"/>
          </a:p>
        </p:txBody>
      </p:sp>
    </p:spTree>
    <p:extLst>
      <p:ext uri="{BB962C8B-B14F-4D97-AF65-F5344CB8AC3E}">
        <p14:creationId xmlns:p14="http://schemas.microsoft.com/office/powerpoint/2010/main" val="12187744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MHFA book has specific information about responding to threat of suicide detailing</a:t>
            </a:r>
            <a:r>
              <a:rPr lang="en-GB" baseline="0" dirty="0" smtClean="0"/>
              <a:t> specific questions to ask. </a:t>
            </a:r>
          </a:p>
          <a:p>
            <a:r>
              <a:rPr lang="en-GB" baseline="0" dirty="0" smtClean="0"/>
              <a:t>(we have followed this with pupils at Forest oak and recorded responses. If then a crisis CAMHS referral is made it is valuable information to pass on.)</a:t>
            </a:r>
          </a:p>
          <a:p>
            <a:r>
              <a:rPr lang="en-GB" dirty="0" smtClean="0"/>
              <a:t>Online support</a:t>
            </a:r>
          </a:p>
          <a:p>
            <a:r>
              <a:rPr lang="en-GB" dirty="0" smtClean="0"/>
              <a:t>Prevention of young suicide UK – PAPYRUS: www.papyrus-uk.org	</a:t>
            </a:r>
          </a:p>
          <a:p>
            <a:endParaRPr lang="en-GB" dirty="0" smtClean="0"/>
          </a:p>
          <a:p>
            <a:r>
              <a:rPr lang="en-GB" dirty="0" smtClean="0"/>
              <a:t>On the edge: ChildLine spotlight report on suicide: www.nspcc.org.uk/preventing-abuse/research-and-resources/on-the-edge-childline-spotlight/</a:t>
            </a:r>
          </a:p>
          <a:p>
            <a:r>
              <a:rPr lang="en-GB" dirty="0" smtClean="0"/>
              <a:t>Books</a:t>
            </a:r>
          </a:p>
          <a:p>
            <a:r>
              <a:rPr lang="en-GB" dirty="0" smtClean="0"/>
              <a:t>Keith </a:t>
            </a:r>
            <a:r>
              <a:rPr lang="en-GB" dirty="0" err="1" smtClean="0"/>
              <a:t>Hawton</a:t>
            </a:r>
            <a:r>
              <a:rPr lang="en-GB" dirty="0" smtClean="0"/>
              <a:t> and Karen Rodham (2006) By Their Own Young Hand: Deliberate Self-harm and Suicidal Ideas in Adolescents. London: Jessica Kingsley Publishers</a:t>
            </a:r>
          </a:p>
          <a:p>
            <a:r>
              <a:rPr lang="en-GB" dirty="0" smtClean="0"/>
              <a:t>Terri </a:t>
            </a:r>
            <a:r>
              <a:rPr lang="en-GB" dirty="0" err="1" smtClean="0"/>
              <a:t>A.Erbacher</a:t>
            </a:r>
            <a:r>
              <a:rPr lang="en-GB" dirty="0" smtClean="0"/>
              <a:t>, Jonathan B. Singer and Scott Poland (2015) Suicide in Schools: A Practitioner’s Guide to Multi-level Prevention, Assessment, Intervention, and </a:t>
            </a:r>
            <a:r>
              <a:rPr lang="en-GB" dirty="0" err="1" smtClean="0"/>
              <a:t>Postvention</a:t>
            </a:r>
            <a:r>
              <a:rPr lang="en-GB" dirty="0" smtClean="0"/>
              <a:t>. New York: Routledge</a:t>
            </a:r>
          </a:p>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26</a:t>
            </a:fld>
            <a:endParaRPr lang="en-GB"/>
          </a:p>
        </p:txBody>
      </p:sp>
    </p:spTree>
    <p:extLst>
      <p:ext uri="{BB962C8B-B14F-4D97-AF65-F5344CB8AC3E}">
        <p14:creationId xmlns:p14="http://schemas.microsoft.com/office/powerpoint/2010/main" val="31731171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27</a:t>
            </a:fld>
            <a:endParaRPr lang="en-GB"/>
          </a:p>
        </p:txBody>
      </p:sp>
    </p:spTree>
    <p:extLst>
      <p:ext uri="{BB962C8B-B14F-4D97-AF65-F5344CB8AC3E}">
        <p14:creationId xmlns:p14="http://schemas.microsoft.com/office/powerpoint/2010/main" val="2512827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You may want to show this entirety or just part. Illustrates what</a:t>
            </a:r>
            <a:r>
              <a:rPr lang="en-GB" baseline="0" dirty="0" smtClean="0"/>
              <a:t> psychosis can feel like through one person sharing experience.</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28</a:t>
            </a:fld>
            <a:endParaRPr lang="en-GB"/>
          </a:p>
        </p:txBody>
      </p:sp>
    </p:spTree>
    <p:extLst>
      <p:ext uri="{BB962C8B-B14F-4D97-AF65-F5344CB8AC3E}">
        <p14:creationId xmlns:p14="http://schemas.microsoft.com/office/powerpoint/2010/main" val="5353963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https://assets.publishing.service.gov.uk/government/uploads/system/uploads/attachment_data/file/414024/Childrens_Mental_Health.pdf2015</a:t>
            </a:r>
          </a:p>
          <a:p>
            <a:r>
              <a:rPr lang="en-GB" dirty="0" smtClean="0"/>
              <a:t>https://assets.publishing.service.gov.uk/government/uploads/system/uploads/attachment_data/file/454495/Childrens_Mental_Health_EasyRead.pdf</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a:t>
            </a:r>
            <a:r>
              <a:rPr lang="en-GB" b="1" dirty="0" smtClean="0"/>
              <a:t>Mental Health Difficulties in Early Adolescence: A Comparison of Two Cross-Sectional Studies in England From 2009 to 2014)</a:t>
            </a:r>
            <a:endParaRPr lang="en-GB" dirty="0" smtClean="0"/>
          </a:p>
          <a:p>
            <a:r>
              <a:rPr lang="en-GB" dirty="0" smtClean="0"/>
              <a:t>•We examined changes in adolescents' mental health problems between 2009 and 2014.</a:t>
            </a:r>
          </a:p>
          <a:p>
            <a:r>
              <a:rPr lang="en-GB" dirty="0" smtClean="0"/>
              <a:t>•Most aspects of mental health problems remained stable in this period.</a:t>
            </a:r>
          </a:p>
          <a:p>
            <a:r>
              <a:rPr lang="en-GB" dirty="0" smtClean="0"/>
              <a:t>•Total difficulties in boys decreased across the 5 years.</a:t>
            </a:r>
          </a:p>
          <a:p>
            <a:r>
              <a:rPr lang="en-GB" dirty="0" smtClean="0"/>
              <a:t>•Girls had significantly greater emotional problems in 2014 than 2009. </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29</a:t>
            </a:fld>
            <a:endParaRPr lang="en-GB"/>
          </a:p>
        </p:txBody>
      </p:sp>
    </p:spTree>
    <p:extLst>
      <p:ext uri="{BB962C8B-B14F-4D97-AF65-F5344CB8AC3E}">
        <p14:creationId xmlns:p14="http://schemas.microsoft.com/office/powerpoint/2010/main" val="234658833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mtClean="0"/>
              <a:t>https://assets.publishing.service.gov.uk/government/uploads/system/uploads/attachment_data/file/575632/Mental_health_of_children_in_England.pdf</a:t>
            </a:r>
          </a:p>
          <a:p>
            <a:endParaRPr lang="en-GB"/>
          </a:p>
        </p:txBody>
      </p:sp>
      <p:sp>
        <p:nvSpPr>
          <p:cNvPr id="4" name="Slide Number Placeholder 3"/>
          <p:cNvSpPr>
            <a:spLocks noGrp="1"/>
          </p:cNvSpPr>
          <p:nvPr>
            <p:ph type="sldNum" sz="quarter" idx="10"/>
          </p:nvPr>
        </p:nvSpPr>
        <p:spPr/>
        <p:txBody>
          <a:bodyPr/>
          <a:lstStyle/>
          <a:p>
            <a:fld id="{9885A594-A103-42A3-B193-E2D18084B2D7}" type="slidenum">
              <a:rPr lang="en-GB" smtClean="0"/>
              <a:t>30</a:t>
            </a:fld>
            <a:endParaRPr lang="en-GB"/>
          </a:p>
        </p:txBody>
      </p:sp>
    </p:spTree>
    <p:extLst>
      <p:ext uri="{BB962C8B-B14F-4D97-AF65-F5344CB8AC3E}">
        <p14:creationId xmlns:p14="http://schemas.microsoft.com/office/powerpoint/2010/main" val="142277482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https://www.mentalhealth.org.uk/learning-disabilities/help-information/learning-disability-statistics-/187699</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31</a:t>
            </a:fld>
            <a:endParaRPr lang="en-GB"/>
          </a:p>
        </p:txBody>
      </p:sp>
    </p:spTree>
    <p:extLst>
      <p:ext uri="{BB962C8B-B14F-4D97-AF65-F5344CB8AC3E}">
        <p14:creationId xmlns:p14="http://schemas.microsoft.com/office/powerpoint/2010/main" val="6274338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885A594-A103-42A3-B193-E2D18084B2D7}" type="slidenum">
              <a:rPr lang="en-GB" smtClean="0"/>
              <a:t>32</a:t>
            </a:fld>
            <a:endParaRPr lang="en-GB"/>
          </a:p>
        </p:txBody>
      </p:sp>
    </p:spTree>
    <p:extLst>
      <p:ext uri="{BB962C8B-B14F-4D97-AF65-F5344CB8AC3E}">
        <p14:creationId xmlns:p14="http://schemas.microsoft.com/office/powerpoint/2010/main" val="41031757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Discuss if</a:t>
            </a:r>
            <a:r>
              <a:rPr lang="en-GB" baseline="0" dirty="0" smtClean="0"/>
              <a:t> we were having EHWB difficulties who would you approach? A partner? friend? Family member? Colleague? What would you want that person to do? How would it affect you if person appeared shocked? Horrified? Scared? Indifferent? Un-interested?</a:t>
            </a:r>
          </a:p>
          <a:p>
            <a:endParaRPr lang="en-GB" baseline="0" dirty="0" smtClean="0"/>
          </a:p>
          <a:p>
            <a:r>
              <a:rPr lang="en-GB" baseline="0" dirty="0" smtClean="0"/>
              <a:t>How important is the ‘listen non-judgementally’ aspect of this? Would you approach someone who did not actively listen? Who attempted to ‘solve’ your problems? Or who shared worse problems or dismissed easily? </a:t>
            </a:r>
          </a:p>
          <a:p>
            <a:endParaRPr lang="en-GB" baseline="0" dirty="0" smtClean="0"/>
          </a:p>
          <a:p>
            <a:r>
              <a:rPr lang="en-GB" baseline="0" dirty="0" smtClean="0"/>
              <a:t>How can we be better listeners for our pupils and each other? Do we feel confident using this process? Who would we go to </a:t>
            </a:r>
            <a:r>
              <a:rPr lang="en-GB" baseline="0" dirty="0" err="1" smtClean="0"/>
              <a:t>to</a:t>
            </a:r>
            <a:r>
              <a:rPr lang="en-GB" baseline="0" dirty="0" smtClean="0"/>
              <a:t> support pupil with accessing professional help? Do we know of self-help strategies we could encourage?</a:t>
            </a:r>
          </a:p>
          <a:p>
            <a:endParaRPr lang="en-GB" baseline="0" dirty="0" smtClean="0"/>
          </a:p>
        </p:txBody>
      </p:sp>
      <p:sp>
        <p:nvSpPr>
          <p:cNvPr id="4" name="Slide Number Placeholder 3"/>
          <p:cNvSpPr>
            <a:spLocks noGrp="1"/>
          </p:cNvSpPr>
          <p:nvPr>
            <p:ph type="sldNum" sz="quarter" idx="10"/>
          </p:nvPr>
        </p:nvSpPr>
        <p:spPr/>
        <p:txBody>
          <a:bodyPr/>
          <a:lstStyle/>
          <a:p>
            <a:fld id="{9885A594-A103-42A3-B193-E2D18084B2D7}" type="slidenum">
              <a:rPr lang="en-GB" smtClean="0"/>
              <a:t>33</a:t>
            </a:fld>
            <a:endParaRPr lang="en-GB"/>
          </a:p>
        </p:txBody>
      </p:sp>
    </p:spTree>
    <p:extLst>
      <p:ext uri="{BB962C8B-B14F-4D97-AF65-F5344CB8AC3E}">
        <p14:creationId xmlns:p14="http://schemas.microsoft.com/office/powerpoint/2010/main" val="296048846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Identify YMHFAs in your school.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Discuss is this something we can all do or just mental health professionals and/or YMHFA?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How do you utilise this support in your school?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Make links with CP and DLS in terms of disclosures and confidentiality. Stress any relevant aspects of own school policy.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How do you make pupils aware of importance of talking to someone and who/where they can access help?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Talking to students when they make mental health disclosures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The advice below is from students themselves, in their own words, together with some additional ideas to help you in initial conversations with students when they disclose mental health concerns. This advice should be considered alongside relevant school policies on pastoral care and child protection and discussed with relevant colleagues as appropriate.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Focus on listening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“She listened, and I mean REALLY listened. She didn’t interrupt me or ask me to explain myself or anything, she just let me talk and talk and talk. I had been unsure about talking to anyone but I knew quite quickly that I’d chosen the right person to talk to and that it would be a turning point.”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If a student has come to you, it’s because they trust you and feel a need to share their difficulties with someone. Let them talk. Ask occasional open questions if you need to in order to encourage them to keep exploring their feelings and opening up to you. Just letting them pour out what they’re thinking will make a huge difference and marks a huge first step in recovery. Up until now they may not have admitted even to themselves that there is a problem.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Don’t talk too much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“Sometimes it’s hard to explain what’s going on in my head – it doesn’t make a lot of sense and I’ve kind of gotten used to keeping myself to myself. But just ‘cos I’m struggling to find the right words doesn’t mean you should help me. Just keep quiet, I’ll get there in the end.”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The student should be talking at least three quarters of the time. If that’s not the case then you need to redress the balance. You are here to listen, not to talk. Sometimes the conversation may lapse into silence. Try not to give in to the urge to fill the gap, but rather wait until the student does so. This can often lead to them exploring their feelings more deeply. Of course, you should interject occasionally, perhaps with questions to the student to explore certain topics they’ve touched on more deeply, or to show that you understand and are supportive. Don’t feel an urge to over-analyse the situation or try to offer answers. This all comes later. For now your role is simply one of supportive listener. So make sure you’re listening!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Don’t pretend to understand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“I think that all teachers got taught on some course somewhere to say ‘I understand how that must feel’ the moment you open up. YOU DON’T – don’t even pretend to, it’s not helpful, it’s insulting.”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The concept of a mental health difficulty such as an eating disorder or obsessive compulsive disorder (OCD) can seem completely alien if you’ve never experienced these difficulties first hand. You may find yourself wondering why on earth someone would do these things to themselves, but don’t explore those feelings with the sufferer. Instead listen hard to what they’re saying and encourage them to talk and you’ll slowly start to understand what steps they might be ready to take in order to start making some changes.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Don’t be afraid to make eye contact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“She was so disgusted by what I told her that she couldn’t bear to look at me.”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It’s important to try to maintain a natural level of eye contact (even if you have to think very hard about doing so and it doesn’t feel natural to you at all). If you make too much eye contact, the student may interpret this as you staring at them. They may think that you are horrified about what they are saying or think they are a ‘freak’. On the other hand, if you don’t make eye contact at all then a student may interpret this as you being disgusted by them – to the extent that you can’t bring yourself to look at them. Making an effort to maintain natural eye contact will convey a very positive message to the student.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Offer support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“I was worried how she’d react, but my Mum just listened then said ‘How can I support you?’ – no one had asked me that before and it made me realise that she cared. Between us we thought of some really practical things she could do to help me stop self-harming.”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Never leave this kind of conversation without agreeing next steps. These will be informed by your conversations with appropriate colleagues and the schools’ policies on such issues. Whatever happens, you should have some form of next steps to carry out after the conversation because this will help the student to realise that you’re working with them to move things forward.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Acknowledge how hard it is to discuss these issues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“Talking about my bingeing for the first time was the hardest thing I ever did. When I was done talking, my teacher looked me in the eye and said ‘That must have been really tough’ – he was right, it was, but it meant so much that he realised what a big deal it was for me.”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It can take a young person weeks or even months to admit they have a problem to themselves, let alone share that with anyone else. If a student chooses to confide in you, you should feel proud and privileged that they have such a high level of trust in you. Acknowledging both how brave they have been, and how glad you are they chose to speak to you, conveys positive messages of support to the student.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Don’t assume that an apparently negative response is actually a negative response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“The anorexic voice in my head was telling me to push help away so I was saying no. But there was a tiny part of me that wanted to get better. I just couldn’t say it out loud or else I’d have to punish myself.”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Despite the fact that a student has confided in you, and may even have expressed a desire to get on top of their illness, that doesn’t mean they’ll readily accept help. The illness may ensure they resist any form of help for as long as they possibly can. Don’t be offended or upset if your offers of help are met with anger, indifference or insolence, it’s the illness talking, not the student.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Never break your promises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“Whatever you say you’ll do you have to do or else the trust we’ve built in you will be smashed to smithereens. And never lie. Just be honest. If you’re going to tell someone just be upfront about it, we can handle that, what we can’t handle is having our trust broken.”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Above all else, a student wants to know they can trust you. That means if they want you to keep their issues confidential and you can’t then you must be honest. Explain that, whilst you can’t keep it a secret, you can ensure that it is handled within the school’s policy of confidentiality and that only those who need to know about it in order to help will know about the situation. You can also be honest about the fact you don’t have all the answers or aren’t exactly sure what will happen next. Consider yourself the student’s ally rather than their saviour and think about which next steps you can take together, always ensuring you follow relevant policies and consult appropriate colleagues.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34</a:t>
            </a:fld>
            <a:endParaRPr lang="en-GB"/>
          </a:p>
        </p:txBody>
      </p:sp>
    </p:spTree>
    <p:extLst>
      <p:ext uri="{BB962C8B-B14F-4D97-AF65-F5344CB8AC3E}">
        <p14:creationId xmlns:p14="http://schemas.microsoft.com/office/powerpoint/2010/main" val="214939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35</a:t>
            </a:fld>
            <a:endParaRPr lang="en-GB"/>
          </a:p>
        </p:txBody>
      </p:sp>
    </p:spTree>
    <p:extLst>
      <p:ext uri="{BB962C8B-B14F-4D97-AF65-F5344CB8AC3E}">
        <p14:creationId xmlns:p14="http://schemas.microsoft.com/office/powerpoint/2010/main" val="20678628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Zubin,</a:t>
            </a:r>
            <a:r>
              <a:rPr lang="en-GB" baseline="0" dirty="0" smtClean="0"/>
              <a:t> J and Spring, B Stress vulnerability model, (1977.)</a:t>
            </a:r>
          </a:p>
          <a:p>
            <a:endParaRPr lang="en-GB" baseline="0" dirty="0" smtClean="0"/>
          </a:p>
          <a:p>
            <a:r>
              <a:rPr lang="en-GB" dirty="0" smtClean="0"/>
              <a:t>Each</a:t>
            </a:r>
            <a:r>
              <a:rPr lang="en-GB" baseline="0" dirty="0" smtClean="0"/>
              <a:t> individual has unique biological, psychological and social elements, these include strengths and vulnerabilities for dealing with stress. </a:t>
            </a:r>
          </a:p>
          <a:p>
            <a:r>
              <a:rPr lang="en-GB" baseline="0" dirty="0" smtClean="0"/>
              <a:t>Person a has very low vulnerability and so can withstand a huge amount of stress before becoming ill.</a:t>
            </a:r>
          </a:p>
          <a:p>
            <a:r>
              <a:rPr lang="en-GB" baseline="0" dirty="0" smtClean="0"/>
              <a:t>Person b has a higher vulnerability perhaps due to genetic predisposition.</a:t>
            </a:r>
          </a:p>
          <a:p>
            <a:r>
              <a:rPr lang="en-GB" baseline="0" dirty="0" smtClean="0"/>
              <a:t>Person c also could have this genetic loading but also suffered trauma at young age so person a and b can take more stress before becoming ill.</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36</a:t>
            </a:fld>
            <a:endParaRPr lang="en-GB"/>
          </a:p>
        </p:txBody>
      </p:sp>
    </p:spTree>
    <p:extLst>
      <p:ext uri="{BB962C8B-B14F-4D97-AF65-F5344CB8AC3E}">
        <p14:creationId xmlns:p14="http://schemas.microsoft.com/office/powerpoint/2010/main" val="35594849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885A594-A103-42A3-B193-E2D18084B2D7}" type="slidenum">
              <a:rPr lang="en-GB" smtClean="0"/>
              <a:t>37</a:t>
            </a:fld>
            <a:endParaRPr lang="en-GB"/>
          </a:p>
        </p:txBody>
      </p:sp>
    </p:spTree>
    <p:extLst>
      <p:ext uri="{BB962C8B-B14F-4D97-AF65-F5344CB8AC3E}">
        <p14:creationId xmlns:p14="http://schemas.microsoft.com/office/powerpoint/2010/main" val="169396048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https://assets.publishing.service.gov.uk/government/uploads/system/uploads/attachment_data/file/508847/Mental_Health_and_Behaviour_-_advice_for_Schools_160316.pdf</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38</a:t>
            </a:fld>
            <a:endParaRPr lang="en-GB"/>
          </a:p>
        </p:txBody>
      </p:sp>
    </p:spTree>
    <p:extLst>
      <p:ext uri="{BB962C8B-B14F-4D97-AF65-F5344CB8AC3E}">
        <p14:creationId xmlns:p14="http://schemas.microsoft.com/office/powerpoint/2010/main" val="27567751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Highlighted in green</a:t>
            </a:r>
            <a:r>
              <a:rPr lang="en-GB" baseline="0" dirty="0" smtClean="0"/>
              <a:t> are ones we can support pupils to develop, there may be others….</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39</a:t>
            </a:fld>
            <a:endParaRPr lang="en-GB"/>
          </a:p>
        </p:txBody>
      </p:sp>
    </p:spTree>
    <p:extLst>
      <p:ext uri="{BB962C8B-B14F-4D97-AF65-F5344CB8AC3E}">
        <p14:creationId xmlns:p14="http://schemas.microsoft.com/office/powerpoint/2010/main" val="161566365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How likely are our children likely to develop mental health illness at some point after considering these risk factors. How much stress are they likely to be able to cope with before becoming ill?</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40</a:t>
            </a:fld>
            <a:endParaRPr lang="en-GB"/>
          </a:p>
        </p:txBody>
      </p:sp>
    </p:spTree>
    <p:extLst>
      <p:ext uri="{BB962C8B-B14F-4D97-AF65-F5344CB8AC3E}">
        <p14:creationId xmlns:p14="http://schemas.microsoft.com/office/powerpoint/2010/main" val="22533492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885A594-A103-42A3-B193-E2D18084B2D7}" type="slidenum">
              <a:rPr lang="en-GB" smtClean="0"/>
              <a:t>41</a:t>
            </a:fld>
            <a:endParaRPr lang="en-GB"/>
          </a:p>
        </p:txBody>
      </p:sp>
    </p:spTree>
    <p:extLst>
      <p:ext uri="{BB962C8B-B14F-4D97-AF65-F5344CB8AC3E}">
        <p14:creationId xmlns:p14="http://schemas.microsoft.com/office/powerpoint/2010/main" val="43718275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42</a:t>
            </a:fld>
            <a:endParaRPr lang="en-GB"/>
          </a:p>
        </p:txBody>
      </p:sp>
    </p:spTree>
    <p:extLst>
      <p:ext uri="{BB962C8B-B14F-4D97-AF65-F5344CB8AC3E}">
        <p14:creationId xmlns:p14="http://schemas.microsoft.com/office/powerpoint/2010/main" val="16316200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All of</a:t>
            </a:r>
            <a:r>
              <a:rPr lang="en-GB" baseline="0" dirty="0" smtClean="0"/>
              <a:t> us have stress, consider one young person in your class and add to the bucket all the stress they might be experience right now.</a:t>
            </a:r>
          </a:p>
          <a:p>
            <a:r>
              <a:rPr lang="en-GB" baseline="0" dirty="0" smtClean="0"/>
              <a:t>If they don’t have some of the protective factors discussed, bucket will overflow- this will show in negative , challenging, unhelpful behaviours.</a:t>
            </a:r>
          </a:p>
          <a:p>
            <a:r>
              <a:rPr lang="en-GB" baseline="0" dirty="0" smtClean="0"/>
              <a:t>What can we do? Teach coping skills</a:t>
            </a:r>
          </a:p>
          <a:p>
            <a:endParaRPr lang="en-GB" baseline="0" dirty="0" smtClean="0"/>
          </a:p>
          <a:p>
            <a:endParaRPr lang="en-GB" baseline="0" dirty="0" smtClean="0"/>
          </a:p>
          <a:p>
            <a:r>
              <a:rPr lang="en-GB" baseline="0" dirty="0" smtClean="0"/>
              <a:t>Downloadable stress bucket sheet, used with staff and adapted for pupils can be found here.</a:t>
            </a:r>
          </a:p>
          <a:p>
            <a:r>
              <a:rPr lang="en-GB" dirty="0" smtClean="0"/>
              <a:t>https://www.foryoubyyou.org.uk/stress-bucket</a:t>
            </a:r>
          </a:p>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43</a:t>
            </a:fld>
            <a:endParaRPr lang="en-GB"/>
          </a:p>
        </p:txBody>
      </p:sp>
    </p:spTree>
    <p:extLst>
      <p:ext uri="{BB962C8B-B14F-4D97-AF65-F5344CB8AC3E}">
        <p14:creationId xmlns:p14="http://schemas.microsoft.com/office/powerpoint/2010/main" val="171488440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Teacher work load,</a:t>
            </a:r>
            <a:r>
              <a:rPr lang="en-GB" baseline="0" dirty="0" smtClean="0"/>
              <a:t> a reported crisis in recruitment and pay (Independent suggests that pay was 12% less in 2015 than 2005,) combined with the nature of the job </a:t>
            </a:r>
            <a:r>
              <a:rPr lang="en-GB" baseline="0" dirty="0" err="1" smtClean="0"/>
              <a:t>whichh</a:t>
            </a:r>
            <a:r>
              <a:rPr lang="en-GB" baseline="0" dirty="0" smtClean="0"/>
              <a:t> timetables hour by hour and which has high accountability and demands from numerous stakeholders….</a:t>
            </a:r>
          </a:p>
          <a:p>
            <a:endParaRPr lang="en-GB" baseline="0" dirty="0" smtClean="0"/>
          </a:p>
          <a:p>
            <a:r>
              <a:rPr lang="en-GB" baseline="0" dirty="0" smtClean="0"/>
              <a:t>More info about staff wellbeing available here: </a:t>
            </a:r>
          </a:p>
          <a:p>
            <a:r>
              <a:rPr lang="en-GB" dirty="0" smtClean="0"/>
              <a:t>https://www.annafreud.org/media/7653/3rdanna-freud-booklet-staff-wellbeing-web-pdf-21-june.pdf</a:t>
            </a:r>
          </a:p>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44</a:t>
            </a:fld>
            <a:endParaRPr lang="en-GB"/>
          </a:p>
        </p:txBody>
      </p:sp>
    </p:spTree>
    <p:extLst>
      <p:ext uri="{BB962C8B-B14F-4D97-AF65-F5344CB8AC3E}">
        <p14:creationId xmlns:p14="http://schemas.microsoft.com/office/powerpoint/2010/main" val="351011724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Refer to the stress bucket-coping skills are like the </a:t>
            </a:r>
            <a:r>
              <a:rPr lang="en-GB" dirty="0" err="1" smtClean="0"/>
              <a:t>tap..bad</a:t>
            </a:r>
            <a:r>
              <a:rPr lang="en-GB" dirty="0" smtClean="0"/>
              <a:t> coping skills will stop stress run out.</a:t>
            </a:r>
          </a:p>
          <a:p>
            <a:r>
              <a:rPr lang="en-GB" dirty="0" smtClean="0"/>
              <a:t>We can look at some ‘behaviours’ as coping strategies</a:t>
            </a:r>
            <a:r>
              <a:rPr lang="en-GB" baseline="0" dirty="0" smtClean="0"/>
              <a:t> and </a:t>
            </a:r>
            <a:r>
              <a:rPr lang="en-GB" dirty="0" smtClean="0"/>
              <a:t> teach helpful alternative coping strategies.</a:t>
            </a:r>
          </a:p>
          <a:p>
            <a:r>
              <a:rPr lang="en-GB" dirty="0" smtClean="0"/>
              <a:t>Identify helpful and un-helpful in a group and then discuss.</a:t>
            </a:r>
          </a:p>
          <a:p>
            <a:endParaRPr lang="en-GB" dirty="0" smtClean="0"/>
          </a:p>
          <a:p>
            <a:r>
              <a:rPr lang="en-GB" dirty="0" smtClean="0"/>
              <a:t>This could be an activity to look at for</a:t>
            </a:r>
            <a:r>
              <a:rPr lang="en-GB" baseline="0" dirty="0" smtClean="0"/>
              <a:t> ourselves. It can lead to positive and honest discussions about some unhealthy practices we may have and also consider when does something which helps us to cope become an unhealthy habit not only to us but within a community.</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45</a:t>
            </a:fld>
            <a:endParaRPr lang="en-GB"/>
          </a:p>
        </p:txBody>
      </p:sp>
    </p:spTree>
    <p:extLst>
      <p:ext uri="{BB962C8B-B14F-4D97-AF65-F5344CB8AC3E}">
        <p14:creationId xmlns:p14="http://schemas.microsoft.com/office/powerpoint/2010/main" val="43056153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sz="1400" b="1" dirty="0" smtClean="0"/>
              <a:t>In 2008 the New economics Foundation, </a:t>
            </a:r>
            <a:r>
              <a:rPr lang="en-GB" sz="1400" b="1" dirty="0" err="1" smtClean="0"/>
              <a:t>nef</a:t>
            </a:r>
            <a:r>
              <a:rPr lang="en-GB" sz="1400" b="1" dirty="0" smtClean="0"/>
              <a:t>, was commissioned by the UK Government’s foresight Project on mental capital and wellbeing to review the work</a:t>
            </a:r>
            <a:r>
              <a:rPr lang="en-GB" sz="1400" b="1" baseline="0" dirty="0" smtClean="0"/>
              <a:t> </a:t>
            </a:r>
            <a:r>
              <a:rPr lang="en-GB" sz="1400" b="1" dirty="0" smtClean="0"/>
              <a:t>of over 400 scientists from across the world. The aim was to gather evidence on practical, accessible steps people could take to improve</a:t>
            </a:r>
            <a:r>
              <a:rPr lang="en-GB" sz="1400" b="1" baseline="0" dirty="0" smtClean="0"/>
              <a:t> mental wellbeing.</a:t>
            </a:r>
          </a:p>
          <a:p>
            <a:pPr marL="171450" indent="-171450">
              <a:buFont typeface="Arial" panose="020B0604020202020204" pitchFamily="34" charset="0"/>
              <a:buChar char="•"/>
            </a:pPr>
            <a:r>
              <a:rPr lang="en-GB" sz="1400" dirty="0" smtClean="0"/>
              <a:t>Wellbeing (feeling good and functioning well) is important for everyone.</a:t>
            </a:r>
          </a:p>
          <a:p>
            <a:pPr marL="171450" indent="-171450">
              <a:buFont typeface="Arial" panose="020B0604020202020204" pitchFamily="34" charset="0"/>
              <a:buChar char="•"/>
            </a:pPr>
            <a:r>
              <a:rPr lang="en-GB" sz="1400" dirty="0" smtClean="0"/>
              <a:t>Developing habits for wellbeing is best done when you are feeling ok rather than waiting until</a:t>
            </a:r>
            <a:r>
              <a:rPr lang="en-GB" sz="1400" baseline="0" dirty="0" smtClean="0"/>
              <a:t> </a:t>
            </a:r>
            <a:r>
              <a:rPr lang="en-GB" sz="1400" dirty="0" smtClean="0"/>
              <a:t>things are difficult.</a:t>
            </a:r>
          </a:p>
          <a:p>
            <a:pPr marL="171450" indent="-171450">
              <a:buFont typeface="Arial" panose="020B0604020202020204" pitchFamily="34" charset="0"/>
              <a:buChar char="•"/>
            </a:pPr>
            <a:r>
              <a:rPr lang="en-GB" sz="1400" dirty="0" smtClean="0"/>
              <a:t>Taking these five actions regularly will help improve wellbeing.</a:t>
            </a:r>
          </a:p>
          <a:p>
            <a:pPr marL="171450" indent="-171450">
              <a:buFont typeface="Arial" panose="020B0604020202020204" pitchFamily="34" charset="0"/>
              <a:buChar char="•"/>
            </a:pPr>
            <a:r>
              <a:rPr lang="en-GB" sz="1400" dirty="0" smtClean="0"/>
              <a:t>Finding ways to include the Five Ways to Wellbeing actions as part of everyday routines is the</a:t>
            </a:r>
            <a:r>
              <a:rPr lang="en-GB" sz="1400" baseline="0" dirty="0" smtClean="0"/>
              <a:t> </a:t>
            </a:r>
            <a:r>
              <a:rPr lang="en-GB" sz="1400" dirty="0" smtClean="0"/>
              <a:t>best way to improve your wellbeing.</a:t>
            </a:r>
          </a:p>
          <a:p>
            <a:pPr marL="0" indent="0">
              <a:buFont typeface="Arial" panose="020B0604020202020204" pitchFamily="34" charset="0"/>
              <a:buNone/>
            </a:pPr>
            <a:endParaRPr lang="en-GB" sz="1400" b="1" dirty="0" smtClean="0"/>
          </a:p>
          <a:p>
            <a:pPr marL="0" indent="0">
              <a:buFont typeface="Arial" panose="020B0604020202020204" pitchFamily="34" charset="0"/>
              <a:buNone/>
            </a:pPr>
            <a:endParaRPr lang="en-GB" sz="1400" b="1" dirty="0" smtClean="0"/>
          </a:p>
          <a:p>
            <a:pPr marL="0" indent="0">
              <a:buFont typeface="Arial" panose="020B0604020202020204" pitchFamily="34" charset="0"/>
              <a:buNone/>
            </a:pPr>
            <a:r>
              <a:rPr lang="en-GB" sz="1400" b="1" dirty="0" smtClean="0"/>
              <a:t>Ask the young person to focus on a time when they felt good. What were they doing, who were they</a:t>
            </a:r>
            <a:r>
              <a:rPr lang="en-GB" sz="1400" b="1" baseline="0" dirty="0" smtClean="0"/>
              <a:t> </a:t>
            </a:r>
            <a:r>
              <a:rPr lang="en-GB" sz="1400" b="1" dirty="0" smtClean="0"/>
              <a:t>with? You can then link this to one or more of the Five Ways to Wellbeing actions.</a:t>
            </a:r>
          </a:p>
          <a:p>
            <a:pPr marL="0" indent="0">
              <a:buFont typeface="Arial" panose="020B0604020202020204" pitchFamily="34" charset="0"/>
              <a:buNone/>
            </a:pPr>
            <a:endParaRPr lang="en-GB" sz="1400" b="1" dirty="0" smtClean="0"/>
          </a:p>
          <a:p>
            <a:pPr marL="0" indent="0">
              <a:buFont typeface="Arial" panose="020B0604020202020204" pitchFamily="34" charset="0"/>
              <a:buNone/>
            </a:pPr>
            <a:endParaRPr lang="en-GB" sz="1400" b="1" dirty="0" smtClean="0"/>
          </a:p>
          <a:p>
            <a:r>
              <a:rPr lang="en-GB" dirty="0" smtClean="0"/>
              <a:t>“Research has shown that people who feel happier – or who have good wellbeing – can</a:t>
            </a:r>
          </a:p>
          <a:p>
            <a:r>
              <a:rPr lang="en-GB" dirty="0" smtClean="0"/>
              <a:t>live for 7.5 years longer than someone who doesn’t.</a:t>
            </a:r>
          </a:p>
          <a:p>
            <a:endParaRPr lang="en-GB" dirty="0" smtClean="0"/>
          </a:p>
          <a:p>
            <a:r>
              <a:rPr lang="en-GB" dirty="0" smtClean="0"/>
              <a:t>The </a:t>
            </a:r>
            <a:r>
              <a:rPr lang="en-GB" b="1" dirty="0" smtClean="0"/>
              <a:t>Five Ways to Wellbeing</a:t>
            </a:r>
            <a:r>
              <a:rPr lang="en-GB" dirty="0" smtClean="0"/>
              <a:t> are a set of evidence-based actions which promote people’s wellbeing. They are: </a:t>
            </a:r>
            <a:r>
              <a:rPr lang="en-GB" b="1" dirty="0" smtClean="0"/>
              <a:t>Connect</a:t>
            </a:r>
            <a:r>
              <a:rPr lang="en-GB" dirty="0" smtClean="0"/>
              <a:t>, </a:t>
            </a:r>
            <a:r>
              <a:rPr lang="en-GB" b="1" dirty="0" smtClean="0"/>
              <a:t>Be Active</a:t>
            </a:r>
            <a:r>
              <a:rPr lang="en-GB" dirty="0" smtClean="0"/>
              <a:t>, </a:t>
            </a:r>
            <a:r>
              <a:rPr lang="en-GB" b="1" dirty="0" smtClean="0"/>
              <a:t>Take Notice</a:t>
            </a:r>
            <a:r>
              <a:rPr lang="en-GB" dirty="0" smtClean="0"/>
              <a:t>, </a:t>
            </a:r>
            <a:r>
              <a:rPr lang="en-GB" b="1" dirty="0" smtClean="0"/>
              <a:t>Keep Learning</a:t>
            </a:r>
            <a:r>
              <a:rPr lang="en-GB" dirty="0" smtClean="0"/>
              <a:t> and </a:t>
            </a:r>
            <a:r>
              <a:rPr lang="en-GB" b="1" dirty="0" smtClean="0"/>
              <a:t>Give</a:t>
            </a:r>
            <a:r>
              <a:rPr lang="en-GB" dirty="0" smtClean="0"/>
              <a:t>. These activities are simple things individuals can do in their everyday lives.</a:t>
            </a:r>
          </a:p>
          <a:p>
            <a:r>
              <a:rPr lang="en-GB" dirty="0" smtClean="0"/>
              <a:t>The Five Ways to Wellbeing were developed by </a:t>
            </a:r>
            <a:r>
              <a:rPr lang="en-GB" dirty="0" err="1" smtClean="0"/>
              <a:t>nef</a:t>
            </a:r>
            <a:r>
              <a:rPr lang="en-GB" dirty="0" smtClean="0"/>
              <a:t> from evidence gathered in the UK government’s Foresight Project on Mental Capital and Wellbeing. The Project, published in 2008, drew on state-of-the-art research about mental capital and mental wellbeing through life. It asked </a:t>
            </a:r>
            <a:r>
              <a:rPr lang="en-GB" dirty="0" err="1" smtClean="0"/>
              <a:t>nef</a:t>
            </a:r>
            <a:r>
              <a:rPr lang="en-GB" dirty="0" smtClean="0"/>
              <a:t> to develop the Five Ways to Wellbeing to communicate its key findings.</a:t>
            </a:r>
          </a:p>
          <a:p>
            <a:r>
              <a:rPr lang="en-GB" dirty="0" smtClean="0"/>
              <a:t>The Five Ways have been used by health organisations, schools and community projects across the UK and around the world to help people take action to improve their wellbeing. They’ve been used in lots of different ways, for example to get people to start thinking about wellbeing, to develop organisational strategy, to measure impact, to assess need, for staff development, and to help people to incorporate more wellbeing-promoting activities into their lives.</a:t>
            </a:r>
          </a:p>
          <a:p>
            <a:endParaRPr lang="en-GB" dirty="0" smtClean="0"/>
          </a:p>
          <a:p>
            <a:r>
              <a:rPr lang="en-GB" dirty="0" smtClean="0"/>
              <a:t>Young people with a good level of wellbeing are more likely to perform well at school and be</a:t>
            </a:r>
          </a:p>
          <a:p>
            <a:r>
              <a:rPr lang="en-GB" dirty="0" smtClean="0"/>
              <a:t>physically healthy (Department of Health, 2011).</a:t>
            </a:r>
          </a:p>
          <a:p>
            <a:r>
              <a:rPr lang="en-GB" dirty="0" smtClean="0"/>
              <a:t>• Enabling young people to develop awareness about the importance of looking after their wellbeing</a:t>
            </a:r>
          </a:p>
          <a:p>
            <a:r>
              <a:rPr lang="en-GB" dirty="0" smtClean="0"/>
              <a:t>could offer benefits for their mental health in the future because we know that 75% of adult mental</a:t>
            </a:r>
          </a:p>
          <a:p>
            <a:r>
              <a:rPr lang="en-GB" dirty="0" smtClean="0"/>
              <a:t>health problems begin before the age of 18 (CMO, 2012).</a:t>
            </a:r>
          </a:p>
          <a:p>
            <a:r>
              <a:rPr lang="en-GB" dirty="0" smtClean="0"/>
              <a:t>• Emotional and mental wellbeing could be a protective factor in reducing the likelihood of young</a:t>
            </a:r>
          </a:p>
          <a:p>
            <a:r>
              <a:rPr lang="en-GB" dirty="0" smtClean="0"/>
              <a:t>people using drugs or alcohol (Public Health England, 2013)</a:t>
            </a:r>
          </a:p>
          <a:p>
            <a:endParaRPr lang="en-GB" dirty="0" smtClean="0"/>
          </a:p>
          <a:p>
            <a:r>
              <a:rPr lang="en-GB" sz="1200" b="0" i="0" u="none" strike="noStrike" kern="1200" baseline="0" dirty="0" smtClean="0">
                <a:solidFill>
                  <a:schemeClr val="tx1"/>
                </a:solidFill>
                <a:latin typeface="+mn-lt"/>
                <a:ea typeface="+mn-ea"/>
                <a:cs typeface="+mn-cs"/>
              </a:rPr>
              <a:t>Make the most of opportunities and deal with stressful situations by taking time out and learning</a:t>
            </a:r>
          </a:p>
          <a:p>
            <a:r>
              <a:rPr lang="en-GB" sz="1200" b="0" i="0" u="none" strike="noStrike" kern="1200" baseline="0" dirty="0" smtClean="0">
                <a:solidFill>
                  <a:schemeClr val="tx1"/>
                </a:solidFill>
                <a:latin typeface="+mn-lt"/>
                <a:ea typeface="+mn-ea"/>
                <a:cs typeface="+mn-cs"/>
              </a:rPr>
              <a:t>how to cope when things get tough.</a:t>
            </a:r>
          </a:p>
          <a:p>
            <a:r>
              <a:rPr lang="en-GB" sz="1200" b="0" i="0" u="none" strike="noStrike" kern="1200" baseline="0" dirty="0" smtClean="0">
                <a:solidFill>
                  <a:schemeClr val="tx1"/>
                </a:solidFill>
                <a:latin typeface="+mn-lt"/>
                <a:ea typeface="+mn-ea"/>
                <a:cs typeface="+mn-cs"/>
              </a:rPr>
              <a:t>• Increase their interpersonal skills, empathy and communication skills through giving and seeing</a:t>
            </a:r>
          </a:p>
          <a:p>
            <a:r>
              <a:rPr lang="en-GB" sz="1200" b="0" i="0" u="none" strike="noStrike" kern="1200" baseline="0" dirty="0" smtClean="0">
                <a:solidFill>
                  <a:schemeClr val="tx1"/>
                </a:solidFill>
                <a:latin typeface="+mn-lt"/>
                <a:ea typeface="+mn-ea"/>
                <a:cs typeface="+mn-cs"/>
              </a:rPr>
              <a:t>themselves as part of the wider community.</a:t>
            </a:r>
          </a:p>
          <a:p>
            <a:r>
              <a:rPr lang="en-GB" sz="1200" b="0" i="0" u="none" strike="noStrike" kern="1200" baseline="0" dirty="0" smtClean="0">
                <a:solidFill>
                  <a:schemeClr val="tx1"/>
                </a:solidFill>
                <a:latin typeface="+mn-lt"/>
                <a:ea typeface="+mn-ea"/>
                <a:cs typeface="+mn-cs"/>
              </a:rPr>
              <a:t>• Increase their chances of employability and self-worth by taking notice of what they are good at</a:t>
            </a:r>
          </a:p>
          <a:p>
            <a:r>
              <a:rPr lang="en-GB" sz="1200" b="0" i="0" u="none" strike="noStrike" kern="1200" baseline="0" dirty="0" smtClean="0">
                <a:solidFill>
                  <a:schemeClr val="tx1"/>
                </a:solidFill>
                <a:latin typeface="+mn-lt"/>
                <a:ea typeface="+mn-ea"/>
                <a:cs typeface="+mn-cs"/>
              </a:rPr>
              <a:t>and what they have to offer others.</a:t>
            </a:r>
            <a:endParaRPr lang="en-GB" dirty="0"/>
          </a:p>
        </p:txBody>
      </p:sp>
      <p:sp>
        <p:nvSpPr>
          <p:cNvPr id="4" name="Slide Number Placeholder 3"/>
          <p:cNvSpPr>
            <a:spLocks noGrp="1"/>
          </p:cNvSpPr>
          <p:nvPr>
            <p:ph type="sldNum" sz="quarter" idx="10"/>
          </p:nvPr>
        </p:nvSpPr>
        <p:spPr/>
        <p:txBody>
          <a:bodyPr/>
          <a:lstStyle/>
          <a:p>
            <a:fld id="{73D40601-DD2D-405C-9908-1286069B8C27}" type="slidenum">
              <a:rPr lang="en-GB" smtClean="0"/>
              <a:t>46</a:t>
            </a:fld>
            <a:endParaRPr lang="en-GB"/>
          </a:p>
        </p:txBody>
      </p:sp>
    </p:spTree>
    <p:extLst>
      <p:ext uri="{BB962C8B-B14F-4D97-AF65-F5344CB8AC3E}">
        <p14:creationId xmlns:p14="http://schemas.microsoft.com/office/powerpoint/2010/main" val="254595594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hlinkClick r:id="rId3"/>
              </a:rPr>
              <a:t>https://www.nhs.uk/conditions/stress-anxiety-depression/improve-mental-wellbeing/</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hlinkClick r:id="rId3"/>
              </a:rPr>
              <a:t>http://www.fivewaystowellbeing.org/</a:t>
            </a:r>
            <a:r>
              <a:rPr kumimoji="0" lang="en-GB" sz="1200" b="0" i="0" u="none" strike="noStrike" kern="1200" cap="none" spc="0" normalizeH="0" baseline="0" noProof="0" dirty="0" smtClean="0">
                <a:ln>
                  <a:noFill/>
                </a:ln>
                <a:solidFill>
                  <a:prstClr val="black"/>
                </a:solidFill>
                <a:effectLst/>
                <a:uLnTx/>
                <a:uFillTx/>
                <a:latin typeface="+mn-lt"/>
                <a:ea typeface="+mn-ea"/>
                <a:cs typeface="+mn-cs"/>
              </a:rPr>
              <a:t>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1200" b="0" i="0" u="sng" strike="noStrike" kern="1200" cap="none" spc="0" normalizeH="0" baseline="0" noProof="0" dirty="0" smtClean="0">
                <a:ln>
                  <a:noFill/>
                </a:ln>
                <a:solidFill>
                  <a:prstClr val="black"/>
                </a:solidFill>
                <a:effectLst/>
                <a:uLnTx/>
                <a:uFillTx/>
                <a:latin typeface="+mn-lt"/>
                <a:ea typeface="+mn-ea"/>
                <a:cs typeface="+mn-cs"/>
                <a:hlinkClick r:id="rId4"/>
              </a:rPr>
              <a:t>http://www.nhs.uk/Tools/Pages/Wellbeing-self-assessment.aspx</a:t>
            </a:r>
            <a:r>
              <a:rPr kumimoji="0" lang="en-GB" sz="1200" b="0" i="0" u="none" strike="noStrike" kern="1200" cap="none" spc="0" normalizeH="0" baseline="0" noProof="0" dirty="0" smtClean="0">
                <a:ln>
                  <a:noFill/>
                </a:ln>
                <a:solidFill>
                  <a:prstClr val="black"/>
                </a:solidFill>
                <a:effectLst/>
                <a:uLnTx/>
                <a:uFillTx/>
                <a:latin typeface="+mn-lt"/>
                <a:ea typeface="+mn-ea"/>
                <a:cs typeface="+mn-cs"/>
              </a:rPr>
              <a:t>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1200" b="0" i="0" u="sng" strike="noStrike" kern="1200" cap="none" spc="0" normalizeH="0" baseline="0" noProof="0" dirty="0" smtClean="0">
                <a:ln>
                  <a:noFill/>
                </a:ln>
                <a:solidFill>
                  <a:prstClr val="black"/>
                </a:solidFill>
                <a:effectLst/>
                <a:uLnTx/>
                <a:uFillTx/>
                <a:latin typeface="+mn-lt"/>
                <a:ea typeface="+mn-ea"/>
                <a:cs typeface="+mn-cs"/>
                <a:hlinkClick r:id="rId5"/>
              </a:rPr>
              <a:t>http://www.hertsdirect.org/docs/pdf/f/fivewaytoolkit.pdf</a:t>
            </a:r>
            <a:r>
              <a:rPr kumimoji="0" lang="en-GB" sz="1200" b="0" i="0" u="none" strike="noStrike" kern="1200" cap="none" spc="0" normalizeH="0" baseline="0" noProof="0" dirty="0" smtClean="0">
                <a:ln>
                  <a:noFill/>
                </a:ln>
                <a:solidFill>
                  <a:prstClr val="black"/>
                </a:solidFill>
                <a:effectLst/>
                <a:uLnTx/>
                <a:uFillTx/>
                <a:latin typeface="+mn-lt"/>
                <a:ea typeface="+mn-ea"/>
                <a:cs typeface="+mn-cs"/>
              </a:rPr>
              <a:t>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https://www.foryoubyyou.org.uk/our-services/wellbeing-and-mental-health/other-resources/five-ways-wellbeing</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GB" sz="3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47</a:t>
            </a:fld>
            <a:endParaRPr lang="en-GB"/>
          </a:p>
        </p:txBody>
      </p:sp>
    </p:spTree>
    <p:extLst>
      <p:ext uri="{BB962C8B-B14F-4D97-AF65-F5344CB8AC3E}">
        <p14:creationId xmlns:p14="http://schemas.microsoft.com/office/powerpoint/2010/main" val="203870868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 saw that these were practical, positive steps that we could use and teach to our pupils but we wanted to make the 5 ways memorable to staff and pupils. </a:t>
            </a:r>
            <a:endParaRPr lang="en-GB" dirty="0"/>
          </a:p>
        </p:txBody>
      </p:sp>
      <p:sp>
        <p:nvSpPr>
          <p:cNvPr id="4" name="Slide Number Placeholder 3"/>
          <p:cNvSpPr>
            <a:spLocks noGrp="1"/>
          </p:cNvSpPr>
          <p:nvPr>
            <p:ph type="sldNum" sz="quarter" idx="10"/>
          </p:nvPr>
        </p:nvSpPr>
        <p:spPr/>
        <p:txBody>
          <a:bodyPr/>
          <a:lstStyle/>
          <a:p>
            <a:fld id="{EDDC04EA-DB6D-4AA7-B89E-A23DF863505E}" type="slidenum">
              <a:rPr lang="en-GB" smtClean="0"/>
              <a:t>48</a:t>
            </a:fld>
            <a:endParaRPr lang="en-GB"/>
          </a:p>
        </p:txBody>
      </p:sp>
    </p:spTree>
    <p:extLst>
      <p:ext uri="{BB962C8B-B14F-4D97-AF65-F5344CB8AC3E}">
        <p14:creationId xmlns:p14="http://schemas.microsoft.com/office/powerpoint/2010/main" val="357101068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hand is used</a:t>
            </a:r>
            <a:r>
              <a:rPr lang="en-GB" baseline="0" dirty="0" smtClean="0"/>
              <a:t> a familiar symbol, pupils and staff can count the acronym on the fingers and physically do high 5s?!</a:t>
            </a:r>
          </a:p>
          <a:p>
            <a:r>
              <a:rPr lang="en-GB" baseline="0" dirty="0" smtClean="0"/>
              <a:t>Pupils are used to the 5 a day approach to fruit &amp; veg and can use as a broad measure to support healthy diet.</a:t>
            </a:r>
          </a:p>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49</a:t>
            </a:fld>
            <a:endParaRPr lang="en-GB"/>
          </a:p>
        </p:txBody>
      </p:sp>
    </p:spTree>
    <p:extLst>
      <p:ext uri="{BB962C8B-B14F-4D97-AF65-F5344CB8AC3E}">
        <p14:creationId xmlns:p14="http://schemas.microsoft.com/office/powerpoint/2010/main" val="79918816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smtClean="0"/>
              <a:t>Activity:</a:t>
            </a:r>
          </a:p>
          <a:p>
            <a:pPr marL="0" indent="0">
              <a:buFont typeface="Arial" panose="020B0604020202020204" pitchFamily="34" charset="0"/>
              <a:buNone/>
            </a:pPr>
            <a:r>
              <a:rPr lang="en-GB" dirty="0" smtClean="0"/>
              <a:t>5</a:t>
            </a:r>
            <a:r>
              <a:rPr lang="en-GB" baseline="0" dirty="0" smtClean="0"/>
              <a:t> tables with an activity demonstrating one of each of the 5 ways to wellbeing/SMILE ways. </a:t>
            </a:r>
          </a:p>
          <a:p>
            <a:pPr marL="0" indent="0">
              <a:buFont typeface="Arial" panose="020B0604020202020204" pitchFamily="34" charset="0"/>
              <a:buNone/>
            </a:pPr>
            <a:r>
              <a:rPr lang="en-GB" baseline="0" dirty="0" smtClean="0"/>
              <a:t>Staff move round in groups. Allow 5 minutes at each table.</a:t>
            </a:r>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baseline="0" dirty="0" smtClean="0"/>
              <a:t>Socialise-connect   e.g. Use cards to get people talking…Talk to the person next to you about something you love/last TV programme you watched/best friend. Put some interesting/unusual facts to discuss. Write down some jokes to share….</a:t>
            </a:r>
          </a:p>
          <a:p>
            <a:pPr marL="0" indent="0">
              <a:buFont typeface="Arial" panose="020B0604020202020204" pitchFamily="34" charset="0"/>
              <a:buNone/>
            </a:pPr>
            <a:r>
              <a:rPr lang="en-GB" baseline="0" dirty="0" smtClean="0"/>
              <a:t>Move-get active     e.g. provide balls for </a:t>
            </a:r>
            <a:r>
              <a:rPr lang="en-GB" baseline="0" dirty="0" err="1" smtClean="0"/>
              <a:t>Keepy</a:t>
            </a:r>
            <a:r>
              <a:rPr lang="en-GB" baseline="0" dirty="0" smtClean="0"/>
              <a:t> </a:t>
            </a:r>
            <a:r>
              <a:rPr lang="en-GB" baseline="0" dirty="0" err="1" smtClean="0"/>
              <a:t>uppies</a:t>
            </a:r>
            <a:r>
              <a:rPr lang="en-GB" baseline="0" dirty="0" smtClean="0"/>
              <a:t>. Leave instructions for dances to practice e.g. floss </a:t>
            </a:r>
            <a:r>
              <a:rPr lang="en-GB" baseline="0" dirty="0" err="1" smtClean="0"/>
              <a:t>etc</a:t>
            </a:r>
            <a:endParaRPr lang="en-GB" baseline="0" dirty="0" smtClean="0"/>
          </a:p>
          <a:p>
            <a:pPr marL="0" indent="0">
              <a:buFont typeface="Arial" panose="020B0604020202020204" pitchFamily="34" charset="0"/>
              <a:buNone/>
            </a:pPr>
            <a:r>
              <a:rPr lang="en-GB" baseline="0" dirty="0" smtClean="0"/>
              <a:t>Interest-take notice e.g. mindful eating; leave instructions with </a:t>
            </a:r>
            <a:r>
              <a:rPr lang="en-GB" baseline="0" dirty="0" err="1" smtClean="0"/>
              <a:t>malteasers</a:t>
            </a:r>
            <a:r>
              <a:rPr lang="en-GB" baseline="0" dirty="0" smtClean="0"/>
              <a:t> / raisins </a:t>
            </a:r>
          </a:p>
          <a:p>
            <a:pPr marL="0" indent="0">
              <a:buFont typeface="Arial" panose="020B0604020202020204" pitchFamily="34" charset="0"/>
              <a:buNone/>
            </a:pPr>
            <a:r>
              <a:rPr lang="en-GB" baseline="0" dirty="0" smtClean="0"/>
              <a:t>Learn-keep learning e.g. leave </a:t>
            </a:r>
            <a:r>
              <a:rPr lang="en-GB" baseline="0" dirty="0" err="1" smtClean="0"/>
              <a:t>instructionsand</a:t>
            </a:r>
            <a:r>
              <a:rPr lang="en-GB" baseline="0" dirty="0" smtClean="0"/>
              <a:t> resources for a new skill e.g. quick craft activity</a:t>
            </a:r>
          </a:p>
          <a:p>
            <a:pPr marL="0" indent="0">
              <a:buFont typeface="Arial" panose="020B0604020202020204" pitchFamily="34" charset="0"/>
              <a:buNone/>
            </a:pPr>
            <a:r>
              <a:rPr lang="en-GB" baseline="0" dirty="0" smtClean="0"/>
              <a:t>Engage-give to others e.g. read some inspirational stories about others around the word, write kindness tokens to someone on table you appreciate..</a:t>
            </a:r>
            <a:endParaRPr lang="en-GB" dirty="0" smtClean="0"/>
          </a:p>
          <a:p>
            <a:pPr marL="171450" indent="-171450">
              <a:buFont typeface="Arial" panose="020B0604020202020204" pitchFamily="34" charset="0"/>
              <a:buChar char="•"/>
            </a:pPr>
            <a:endParaRPr lang="en-GB" dirty="0" smtClean="0"/>
          </a:p>
        </p:txBody>
      </p:sp>
      <p:sp>
        <p:nvSpPr>
          <p:cNvPr id="4" name="Slide Number Placeholder 3"/>
          <p:cNvSpPr>
            <a:spLocks noGrp="1"/>
          </p:cNvSpPr>
          <p:nvPr>
            <p:ph type="sldNum" sz="quarter" idx="10"/>
          </p:nvPr>
        </p:nvSpPr>
        <p:spPr/>
        <p:txBody>
          <a:bodyPr/>
          <a:lstStyle/>
          <a:p>
            <a:fld id="{73D40601-DD2D-405C-9908-1286069B8C27}" type="slidenum">
              <a:rPr lang="en-GB" smtClean="0"/>
              <a:t>50</a:t>
            </a:fld>
            <a:endParaRPr lang="en-GB"/>
          </a:p>
        </p:txBody>
      </p:sp>
    </p:spTree>
    <p:extLst>
      <p:ext uri="{BB962C8B-B14F-4D97-AF65-F5344CB8AC3E}">
        <p14:creationId xmlns:p14="http://schemas.microsoft.com/office/powerpoint/2010/main" val="108400142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Organising</a:t>
            </a:r>
            <a:r>
              <a:rPr lang="en-GB" baseline="0" dirty="0" smtClean="0"/>
              <a:t> staff into groups who they may not usually work with can help to bring to the sessions different ideas, wider discussion and enable further social connections amongst teams.</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51</a:t>
            </a:fld>
            <a:endParaRPr lang="en-GB"/>
          </a:p>
        </p:txBody>
      </p:sp>
    </p:spTree>
    <p:extLst>
      <p:ext uri="{BB962C8B-B14F-4D97-AF65-F5344CB8AC3E}">
        <p14:creationId xmlns:p14="http://schemas.microsoft.com/office/powerpoint/2010/main" val="9339439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885A594-A103-42A3-B193-E2D18084B2D7}" type="slidenum">
              <a:rPr lang="en-GB" smtClean="0"/>
              <a:t>52</a:t>
            </a:fld>
            <a:endParaRPr lang="en-GB"/>
          </a:p>
        </p:txBody>
      </p:sp>
    </p:spTree>
    <p:extLst>
      <p:ext uri="{BB962C8B-B14F-4D97-AF65-F5344CB8AC3E}">
        <p14:creationId xmlns:p14="http://schemas.microsoft.com/office/powerpoint/2010/main" val="3463243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885A594-A103-42A3-B193-E2D18084B2D7}" type="slidenum">
              <a:rPr lang="en-GB" smtClean="0"/>
              <a:t>53</a:t>
            </a:fld>
            <a:endParaRPr lang="en-GB"/>
          </a:p>
        </p:txBody>
      </p:sp>
    </p:spTree>
    <p:extLst>
      <p:ext uri="{BB962C8B-B14F-4D97-AF65-F5344CB8AC3E}">
        <p14:creationId xmlns:p14="http://schemas.microsoft.com/office/powerpoint/2010/main" val="297254084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885A594-A103-42A3-B193-E2D18084B2D7}" type="slidenum">
              <a:rPr lang="en-GB" smtClean="0"/>
              <a:t>54</a:t>
            </a:fld>
            <a:endParaRPr lang="en-GB"/>
          </a:p>
        </p:txBody>
      </p:sp>
    </p:spTree>
    <p:extLst>
      <p:ext uri="{BB962C8B-B14F-4D97-AF65-F5344CB8AC3E}">
        <p14:creationId xmlns:p14="http://schemas.microsoft.com/office/powerpoint/2010/main" val="90751577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885A594-A103-42A3-B193-E2D18084B2D7}" type="slidenum">
              <a:rPr lang="en-GB" smtClean="0"/>
              <a:t>55</a:t>
            </a:fld>
            <a:endParaRPr lang="en-GB"/>
          </a:p>
        </p:txBody>
      </p:sp>
    </p:spTree>
    <p:extLst>
      <p:ext uri="{BB962C8B-B14F-4D97-AF65-F5344CB8AC3E}">
        <p14:creationId xmlns:p14="http://schemas.microsoft.com/office/powerpoint/2010/main" val="20209999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885A594-A103-42A3-B193-E2D18084B2D7}" type="slidenum">
              <a:rPr lang="en-GB" smtClean="0"/>
              <a:t>56</a:t>
            </a:fld>
            <a:endParaRPr lang="en-GB"/>
          </a:p>
        </p:txBody>
      </p:sp>
    </p:spTree>
    <p:extLst>
      <p:ext uri="{BB962C8B-B14F-4D97-AF65-F5344CB8AC3E}">
        <p14:creationId xmlns:p14="http://schemas.microsoft.com/office/powerpoint/2010/main" val="336228401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885A594-A103-42A3-B193-E2D18084B2D7}" type="slidenum">
              <a:rPr lang="en-GB" smtClean="0"/>
              <a:t>57</a:t>
            </a:fld>
            <a:endParaRPr lang="en-GB"/>
          </a:p>
        </p:txBody>
      </p:sp>
    </p:spTree>
    <p:extLst>
      <p:ext uri="{BB962C8B-B14F-4D97-AF65-F5344CB8AC3E}">
        <p14:creationId xmlns:p14="http://schemas.microsoft.com/office/powerpoint/2010/main" val="374212238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Link</a:t>
            </a:r>
            <a:r>
              <a:rPr lang="en-GB" baseline="0" dirty="0" smtClean="0"/>
              <a:t> to mind website about mindfulness</a:t>
            </a:r>
            <a:endParaRPr lang="en-GB" dirty="0" smtClean="0"/>
          </a:p>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58</a:t>
            </a:fld>
            <a:endParaRPr lang="en-GB"/>
          </a:p>
        </p:txBody>
      </p:sp>
    </p:spTree>
    <p:extLst>
      <p:ext uri="{BB962C8B-B14F-4D97-AF65-F5344CB8AC3E}">
        <p14:creationId xmlns:p14="http://schemas.microsoft.com/office/powerpoint/2010/main" val="143740311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session could be done at a staff meeting- part of the individual school planning process for building in smile</a:t>
            </a:r>
            <a:r>
              <a:rPr lang="en-GB" baseline="0" dirty="0" smtClean="0"/>
              <a:t> to your school</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solidFill>
                  <a:prstClr val="black"/>
                </a:solidFill>
              </a:rPr>
              <a:pPr/>
              <a:t>59</a:t>
            </a:fld>
            <a:endParaRPr lang="en-GB">
              <a:solidFill>
                <a:prstClr val="black"/>
              </a:solidFill>
            </a:endParaRPr>
          </a:p>
        </p:txBody>
      </p:sp>
    </p:spTree>
    <p:extLst>
      <p:ext uri="{BB962C8B-B14F-4D97-AF65-F5344CB8AC3E}">
        <p14:creationId xmlns:p14="http://schemas.microsoft.com/office/powerpoint/2010/main" val="206786280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Share anything identified through completing</a:t>
            </a:r>
            <a:r>
              <a:rPr lang="en-GB" baseline="0" dirty="0" smtClean="0"/>
              <a:t> your school’s audit. It may have identified gaps or supported what staff teams have already identified or working on. e.g. we have all this but is it recorded anywhere? Do all staff follow same process? </a:t>
            </a:r>
            <a:endParaRPr lang="en-GB" dirty="0"/>
          </a:p>
        </p:txBody>
      </p:sp>
      <p:sp>
        <p:nvSpPr>
          <p:cNvPr id="4" name="Slide Number Placeholder 3"/>
          <p:cNvSpPr>
            <a:spLocks noGrp="1"/>
          </p:cNvSpPr>
          <p:nvPr>
            <p:ph type="sldNum" sz="quarter" idx="10"/>
          </p:nvPr>
        </p:nvSpPr>
        <p:spPr/>
        <p:txBody>
          <a:bodyPr/>
          <a:lstStyle/>
          <a:p>
            <a:fld id="{EDDC04EA-DB6D-4AA7-B89E-A23DF863505E}" type="slidenum">
              <a:rPr lang="en-GB" smtClean="0"/>
              <a:t>60</a:t>
            </a:fld>
            <a:endParaRPr lang="en-GB"/>
          </a:p>
        </p:txBody>
      </p:sp>
    </p:spTree>
    <p:extLst>
      <p:ext uri="{BB962C8B-B14F-4D97-AF65-F5344CB8AC3E}">
        <p14:creationId xmlns:p14="http://schemas.microsoft.com/office/powerpoint/2010/main" val="13938293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a:p>
            <a:r>
              <a:rPr lang="en-GB" dirty="0" smtClean="0"/>
              <a:t>This allows schools to map the different interventions in each area for</a:t>
            </a:r>
            <a:r>
              <a:rPr lang="en-GB" baseline="0" dirty="0" smtClean="0"/>
              <a:t> pupils, staff and families, and to review them periodically and see how close they are to being achieved (RAG rating)</a:t>
            </a:r>
          </a:p>
          <a:p>
            <a:r>
              <a:rPr lang="en-GB" baseline="0" dirty="0" smtClean="0"/>
              <a:t>Use example provided or just brainstorm around each area. Ensure all staff across school can input.</a:t>
            </a:r>
          </a:p>
          <a:p>
            <a:r>
              <a:rPr lang="en-GB" baseline="0" dirty="0" smtClean="0"/>
              <a:t>This may be done earlier to support identifying gaps and also later to review and evaluate.</a:t>
            </a:r>
            <a:endParaRPr lang="en-GB" dirty="0"/>
          </a:p>
        </p:txBody>
      </p:sp>
      <p:sp>
        <p:nvSpPr>
          <p:cNvPr id="4" name="Slide Number Placeholder 3"/>
          <p:cNvSpPr>
            <a:spLocks noGrp="1"/>
          </p:cNvSpPr>
          <p:nvPr>
            <p:ph type="sldNum" sz="quarter" idx="10"/>
          </p:nvPr>
        </p:nvSpPr>
        <p:spPr/>
        <p:txBody>
          <a:bodyPr/>
          <a:lstStyle/>
          <a:p>
            <a:fld id="{EDDC04EA-DB6D-4AA7-B89E-A23DF863505E}" type="slidenum">
              <a:rPr lang="en-GB" smtClean="0"/>
              <a:t>61</a:t>
            </a:fld>
            <a:endParaRPr lang="en-GB"/>
          </a:p>
        </p:txBody>
      </p:sp>
    </p:spTree>
    <p:extLst>
      <p:ext uri="{BB962C8B-B14F-4D97-AF65-F5344CB8AC3E}">
        <p14:creationId xmlns:p14="http://schemas.microsoft.com/office/powerpoint/2010/main" val="159837403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Explanation of how to use with pupils: see instructions on top of forms.</a:t>
            </a:r>
          </a:p>
          <a:p>
            <a:endParaRPr lang="en-GB" dirty="0" smtClean="0"/>
          </a:p>
          <a:p>
            <a:r>
              <a:rPr lang="en-GB" dirty="0" smtClean="0"/>
              <a:t>Following</a:t>
            </a:r>
            <a:r>
              <a:rPr lang="en-GB" baseline="0" dirty="0" smtClean="0"/>
              <a:t> discussion with partners we will also provide a version with a two-choice response?? Do we want to do this? Should pupils who can’t access SLD version use non-verbal version?</a:t>
            </a:r>
          </a:p>
          <a:p>
            <a:r>
              <a:rPr lang="en-GB" baseline="0" dirty="0" smtClean="0"/>
              <a:t>Schools have a choice of which version they use.</a:t>
            </a:r>
          </a:p>
          <a:p>
            <a:r>
              <a:rPr lang="en-GB" baseline="0" dirty="0" smtClean="0"/>
              <a:t>This will be discussed further on 19.9.18. </a:t>
            </a:r>
            <a:endParaRPr lang="en-GB" dirty="0" smtClean="0"/>
          </a:p>
        </p:txBody>
      </p:sp>
      <p:sp>
        <p:nvSpPr>
          <p:cNvPr id="4" name="Slide Number Placeholder 3"/>
          <p:cNvSpPr>
            <a:spLocks noGrp="1"/>
          </p:cNvSpPr>
          <p:nvPr>
            <p:ph type="sldNum" sz="quarter" idx="10"/>
          </p:nvPr>
        </p:nvSpPr>
        <p:spPr/>
        <p:txBody>
          <a:bodyPr/>
          <a:lstStyle/>
          <a:p>
            <a:fld id="{EDDC04EA-DB6D-4AA7-B89E-A23DF863505E}" type="slidenum">
              <a:rPr lang="en-GB" smtClean="0"/>
              <a:t>62</a:t>
            </a:fld>
            <a:endParaRPr lang="en-GB"/>
          </a:p>
        </p:txBody>
      </p:sp>
    </p:spTree>
    <p:extLst>
      <p:ext uri="{BB962C8B-B14F-4D97-AF65-F5344CB8AC3E}">
        <p14:creationId xmlns:p14="http://schemas.microsoft.com/office/powerpoint/2010/main" val="94626783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Amanda</a:t>
            </a:r>
            <a:r>
              <a:rPr lang="en-GB" baseline="0" dirty="0" smtClean="0"/>
              <a:t> explain</a:t>
            </a: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endParaRPr lang="en-GB" dirty="0"/>
          </a:p>
        </p:txBody>
      </p:sp>
      <p:sp>
        <p:nvSpPr>
          <p:cNvPr id="4" name="Slide Number Placeholder 3"/>
          <p:cNvSpPr>
            <a:spLocks noGrp="1"/>
          </p:cNvSpPr>
          <p:nvPr>
            <p:ph type="sldNum" sz="quarter" idx="10"/>
          </p:nvPr>
        </p:nvSpPr>
        <p:spPr/>
        <p:txBody>
          <a:bodyPr/>
          <a:lstStyle/>
          <a:p>
            <a:fld id="{EDDC04EA-DB6D-4AA7-B89E-A23DF863505E}" type="slidenum">
              <a:rPr lang="en-GB" smtClean="0"/>
              <a:t>63</a:t>
            </a:fld>
            <a:endParaRPr lang="en-GB"/>
          </a:p>
        </p:txBody>
      </p:sp>
    </p:spTree>
    <p:extLst>
      <p:ext uri="{BB962C8B-B14F-4D97-AF65-F5344CB8AC3E}">
        <p14:creationId xmlns:p14="http://schemas.microsoft.com/office/powerpoint/2010/main" val="229988169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How are we going to intro to pupils</a:t>
            </a:r>
            <a:r>
              <a:rPr lang="en-GB" baseline="0" dirty="0" smtClean="0"/>
              <a:t> at our school?</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64</a:t>
            </a:fld>
            <a:endParaRPr lang="en-GB"/>
          </a:p>
        </p:txBody>
      </p:sp>
    </p:spTree>
    <p:extLst>
      <p:ext uri="{BB962C8B-B14F-4D97-AF65-F5344CB8AC3E}">
        <p14:creationId xmlns:p14="http://schemas.microsoft.com/office/powerpoint/2010/main" val="183818302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Could you use daily</a:t>
            </a:r>
            <a:r>
              <a:rPr lang="en-GB" baseline="0" dirty="0" smtClean="0"/>
              <a:t> check ins (resource poster is in each school’s pack but in any school there will be many ways to ask the question how are you feeling?)</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65</a:t>
            </a:fld>
            <a:endParaRPr lang="en-GB"/>
          </a:p>
        </p:txBody>
      </p:sp>
    </p:spTree>
    <p:extLst>
      <p:ext uri="{BB962C8B-B14F-4D97-AF65-F5344CB8AC3E}">
        <p14:creationId xmlns:p14="http://schemas.microsoft.com/office/powerpoint/2010/main" val="2365386125"/>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These questions can be used to link thoughts, feelings and behaviours. It</a:t>
            </a:r>
            <a:r>
              <a:rPr lang="en-GB" baseline="0" dirty="0" smtClean="0"/>
              <a:t> enables all to be listened to and based on Restorative practice, aims to repair harm not punish or blame.</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66</a:t>
            </a:fld>
            <a:endParaRPr lang="en-GB"/>
          </a:p>
        </p:txBody>
      </p:sp>
    </p:spTree>
    <p:extLst>
      <p:ext uri="{BB962C8B-B14F-4D97-AF65-F5344CB8AC3E}">
        <p14:creationId xmlns:p14="http://schemas.microsoft.com/office/powerpoint/2010/main" val="1432908892"/>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These</a:t>
            </a:r>
            <a:r>
              <a:rPr lang="en-GB" baseline="0" dirty="0" smtClean="0"/>
              <a:t> can be used to talk to a child about their feelings, what helps and what triggers. At Forest Oak they are part of PHP or behaviour plans.</a:t>
            </a:r>
          </a:p>
          <a:p>
            <a:r>
              <a:rPr lang="en-GB" baseline="0" dirty="0" smtClean="0"/>
              <a:t>Each one would be personal to a pupil and would need staff working with them to identify names for feelings, behaviours, positive coping strategies etc.</a:t>
            </a:r>
          </a:p>
          <a:p>
            <a:r>
              <a:rPr lang="en-GB" baseline="0" dirty="0" smtClean="0"/>
              <a:t>Some pupils find it easier to point at a scale or shout a number than say how they are feeling. They may not be able to articulate feelings and what would help at that point. </a:t>
            </a:r>
          </a:p>
          <a:p>
            <a:endParaRPr lang="en-GB" baseline="0" dirty="0" smtClean="0"/>
          </a:p>
          <a:p>
            <a:r>
              <a:rPr lang="en-GB" baseline="0" dirty="0" smtClean="0"/>
              <a:t>They enable pupils to see that there is a progression to emotions, not just happy and sad or angry and that they can learn to recognise them and put strategies in place at different stages to manage more themselves or ask for help </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67</a:t>
            </a:fld>
            <a:endParaRPr lang="en-GB"/>
          </a:p>
        </p:txBody>
      </p:sp>
    </p:spTree>
    <p:extLst>
      <p:ext uri="{BB962C8B-B14F-4D97-AF65-F5344CB8AC3E}">
        <p14:creationId xmlns:p14="http://schemas.microsoft.com/office/powerpoint/2010/main" val="749654640"/>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All schools have</a:t>
            </a:r>
            <a:r>
              <a:rPr lang="en-GB" baseline="0" dirty="0" smtClean="0"/>
              <a:t> reward systems, increasing the value of being kind to others for community and an individual supports pupil wellbeing</a:t>
            </a:r>
          </a:p>
          <a:p>
            <a:r>
              <a:rPr lang="en-GB" baseline="0" dirty="0" smtClean="0"/>
              <a:t>Kindness is easy &amp; essential value to promote.</a:t>
            </a:r>
          </a:p>
          <a:p>
            <a:r>
              <a:rPr lang="en-GB" baseline="0" dirty="0" smtClean="0"/>
              <a:t>Resources below could be links to use:</a:t>
            </a:r>
          </a:p>
          <a:p>
            <a:r>
              <a:rPr lang="en-GB" dirty="0" smtClean="0">
                <a:hlinkClick r:id="rId3"/>
              </a:rPr>
              <a:t>https://www.youtube.com/watch?v=nwAYpLVyeFU</a:t>
            </a:r>
            <a:endParaRPr lang="en-GB" dirty="0" smtClean="0"/>
          </a:p>
          <a:p>
            <a:r>
              <a:rPr lang="en-GB" dirty="0" smtClean="0">
                <a:hlinkClick r:id="rId4"/>
              </a:rPr>
              <a:t>https://www.youtube.com/watch?v=uoiIYlww8M4</a:t>
            </a:r>
            <a:r>
              <a:rPr lang="en-GB" dirty="0" smtClean="0"/>
              <a:t>Pig of happiness- Edward Monkton story</a:t>
            </a:r>
          </a:p>
          <a:p>
            <a:r>
              <a:rPr lang="en-GB" dirty="0" smtClean="0">
                <a:hlinkClick r:id="rId5"/>
              </a:rPr>
              <a:t>https://www.youtube.com/watch?v=rwelE8yyY0U</a:t>
            </a:r>
            <a:r>
              <a:rPr lang="en-GB" dirty="0" smtClean="0"/>
              <a:t>Colour your world with kindness-cartoon</a:t>
            </a:r>
          </a:p>
          <a:p>
            <a:r>
              <a:rPr lang="en-GB" dirty="0" smtClean="0">
                <a:hlinkClick r:id="rId3"/>
              </a:rPr>
              <a:t>https://www.youtube.com/watch?v=nwAYpLVyeFU</a:t>
            </a:r>
            <a:r>
              <a:rPr lang="en-GB" dirty="0" smtClean="0"/>
              <a:t>Kindness chain video-older pupils</a:t>
            </a:r>
          </a:p>
          <a:p>
            <a:r>
              <a:rPr lang="en-GB" dirty="0" smtClean="0">
                <a:hlinkClick r:id="rId6"/>
              </a:rPr>
              <a:t>https://www.youtube.com/watch?v=gVLc9M-qbpo</a:t>
            </a:r>
            <a:r>
              <a:rPr lang="en-GB" dirty="0" smtClean="0"/>
              <a:t>RAK kindness-</a:t>
            </a:r>
            <a:r>
              <a:rPr lang="en-GB" dirty="0" err="1" smtClean="0"/>
              <a:t>interflora</a:t>
            </a:r>
            <a:r>
              <a:rPr lang="en-GB" dirty="0" smtClean="0"/>
              <a:t> advert-older</a:t>
            </a:r>
          </a:p>
          <a:p>
            <a:pPr lvl="0"/>
            <a:r>
              <a:rPr lang="en-GB" dirty="0" smtClean="0">
                <a:solidFill>
                  <a:prstClr val="black"/>
                </a:solidFill>
                <a:hlinkClick r:id="rId7"/>
              </a:rPr>
              <a:t>https://www.youtube.com/watch?v=1yLg1nPua0k</a:t>
            </a:r>
            <a:r>
              <a:rPr lang="en-GB" dirty="0" smtClean="0">
                <a:solidFill>
                  <a:prstClr val="black"/>
                </a:solidFill>
              </a:rPr>
              <a:t>Kindness song (for younger pupils.)</a:t>
            </a:r>
          </a:p>
          <a:p>
            <a:r>
              <a:rPr lang="en-GB" dirty="0" err="1" smtClean="0"/>
              <a:t>Twinkl</a:t>
            </a:r>
            <a:r>
              <a:rPr lang="en-GB" dirty="0" smtClean="0"/>
              <a:t> has lots of kindness resources</a:t>
            </a:r>
          </a:p>
          <a:p>
            <a:endParaRPr lang="en-GB" dirty="0" smtClean="0"/>
          </a:p>
          <a:p>
            <a:endParaRPr lang="en-GB" dirty="0" smtClean="0"/>
          </a:p>
          <a:p>
            <a:endParaRPr lang="en-GB" dirty="0" smtClean="0"/>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68</a:t>
            </a:fld>
            <a:endParaRPr lang="en-GB"/>
          </a:p>
        </p:txBody>
      </p:sp>
    </p:spTree>
    <p:extLst>
      <p:ext uri="{BB962C8B-B14F-4D97-AF65-F5344CB8AC3E}">
        <p14:creationId xmlns:p14="http://schemas.microsoft.com/office/powerpoint/2010/main" val="258592251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What do you</a:t>
            </a:r>
            <a:r>
              <a:rPr lang="en-GB" baseline="0" dirty="0" smtClean="0"/>
              <a:t> do at your school? Could change this list for your interventions or use to discuss what you could/are introducing?</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69</a:t>
            </a:fld>
            <a:endParaRPr lang="en-GB"/>
          </a:p>
        </p:txBody>
      </p:sp>
    </p:spTree>
    <p:extLst>
      <p:ext uri="{BB962C8B-B14F-4D97-AF65-F5344CB8AC3E}">
        <p14:creationId xmlns:p14="http://schemas.microsoft.com/office/powerpoint/2010/main" val="220784462"/>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Each school defines their own outcomes. Evaluation of the smile approach project will take place in relation to these outcomes.</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These will have been decided and then shared with staff team who may have had input into them</a:t>
            </a:r>
            <a:r>
              <a:rPr lang="en-GB" baseline="0" dirty="0" smtClean="0"/>
              <a:t> but will be part of embedding, developing and adding to as well as evaluating throughout project.</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Use this slide to share or remind what your school is looking to achieve</a:t>
            </a:r>
            <a:endParaRPr lang="en-GB" dirty="0" smtClean="0"/>
          </a:p>
        </p:txBody>
      </p:sp>
      <p:sp>
        <p:nvSpPr>
          <p:cNvPr id="4" name="Slide Number Placeholder 3"/>
          <p:cNvSpPr>
            <a:spLocks noGrp="1"/>
          </p:cNvSpPr>
          <p:nvPr>
            <p:ph type="sldNum" sz="quarter" idx="10"/>
          </p:nvPr>
        </p:nvSpPr>
        <p:spPr/>
        <p:txBody>
          <a:bodyPr/>
          <a:lstStyle/>
          <a:p>
            <a:fld id="{EDDC04EA-DB6D-4AA7-B89E-A23DF863505E}" type="slidenum">
              <a:rPr lang="en-GB" smtClean="0"/>
              <a:t>70</a:t>
            </a:fld>
            <a:endParaRPr lang="en-GB"/>
          </a:p>
        </p:txBody>
      </p:sp>
    </p:spTree>
    <p:extLst>
      <p:ext uri="{BB962C8B-B14F-4D97-AF65-F5344CB8AC3E}">
        <p14:creationId xmlns:p14="http://schemas.microsoft.com/office/powerpoint/2010/main" val="3104584023"/>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session is for after pupil assessments/planning </a:t>
            </a:r>
            <a:r>
              <a:rPr lang="en-GB" baseline="0" dirty="0" smtClean="0"/>
              <a:t> </a:t>
            </a:r>
            <a:r>
              <a:rPr lang="en-GB" dirty="0" smtClean="0"/>
              <a:t>have been completed and target groups identified.</a:t>
            </a:r>
          </a:p>
          <a:p>
            <a:r>
              <a:rPr lang="en-GB" dirty="0" smtClean="0"/>
              <a:t>How are we going to achieve these outcomes? </a:t>
            </a:r>
          </a:p>
          <a:p>
            <a:r>
              <a:rPr lang="en-GB" dirty="0" smtClean="0"/>
              <a:t>How can we launch SMILE with pupils?</a:t>
            </a:r>
          </a:p>
          <a:p>
            <a:r>
              <a:rPr lang="en-GB" dirty="0" smtClean="0"/>
              <a:t>What interventions will we be using? With who?</a:t>
            </a:r>
          </a:p>
          <a:p>
            <a:r>
              <a:rPr lang="en-GB" dirty="0" smtClean="0"/>
              <a:t>What else do</a:t>
            </a:r>
            <a:r>
              <a:rPr lang="en-GB" baseline="0" dirty="0" smtClean="0"/>
              <a:t> we want to put  for staff smile?</a:t>
            </a:r>
            <a:endParaRPr lang="en-GB" dirty="0" smtClean="0"/>
          </a:p>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solidFill>
                  <a:prstClr val="black"/>
                </a:solidFill>
              </a:rPr>
              <a:pPr/>
              <a:t>71</a:t>
            </a:fld>
            <a:endParaRPr lang="en-GB">
              <a:solidFill>
                <a:prstClr val="black"/>
              </a:solidFill>
            </a:endParaRPr>
          </a:p>
        </p:txBody>
      </p:sp>
    </p:spTree>
    <p:extLst>
      <p:ext uri="{BB962C8B-B14F-4D97-AF65-F5344CB8AC3E}">
        <p14:creationId xmlns:p14="http://schemas.microsoft.com/office/powerpoint/2010/main" val="2067862804"/>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SMILE</a:t>
            </a:r>
            <a:r>
              <a:rPr lang="en-GB" baseline="0" dirty="0" smtClean="0"/>
              <a:t> gives framework for our EHWB work at Forest Oak now. As the project develops, SMILE can be embedded into more aspects of school life. Policies, activities  and resources can be shared between schools to support this.</a:t>
            </a:r>
            <a:endParaRPr lang="en-GB" dirty="0"/>
          </a:p>
        </p:txBody>
      </p:sp>
      <p:sp>
        <p:nvSpPr>
          <p:cNvPr id="4" name="Slide Number Placeholder 3"/>
          <p:cNvSpPr>
            <a:spLocks noGrp="1"/>
          </p:cNvSpPr>
          <p:nvPr>
            <p:ph type="sldNum" sz="quarter" idx="10"/>
          </p:nvPr>
        </p:nvSpPr>
        <p:spPr/>
        <p:txBody>
          <a:bodyPr/>
          <a:lstStyle/>
          <a:p>
            <a:fld id="{EDDC04EA-DB6D-4AA7-B89E-A23DF863505E}" type="slidenum">
              <a:rPr lang="en-GB" smtClean="0"/>
              <a:t>72</a:t>
            </a:fld>
            <a:endParaRPr lang="en-GB"/>
          </a:p>
        </p:txBody>
      </p:sp>
    </p:spTree>
    <p:extLst>
      <p:ext uri="{BB962C8B-B14F-4D97-AF65-F5344CB8AC3E}">
        <p14:creationId xmlns:p14="http://schemas.microsoft.com/office/powerpoint/2010/main" val="2613755928"/>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Signpost information for pupils. </a:t>
            </a:r>
          </a:p>
          <a:p>
            <a:r>
              <a:rPr lang="en-GB" dirty="0" smtClean="0"/>
              <a:t>These</a:t>
            </a:r>
            <a:r>
              <a:rPr lang="en-GB" baseline="0" dirty="0" smtClean="0"/>
              <a:t> are in all pupil areas, including toilets and website.</a:t>
            </a:r>
          </a:p>
          <a:p>
            <a:r>
              <a:rPr lang="en-GB" baseline="0" dirty="0" smtClean="0"/>
              <a:t>example of identifying sources of support to pupils</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73</a:t>
            </a:fld>
            <a:endParaRPr lang="en-GB"/>
          </a:p>
        </p:txBody>
      </p:sp>
    </p:spTree>
    <p:extLst>
      <p:ext uri="{BB962C8B-B14F-4D97-AF65-F5344CB8AC3E}">
        <p14:creationId xmlns:p14="http://schemas.microsoft.com/office/powerpoint/2010/main" val="2231097891"/>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An early planning tool for our wellbeing launch day</a:t>
            </a:r>
          </a:p>
          <a:p>
            <a:r>
              <a:rPr lang="en-GB" dirty="0" smtClean="0"/>
              <a:t>Staff teams could use similar outline</a:t>
            </a:r>
            <a:r>
              <a:rPr lang="en-GB" baseline="0" dirty="0" smtClean="0"/>
              <a:t> to plan their launch</a:t>
            </a:r>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74</a:t>
            </a:fld>
            <a:endParaRPr lang="en-GB"/>
          </a:p>
        </p:txBody>
      </p:sp>
    </p:spTree>
    <p:extLst>
      <p:ext uri="{BB962C8B-B14F-4D97-AF65-F5344CB8AC3E}">
        <p14:creationId xmlns:p14="http://schemas.microsoft.com/office/powerpoint/2010/main" val="1386688666"/>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a:t>
            </a:r>
            <a:r>
              <a:rPr lang="en-GB" baseline="0" dirty="0" smtClean="0"/>
              <a:t> events log is for gathering early events information (e.g. first entry – 4.7.18 project briefing day).</a:t>
            </a:r>
          </a:p>
          <a:p>
            <a:r>
              <a:rPr lang="en-GB" baseline="0" dirty="0" smtClean="0"/>
              <a:t>This is important because it allows improvements in EHWB to be broadly aligned with developments across the school at different levels.</a:t>
            </a:r>
          </a:p>
          <a:p>
            <a:r>
              <a:rPr lang="en-GB" baseline="0" dirty="0" smtClean="0"/>
              <a:t>Where relevant, this information can be transferred to the WEMWBS Self-Assessment documents (to be shared on 19.9.18). </a:t>
            </a:r>
            <a:endParaRPr lang="en-GB" dirty="0"/>
          </a:p>
        </p:txBody>
      </p:sp>
      <p:sp>
        <p:nvSpPr>
          <p:cNvPr id="4" name="Slide Number Placeholder 3"/>
          <p:cNvSpPr>
            <a:spLocks noGrp="1"/>
          </p:cNvSpPr>
          <p:nvPr>
            <p:ph type="sldNum" sz="quarter" idx="10"/>
          </p:nvPr>
        </p:nvSpPr>
        <p:spPr/>
        <p:txBody>
          <a:bodyPr/>
          <a:lstStyle/>
          <a:p>
            <a:fld id="{EDDC04EA-DB6D-4AA7-B89E-A23DF863505E}" type="slidenum">
              <a:rPr lang="en-GB" smtClean="0"/>
              <a:t>75</a:t>
            </a:fld>
            <a:endParaRPr lang="en-GB"/>
          </a:p>
        </p:txBody>
      </p:sp>
    </p:spTree>
    <p:extLst>
      <p:ext uri="{BB962C8B-B14F-4D97-AF65-F5344CB8AC3E}">
        <p14:creationId xmlns:p14="http://schemas.microsoft.com/office/powerpoint/2010/main" val="3093806105"/>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All</a:t>
            </a:r>
            <a:r>
              <a:rPr lang="en-GB" baseline="0" dirty="0" smtClean="0"/>
              <a:t> schools will have resources and practices in place already. SMILE is not stand alone new initiative but builds on a range of training and practices.</a:t>
            </a:r>
            <a:endParaRPr lang="en-GB" dirty="0"/>
          </a:p>
        </p:txBody>
      </p:sp>
      <p:sp>
        <p:nvSpPr>
          <p:cNvPr id="4" name="Slide Number Placeholder 3"/>
          <p:cNvSpPr>
            <a:spLocks noGrp="1"/>
          </p:cNvSpPr>
          <p:nvPr>
            <p:ph type="sldNum" sz="quarter" idx="10"/>
          </p:nvPr>
        </p:nvSpPr>
        <p:spPr/>
        <p:txBody>
          <a:bodyPr/>
          <a:lstStyle/>
          <a:p>
            <a:fld id="{EDDC04EA-DB6D-4AA7-B89E-A23DF863505E}" type="slidenum">
              <a:rPr lang="en-GB" smtClean="0"/>
              <a:t>76</a:t>
            </a:fld>
            <a:endParaRPr lang="en-GB"/>
          </a:p>
        </p:txBody>
      </p:sp>
    </p:spTree>
    <p:extLst>
      <p:ext uri="{BB962C8B-B14F-4D97-AF65-F5344CB8AC3E}">
        <p14:creationId xmlns:p14="http://schemas.microsoft.com/office/powerpoint/2010/main" val="8391727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Everyone will have</a:t>
            </a:r>
            <a:r>
              <a:rPr lang="en-GB" baseline="0" dirty="0" smtClean="0"/>
              <a:t> something to contribute to the resource chest – this allows everyone to learn from one another.</a:t>
            </a:r>
          </a:p>
          <a:p>
            <a:r>
              <a:rPr lang="en-GB" baseline="0" dirty="0" smtClean="0"/>
              <a:t>There will be links to relevant websites allowing people to follow up approaches that most interest them.</a:t>
            </a:r>
            <a:endParaRPr lang="en-GB" dirty="0"/>
          </a:p>
        </p:txBody>
      </p:sp>
      <p:sp>
        <p:nvSpPr>
          <p:cNvPr id="4" name="Slide Number Placeholder 3"/>
          <p:cNvSpPr>
            <a:spLocks noGrp="1"/>
          </p:cNvSpPr>
          <p:nvPr>
            <p:ph type="sldNum" sz="quarter" idx="10"/>
          </p:nvPr>
        </p:nvSpPr>
        <p:spPr/>
        <p:txBody>
          <a:bodyPr/>
          <a:lstStyle/>
          <a:p>
            <a:fld id="{EDDC04EA-DB6D-4AA7-B89E-A23DF863505E}" type="slidenum">
              <a:rPr lang="en-GB" smtClean="0"/>
              <a:t>77</a:t>
            </a:fld>
            <a:endParaRPr lang="en-GB"/>
          </a:p>
        </p:txBody>
      </p:sp>
    </p:spTree>
    <p:extLst>
      <p:ext uri="{BB962C8B-B14F-4D97-AF65-F5344CB8AC3E}">
        <p14:creationId xmlns:p14="http://schemas.microsoft.com/office/powerpoint/2010/main" val="3755683965"/>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Jo</a:t>
            </a:r>
          </a:p>
          <a:p>
            <a:r>
              <a:rPr lang="en-GB" dirty="0" smtClean="0"/>
              <a:t>Introductory</a:t>
            </a:r>
            <a:r>
              <a:rPr lang="en-GB" baseline="0" dirty="0" smtClean="0"/>
              <a:t> project information – what can be shared with people outside</a:t>
            </a:r>
            <a:endParaRPr lang="en-GB" dirty="0"/>
          </a:p>
        </p:txBody>
      </p:sp>
      <p:sp>
        <p:nvSpPr>
          <p:cNvPr id="4" name="Slide Number Placeholder 3"/>
          <p:cNvSpPr>
            <a:spLocks noGrp="1"/>
          </p:cNvSpPr>
          <p:nvPr>
            <p:ph type="sldNum" sz="quarter" idx="10"/>
          </p:nvPr>
        </p:nvSpPr>
        <p:spPr/>
        <p:txBody>
          <a:bodyPr/>
          <a:lstStyle/>
          <a:p>
            <a:fld id="{EDDC04EA-DB6D-4AA7-B89E-A23DF863505E}" type="slidenum">
              <a:rPr lang="en-GB" smtClean="0"/>
              <a:t>78</a:t>
            </a:fld>
            <a:endParaRPr lang="en-GB"/>
          </a:p>
        </p:txBody>
      </p:sp>
    </p:spTree>
    <p:extLst>
      <p:ext uri="{BB962C8B-B14F-4D97-AF65-F5344CB8AC3E}">
        <p14:creationId xmlns:p14="http://schemas.microsoft.com/office/powerpoint/2010/main" val="3040657440"/>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Mental health and behaviour in schools - departmental advice for school staff. Department for Education (2016)</a:t>
            </a:r>
          </a:p>
          <a:p>
            <a:r>
              <a:rPr lang="en-GB" dirty="0" smtClean="0"/>
              <a:t>Counselling in schools: a blueprint for the future - departmental advice for school staff and counsellors. Department for Education (2015)</a:t>
            </a:r>
          </a:p>
          <a:p>
            <a:r>
              <a:rPr lang="en-GB" dirty="0" smtClean="0"/>
              <a:t>Teacher Guidance: Preparing to teach about mental health and emotional wellbeing (2015). PSHE Association.  Funded by the Department for Education (2015) </a:t>
            </a:r>
          </a:p>
          <a:p>
            <a:endParaRPr lang="en-GB" dirty="0" smtClean="0"/>
          </a:p>
          <a:p>
            <a:pPr algn="l"/>
            <a:r>
              <a:rPr lang="en-GB" sz="1200" b="0" i="0" u="none" strike="noStrike" baseline="0" dirty="0" smtClean="0">
                <a:solidFill>
                  <a:srgbClr val="000000"/>
                </a:solidFill>
                <a:latin typeface="Arial"/>
              </a:rPr>
              <a:t>Public Health England (2015) Promoting children and young people’s emotional health and wellbeing: A whole school and college approach. Available at: </a:t>
            </a:r>
            <a:r>
              <a:rPr lang="en-GB" sz="1200" b="0" i="0" u="none" strike="noStrike" baseline="0" dirty="0" smtClean="0">
                <a:solidFill>
                  <a:srgbClr val="99002E"/>
                </a:solidFill>
                <a:latin typeface="Arial"/>
              </a:rPr>
              <a:t>www.gov.uk/government/uploads/system/uploads/attachment_data/file/414908/Final_EHWB_draft_20_03_15.pdf</a:t>
            </a:r>
          </a:p>
          <a:p>
            <a:pPr algn="l"/>
            <a:r>
              <a:rPr lang="en-GB" sz="800" b="0" i="0" u="none" strike="noStrike" baseline="0" dirty="0" smtClean="0">
                <a:solidFill>
                  <a:srgbClr val="000000"/>
                </a:solidFill>
                <a:latin typeface="Arial"/>
              </a:rPr>
              <a:t> </a:t>
            </a:r>
            <a:r>
              <a:rPr lang="en-GB" sz="1200" b="0" i="0" u="none" strike="noStrike" baseline="0" dirty="0" smtClean="0">
                <a:solidFill>
                  <a:srgbClr val="000000"/>
                </a:solidFill>
                <a:latin typeface="Arial"/>
              </a:rPr>
              <a:t>Public Health England (2014) Improving Young People’s Health and Wellbeing: A Framework for Public Health. Available at: </a:t>
            </a:r>
            <a:r>
              <a:rPr lang="en-GB" sz="1200" b="0" i="0" u="none" strike="noStrike" baseline="0" dirty="0" smtClean="0">
                <a:solidFill>
                  <a:srgbClr val="832433"/>
                </a:solidFill>
                <a:latin typeface="Arial"/>
              </a:rPr>
              <a:t>www.gov.uk/government/uploads/system/uploads/attachment_data/file/399391/20150128_YP_HW_Framework_FINAL_WP__3_.pdf</a:t>
            </a:r>
          </a:p>
          <a:p>
            <a:pPr algn="l"/>
            <a:r>
              <a:rPr lang="en-GB" sz="800" b="0" i="0" u="none" strike="noStrike" baseline="0" dirty="0" smtClean="0">
                <a:solidFill>
                  <a:srgbClr val="000000"/>
                </a:solidFill>
                <a:latin typeface="Arial"/>
              </a:rPr>
              <a:t> </a:t>
            </a:r>
            <a:r>
              <a:rPr lang="en-GB" sz="1200" b="0" i="0" u="none" strike="noStrike" baseline="0" dirty="0" smtClean="0">
                <a:solidFill>
                  <a:srgbClr val="000000"/>
                </a:solidFill>
                <a:latin typeface="Arial"/>
              </a:rPr>
              <a:t>Department of Health (2014) Wellbeing and health policy. Wellbeing and why it matters to health. Available at: </a:t>
            </a:r>
            <a:r>
              <a:rPr lang="en-GB" sz="1200" b="0" i="0" u="none" strike="noStrike" baseline="0" dirty="0" smtClean="0">
                <a:solidFill>
                  <a:srgbClr val="99002E"/>
                </a:solidFill>
                <a:latin typeface="Arial"/>
              </a:rPr>
              <a:t>www.gov.uk/government/publications/wellbeing-and-health-policy</a:t>
            </a:r>
          </a:p>
          <a:p>
            <a:pPr algn="l"/>
            <a:r>
              <a:rPr lang="en-GB" sz="800" b="0" i="0" u="none" strike="noStrike" baseline="0" dirty="0" smtClean="0">
                <a:solidFill>
                  <a:srgbClr val="000000"/>
                </a:solidFill>
                <a:latin typeface="Arial"/>
              </a:rPr>
              <a:t> </a:t>
            </a:r>
            <a:r>
              <a:rPr lang="en-GB" sz="1200" b="0" i="0" u="none" strike="noStrike" baseline="0" dirty="0" smtClean="0">
                <a:solidFill>
                  <a:srgbClr val="000000"/>
                </a:solidFill>
                <a:latin typeface="Arial"/>
              </a:rPr>
              <a:t>Public Health England (2014) How healthy behaviour supports children’s wellbeing. Available at: </a:t>
            </a:r>
            <a:r>
              <a:rPr lang="en-GB" sz="1200" b="0" i="0" u="none" strike="noStrike" baseline="0" dirty="0" smtClean="0">
                <a:solidFill>
                  <a:srgbClr val="832433"/>
                </a:solidFill>
                <a:latin typeface="Arial"/>
              </a:rPr>
              <a:t>www.gov.uk/government/uploads/system/uploads/attachment_data/file/232978/Smart_Restart_280813_web.pdf</a:t>
            </a:r>
          </a:p>
          <a:p>
            <a:pPr algn="l"/>
            <a:r>
              <a:rPr lang="en-GB" sz="800" b="0" i="0" u="none" strike="noStrike" baseline="0" dirty="0" smtClean="0">
                <a:solidFill>
                  <a:srgbClr val="000000"/>
                </a:solidFill>
                <a:latin typeface="Arial"/>
              </a:rPr>
              <a:t> </a:t>
            </a:r>
            <a:r>
              <a:rPr lang="en-GB" sz="1200" b="0" i="0" u="none" strike="noStrike" baseline="0" dirty="0" smtClean="0">
                <a:solidFill>
                  <a:srgbClr val="000000"/>
                </a:solidFill>
                <a:latin typeface="Arial"/>
              </a:rPr>
              <a:t>Ryan R, Deci E On happiness and human potentials: a review of research on hedonic and</a:t>
            </a:r>
          </a:p>
          <a:p>
            <a:pPr algn="l"/>
            <a:r>
              <a:rPr lang="en-GB" sz="1200" b="0" i="0" u="none" strike="noStrike" baseline="0" dirty="0" err="1" smtClean="0">
                <a:solidFill>
                  <a:srgbClr val="000000"/>
                </a:solidFill>
                <a:latin typeface="Arial"/>
              </a:rPr>
              <a:t>eudaimonic</a:t>
            </a:r>
            <a:r>
              <a:rPr lang="en-GB" sz="1200" b="0" i="0" u="none" strike="noStrike" baseline="0" dirty="0" smtClean="0">
                <a:solidFill>
                  <a:srgbClr val="000000"/>
                </a:solidFill>
                <a:latin typeface="Arial"/>
              </a:rPr>
              <a:t> well-being. Annual Review of Psychology. 2001; 52: 141-166</a:t>
            </a:r>
          </a:p>
          <a:p>
            <a:pPr algn="l"/>
            <a:r>
              <a:rPr lang="en-GB" sz="1200" b="0" i="0" u="none" strike="noStrike" baseline="0" dirty="0" smtClean="0">
                <a:solidFill>
                  <a:srgbClr val="000000"/>
                </a:solidFill>
                <a:latin typeface="Arial"/>
              </a:rPr>
              <a:t>NHS Choices (2015) Five steps to mental wellbeing. Available at</a:t>
            </a:r>
            <a:r>
              <a:rPr lang="en-GB" sz="1200" b="0" i="0" u="none" strike="noStrike" baseline="0" dirty="0" smtClean="0">
                <a:solidFill>
                  <a:srgbClr val="832433"/>
                </a:solidFill>
                <a:latin typeface="Arial"/>
              </a:rPr>
              <a:t>: www.nhs.uk/Conditions/stress-anxiety-depression/Pages/improve-mental-wellbeing.aspx</a:t>
            </a:r>
          </a:p>
          <a:p>
            <a:pPr algn="l"/>
            <a:r>
              <a:rPr lang="en-GB" sz="1200" b="0" i="0" u="none" strike="noStrike" baseline="0" dirty="0" smtClean="0">
                <a:solidFill>
                  <a:srgbClr val="000000"/>
                </a:solidFill>
                <a:latin typeface="Arial"/>
              </a:rPr>
              <a:t>New Economics Foundation (2009), A guide to measuring children’s well-being. Backing the Future: Practical Guide 2, London, Available at: </a:t>
            </a:r>
            <a:r>
              <a:rPr lang="en-GB" sz="1200" b="0" i="0" u="none" strike="noStrike" baseline="0" dirty="0" smtClean="0">
                <a:solidFill>
                  <a:srgbClr val="832433"/>
                </a:solidFill>
                <a:latin typeface="Arial"/>
              </a:rPr>
              <a:t>www.actionforchildren.org.uk/media/94477/action_for_children_a_guide_to_measuring_childrens_well_being.pdf</a:t>
            </a:r>
          </a:p>
          <a:p>
            <a:pPr algn="l"/>
            <a:r>
              <a:rPr lang="en-GB" sz="1200" b="0" i="0" u="none" strike="noStrike" baseline="0" dirty="0" smtClean="0">
                <a:solidFill>
                  <a:srgbClr val="000000"/>
                </a:solidFill>
                <a:latin typeface="Arial"/>
              </a:rPr>
              <a:t>NHS Health Scotland, University of Warwick and University of Edinburgh (2008). Short Warwick Edinburgh Mental Well-Being Scale (SWEMWBS). Available at: </a:t>
            </a:r>
            <a:r>
              <a:rPr lang="en-GB" sz="1200" b="0" i="0" u="none" strike="noStrike" baseline="0" dirty="0" smtClean="0">
                <a:solidFill>
                  <a:srgbClr val="832433"/>
                </a:solidFill>
                <a:latin typeface="Arial"/>
              </a:rPr>
              <a:t>www2.warwick.ac.uk/fac/med/research/platform/wemwbs/</a:t>
            </a:r>
          </a:p>
          <a:p>
            <a:pPr algn="l"/>
            <a:r>
              <a:rPr lang="en-GB" sz="1200" b="0" i="0" u="none" strike="noStrike" baseline="0" dirty="0" smtClean="0">
                <a:solidFill>
                  <a:srgbClr val="000000"/>
                </a:solidFill>
                <a:latin typeface="Arial"/>
              </a:rPr>
              <a:t>The Children’s Society (2014) The Good Childhood Report 2014’. Available at: </a:t>
            </a:r>
            <a:r>
              <a:rPr lang="en-GB" sz="1200" b="0" i="0" u="none" strike="noStrike" baseline="0" dirty="0" smtClean="0">
                <a:solidFill>
                  <a:srgbClr val="832433"/>
                </a:solidFill>
                <a:latin typeface="Arial"/>
              </a:rPr>
              <a:t>www.childrenssociety.org.uk/what-we-do/research/wellbeing-1/good-childhood-report-2014</a:t>
            </a:r>
          </a:p>
          <a:p>
            <a:r>
              <a:rPr lang="en-GB" dirty="0" smtClean="0"/>
              <a:t>Future in mind – </a:t>
            </a:r>
          </a:p>
          <a:p>
            <a:r>
              <a:rPr lang="en-GB" dirty="0" smtClean="0"/>
              <a:t>Department of Health and NHS England (2015). Future in Mind: promoting, protecting and improving our children and young people’s mental health and wellbeing. Available at: </a:t>
            </a:r>
            <a:r>
              <a:rPr lang="en-GB" dirty="0" smtClean="0">
                <a:hlinkClick r:id="rId3"/>
              </a:rPr>
              <a:t>https://www.gov.uk/government/uploads/system/uploads/attachment_data/file/414024/Childrens_Mental_Health.pdf</a:t>
            </a:r>
            <a:endParaRPr lang="en-GB" dirty="0" smtClean="0"/>
          </a:p>
          <a:p>
            <a:endParaRPr lang="en-GB" dirty="0" smtClean="0"/>
          </a:p>
          <a:p>
            <a:r>
              <a:rPr lang="en-GB" dirty="0" smtClean="0"/>
              <a:t>Supporting Mental Health in Schools and Colleges: Quantitative Survey. Department for Education. Available at: https://www.gov.uk/government/uploads/system/uploads/attachment_data/file/634726/Supporting_Mental-Health_survey_report.pdf. White, et al. (2017). Supporting Mental Health in Schools and Colleges: Qualitative case studies. Department for Education. Available at: https://www.gov.uk/government/uploads/system/uploads/attachment_data/file/634728/Supporting_Mental-health_Case_study_report.pdf</a:t>
            </a:r>
          </a:p>
          <a:p>
            <a:r>
              <a:rPr lang="en-GB" dirty="0" smtClean="0"/>
              <a:t>Young Minds (2014). Report on children, young people and family engagement for the Children and Young People’s Mental Health and Wellbeing Taskforce. Available at: https://www.gov.uk/government/uploads/system/uploads/attachment_data/file/413411/Young_Minds.pdf</a:t>
            </a:r>
          </a:p>
          <a:p>
            <a:pPr algn="l"/>
            <a:r>
              <a:rPr lang="en-GB" sz="1200" b="0" i="0" u="none" strike="noStrike" baseline="0" dirty="0" smtClean="0">
                <a:latin typeface="ArialMT"/>
              </a:rPr>
              <a:t>■</a:t>
            </a:r>
            <a:r>
              <a:rPr lang="en-GB" sz="1200" b="0" i="0" u="none" strike="noStrike" baseline="0" dirty="0" smtClean="0">
                <a:latin typeface="MinionPro-Regular"/>
              </a:rPr>
              <a:t>■ </a:t>
            </a:r>
            <a:r>
              <a:rPr lang="en-GB" sz="1200" b="0" i="0" u="none" strike="noStrike" baseline="0" dirty="0" smtClean="0">
                <a:latin typeface="Effra-Regular"/>
              </a:rPr>
              <a:t>Schools in Mind</a:t>
            </a:r>
          </a:p>
          <a:p>
            <a:pPr algn="l"/>
            <a:r>
              <a:rPr lang="en-GB" sz="1200" b="0" i="0" u="none" strike="noStrike" baseline="0" dirty="0" smtClean="0">
                <a:latin typeface="ArialMT"/>
              </a:rPr>
              <a:t>■</a:t>
            </a:r>
            <a:r>
              <a:rPr lang="en-GB" sz="1200" b="0" i="0" u="none" strike="noStrike" baseline="0" dirty="0" smtClean="0">
                <a:latin typeface="MinionPro-Regular"/>
              </a:rPr>
              <a:t>■ </a:t>
            </a:r>
            <a:r>
              <a:rPr lang="en-GB" sz="1200" b="0" i="0" u="none" strike="noStrike" baseline="0" dirty="0" smtClean="0">
                <a:latin typeface="Effra-Regular"/>
              </a:rPr>
              <a:t>www.mentallyhealthyschools.org.uk</a:t>
            </a:r>
          </a:p>
          <a:p>
            <a:pPr algn="l"/>
            <a:r>
              <a:rPr lang="en-GB" sz="1200" b="0" i="0" u="none" strike="noStrike" baseline="0" dirty="0" smtClean="0">
                <a:latin typeface="ArialMT"/>
              </a:rPr>
              <a:t>■</a:t>
            </a:r>
            <a:r>
              <a:rPr lang="en-GB" sz="1200" b="0" i="0" u="none" strike="noStrike" baseline="0" dirty="0" smtClean="0">
                <a:latin typeface="MinionPro-Regular"/>
              </a:rPr>
              <a:t>■ </a:t>
            </a:r>
            <a:r>
              <a:rPr lang="en-GB" sz="1200" b="0" i="0" u="none" strike="noStrike" baseline="0" dirty="0" smtClean="0">
                <a:latin typeface="Effra-Regular"/>
              </a:rPr>
              <a:t>www.mindfulteachers.org</a:t>
            </a:r>
          </a:p>
          <a:p>
            <a:pPr algn="l"/>
            <a:r>
              <a:rPr lang="en-GB" sz="1200" b="0" i="0" u="none" strike="noStrike" baseline="0" dirty="0" smtClean="0">
                <a:latin typeface="ArialMT"/>
              </a:rPr>
              <a:t>■</a:t>
            </a:r>
            <a:r>
              <a:rPr lang="en-GB" sz="1200" b="0" i="0" u="none" strike="noStrike" baseline="0" dirty="0" smtClean="0">
                <a:latin typeface="MinionPro-Regular"/>
              </a:rPr>
              <a:t>■ </a:t>
            </a:r>
            <a:r>
              <a:rPr lang="en-GB" sz="1200" b="0" i="0" u="none" strike="noStrike" baseline="0" dirty="0" smtClean="0">
                <a:latin typeface="Effra-Regular"/>
              </a:rPr>
              <a:t>www.educationsupportpartnership.org.uk</a:t>
            </a:r>
          </a:p>
          <a:p>
            <a:pPr algn="l"/>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9885A594-A103-42A3-B193-E2D18084B2D7}" type="slidenum">
              <a:rPr lang="en-GB" smtClean="0"/>
              <a:t>79</a:t>
            </a:fld>
            <a:endParaRPr lang="en-GB"/>
          </a:p>
        </p:txBody>
      </p:sp>
    </p:spTree>
    <p:extLst>
      <p:ext uri="{BB962C8B-B14F-4D97-AF65-F5344CB8AC3E}">
        <p14:creationId xmlns:p14="http://schemas.microsoft.com/office/powerpoint/2010/main" val="16947964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B47C2DA-06D5-4D26-B4C3-89B16F573824}" type="datetimeFigureOut">
              <a:rPr lang="en-GB" smtClean="0">
                <a:solidFill>
                  <a:srgbClr val="000000"/>
                </a:solidFill>
              </a:rPr>
              <a:pPr/>
              <a:t>26/09/2018</a:t>
            </a:fld>
            <a:endParaRPr lang="en-GB">
              <a:solidFill>
                <a:srgbClr val="000000"/>
              </a:solidFill>
            </a:endParaRPr>
          </a:p>
        </p:txBody>
      </p:sp>
      <p:sp>
        <p:nvSpPr>
          <p:cNvPr id="5" name="Footer Placeholder 4"/>
          <p:cNvSpPr>
            <a:spLocks noGrp="1"/>
          </p:cNvSpPr>
          <p:nvPr>
            <p:ph type="ftr" sz="quarter" idx="11"/>
          </p:nvPr>
        </p:nvSpPr>
        <p:spPr/>
        <p:txBody>
          <a:bodyPr/>
          <a:lstStyle/>
          <a:p>
            <a:endParaRPr lang="en-GB">
              <a:solidFill>
                <a:srgbClr val="000000"/>
              </a:solidFill>
            </a:endParaRPr>
          </a:p>
        </p:txBody>
      </p:sp>
      <p:sp>
        <p:nvSpPr>
          <p:cNvPr id="6" name="Slide Number Placeholder 5"/>
          <p:cNvSpPr>
            <a:spLocks noGrp="1"/>
          </p:cNvSpPr>
          <p:nvPr>
            <p:ph type="sldNum" sz="quarter" idx="12"/>
          </p:nvPr>
        </p:nvSpPr>
        <p:spPr/>
        <p:txBody>
          <a:bodyPr/>
          <a:lstStyle/>
          <a:p>
            <a:fld id="{06F74F7F-CA7A-478C-BFB6-E593F18C7FD1}" type="slidenum">
              <a:rPr lang="en-GB" smtClean="0">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1694209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B47C2DA-06D5-4D26-B4C3-89B16F573824}" type="datetimeFigureOut">
              <a:rPr lang="en-GB" smtClean="0">
                <a:solidFill>
                  <a:srgbClr val="000000"/>
                </a:solidFill>
              </a:rPr>
              <a:pPr/>
              <a:t>26/09/2018</a:t>
            </a:fld>
            <a:endParaRPr lang="en-GB">
              <a:solidFill>
                <a:srgbClr val="000000"/>
              </a:solidFill>
            </a:endParaRPr>
          </a:p>
        </p:txBody>
      </p:sp>
      <p:sp>
        <p:nvSpPr>
          <p:cNvPr id="5" name="Footer Placeholder 4"/>
          <p:cNvSpPr>
            <a:spLocks noGrp="1"/>
          </p:cNvSpPr>
          <p:nvPr>
            <p:ph type="ftr" sz="quarter" idx="11"/>
          </p:nvPr>
        </p:nvSpPr>
        <p:spPr/>
        <p:txBody>
          <a:bodyPr/>
          <a:lstStyle/>
          <a:p>
            <a:endParaRPr lang="en-GB">
              <a:solidFill>
                <a:srgbClr val="000000"/>
              </a:solidFill>
            </a:endParaRPr>
          </a:p>
        </p:txBody>
      </p:sp>
      <p:sp>
        <p:nvSpPr>
          <p:cNvPr id="6" name="Slide Number Placeholder 5"/>
          <p:cNvSpPr>
            <a:spLocks noGrp="1"/>
          </p:cNvSpPr>
          <p:nvPr>
            <p:ph type="sldNum" sz="quarter" idx="12"/>
          </p:nvPr>
        </p:nvSpPr>
        <p:spPr/>
        <p:txBody>
          <a:bodyPr/>
          <a:lstStyle/>
          <a:p>
            <a:fld id="{06F74F7F-CA7A-478C-BFB6-E593F18C7FD1}" type="slidenum">
              <a:rPr lang="en-GB" smtClean="0">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591377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B47C2DA-06D5-4D26-B4C3-89B16F573824}" type="datetimeFigureOut">
              <a:rPr lang="en-GB" smtClean="0">
                <a:solidFill>
                  <a:srgbClr val="000000"/>
                </a:solidFill>
              </a:rPr>
              <a:pPr/>
              <a:t>26/09/2018</a:t>
            </a:fld>
            <a:endParaRPr lang="en-GB">
              <a:solidFill>
                <a:srgbClr val="000000"/>
              </a:solidFill>
            </a:endParaRPr>
          </a:p>
        </p:txBody>
      </p:sp>
      <p:sp>
        <p:nvSpPr>
          <p:cNvPr id="5" name="Footer Placeholder 4"/>
          <p:cNvSpPr>
            <a:spLocks noGrp="1"/>
          </p:cNvSpPr>
          <p:nvPr>
            <p:ph type="ftr" sz="quarter" idx="11"/>
          </p:nvPr>
        </p:nvSpPr>
        <p:spPr/>
        <p:txBody>
          <a:bodyPr/>
          <a:lstStyle/>
          <a:p>
            <a:endParaRPr lang="en-GB">
              <a:solidFill>
                <a:srgbClr val="000000"/>
              </a:solidFill>
            </a:endParaRPr>
          </a:p>
        </p:txBody>
      </p:sp>
      <p:sp>
        <p:nvSpPr>
          <p:cNvPr id="6" name="Slide Number Placeholder 5"/>
          <p:cNvSpPr>
            <a:spLocks noGrp="1"/>
          </p:cNvSpPr>
          <p:nvPr>
            <p:ph type="sldNum" sz="quarter" idx="12"/>
          </p:nvPr>
        </p:nvSpPr>
        <p:spPr/>
        <p:txBody>
          <a:bodyPr/>
          <a:lstStyle/>
          <a:p>
            <a:fld id="{06F74F7F-CA7A-478C-BFB6-E593F18C7FD1}" type="slidenum">
              <a:rPr lang="en-GB" smtClean="0">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662350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B47C2DA-06D5-4D26-B4C3-89B16F573824}" type="datetimeFigureOut">
              <a:rPr lang="en-GB" smtClean="0">
                <a:solidFill>
                  <a:srgbClr val="000000"/>
                </a:solidFill>
              </a:rPr>
              <a:pPr/>
              <a:t>26/09/2018</a:t>
            </a:fld>
            <a:endParaRPr lang="en-GB">
              <a:solidFill>
                <a:srgbClr val="000000"/>
              </a:solidFill>
            </a:endParaRPr>
          </a:p>
        </p:txBody>
      </p:sp>
      <p:sp>
        <p:nvSpPr>
          <p:cNvPr id="6" name="Footer Placeholder 5"/>
          <p:cNvSpPr>
            <a:spLocks noGrp="1"/>
          </p:cNvSpPr>
          <p:nvPr>
            <p:ph type="ftr" sz="quarter" idx="11"/>
          </p:nvPr>
        </p:nvSpPr>
        <p:spPr/>
        <p:txBody>
          <a:bodyPr/>
          <a:lstStyle/>
          <a:p>
            <a:endParaRPr lang="en-GB">
              <a:solidFill>
                <a:srgbClr val="000000"/>
              </a:solidFill>
            </a:endParaRPr>
          </a:p>
        </p:txBody>
      </p:sp>
      <p:sp>
        <p:nvSpPr>
          <p:cNvPr id="7" name="Slide Number Placeholder 6"/>
          <p:cNvSpPr>
            <a:spLocks noGrp="1"/>
          </p:cNvSpPr>
          <p:nvPr>
            <p:ph type="sldNum" sz="quarter" idx="12"/>
          </p:nvPr>
        </p:nvSpPr>
        <p:spPr/>
        <p:txBody>
          <a:bodyPr/>
          <a:lstStyle/>
          <a:p>
            <a:fld id="{06F74F7F-CA7A-478C-BFB6-E593F18C7FD1}" type="slidenum">
              <a:rPr lang="en-GB" smtClean="0">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30340849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B47C2DA-06D5-4D26-B4C3-89B16F573824}" type="datetimeFigureOut">
              <a:rPr lang="en-GB" smtClean="0">
                <a:solidFill>
                  <a:srgbClr val="000000"/>
                </a:solidFill>
              </a:rPr>
              <a:pPr/>
              <a:t>26/09/2018</a:t>
            </a:fld>
            <a:endParaRPr lang="en-GB">
              <a:solidFill>
                <a:srgbClr val="000000"/>
              </a:solidFill>
            </a:endParaRPr>
          </a:p>
        </p:txBody>
      </p:sp>
      <p:sp>
        <p:nvSpPr>
          <p:cNvPr id="8" name="Footer Placeholder 7"/>
          <p:cNvSpPr>
            <a:spLocks noGrp="1"/>
          </p:cNvSpPr>
          <p:nvPr>
            <p:ph type="ftr" sz="quarter" idx="11"/>
          </p:nvPr>
        </p:nvSpPr>
        <p:spPr/>
        <p:txBody>
          <a:bodyPr/>
          <a:lstStyle/>
          <a:p>
            <a:endParaRPr lang="en-GB">
              <a:solidFill>
                <a:srgbClr val="000000"/>
              </a:solidFill>
            </a:endParaRPr>
          </a:p>
        </p:txBody>
      </p:sp>
      <p:sp>
        <p:nvSpPr>
          <p:cNvPr id="9" name="Slide Number Placeholder 8"/>
          <p:cNvSpPr>
            <a:spLocks noGrp="1"/>
          </p:cNvSpPr>
          <p:nvPr>
            <p:ph type="sldNum" sz="quarter" idx="12"/>
          </p:nvPr>
        </p:nvSpPr>
        <p:spPr/>
        <p:txBody>
          <a:bodyPr/>
          <a:lstStyle/>
          <a:p>
            <a:fld id="{06F74F7F-CA7A-478C-BFB6-E593F18C7FD1}" type="slidenum">
              <a:rPr lang="en-GB" smtClean="0">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17121212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B47C2DA-06D5-4D26-B4C3-89B16F573824}" type="datetimeFigureOut">
              <a:rPr lang="en-GB" smtClean="0">
                <a:solidFill>
                  <a:srgbClr val="000000"/>
                </a:solidFill>
              </a:rPr>
              <a:pPr/>
              <a:t>26/09/2018</a:t>
            </a:fld>
            <a:endParaRPr lang="en-GB">
              <a:solidFill>
                <a:srgbClr val="000000"/>
              </a:solidFill>
            </a:endParaRPr>
          </a:p>
        </p:txBody>
      </p:sp>
      <p:sp>
        <p:nvSpPr>
          <p:cNvPr id="4" name="Footer Placeholder 3"/>
          <p:cNvSpPr>
            <a:spLocks noGrp="1"/>
          </p:cNvSpPr>
          <p:nvPr>
            <p:ph type="ftr" sz="quarter" idx="11"/>
          </p:nvPr>
        </p:nvSpPr>
        <p:spPr/>
        <p:txBody>
          <a:bodyPr/>
          <a:lstStyle/>
          <a:p>
            <a:endParaRPr lang="en-GB">
              <a:solidFill>
                <a:srgbClr val="000000"/>
              </a:solidFill>
            </a:endParaRPr>
          </a:p>
        </p:txBody>
      </p:sp>
      <p:sp>
        <p:nvSpPr>
          <p:cNvPr id="5" name="Slide Number Placeholder 4"/>
          <p:cNvSpPr>
            <a:spLocks noGrp="1"/>
          </p:cNvSpPr>
          <p:nvPr>
            <p:ph type="sldNum" sz="quarter" idx="12"/>
          </p:nvPr>
        </p:nvSpPr>
        <p:spPr/>
        <p:txBody>
          <a:bodyPr/>
          <a:lstStyle/>
          <a:p>
            <a:fld id="{06F74F7F-CA7A-478C-BFB6-E593F18C7FD1}" type="slidenum">
              <a:rPr lang="en-GB" smtClean="0">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24053014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47C2DA-06D5-4D26-B4C3-89B16F573824}" type="datetimeFigureOut">
              <a:rPr lang="en-GB" smtClean="0">
                <a:solidFill>
                  <a:srgbClr val="000000"/>
                </a:solidFill>
              </a:rPr>
              <a:pPr/>
              <a:t>26/09/2018</a:t>
            </a:fld>
            <a:endParaRPr lang="en-GB">
              <a:solidFill>
                <a:srgbClr val="000000"/>
              </a:solidFill>
            </a:endParaRPr>
          </a:p>
        </p:txBody>
      </p:sp>
      <p:sp>
        <p:nvSpPr>
          <p:cNvPr id="3" name="Footer Placeholder 2"/>
          <p:cNvSpPr>
            <a:spLocks noGrp="1"/>
          </p:cNvSpPr>
          <p:nvPr>
            <p:ph type="ftr" sz="quarter" idx="11"/>
          </p:nvPr>
        </p:nvSpPr>
        <p:spPr/>
        <p:txBody>
          <a:bodyPr/>
          <a:lstStyle/>
          <a:p>
            <a:endParaRPr lang="en-GB">
              <a:solidFill>
                <a:srgbClr val="000000"/>
              </a:solidFill>
            </a:endParaRPr>
          </a:p>
        </p:txBody>
      </p:sp>
      <p:sp>
        <p:nvSpPr>
          <p:cNvPr id="4" name="Slide Number Placeholder 3"/>
          <p:cNvSpPr>
            <a:spLocks noGrp="1"/>
          </p:cNvSpPr>
          <p:nvPr>
            <p:ph type="sldNum" sz="quarter" idx="12"/>
          </p:nvPr>
        </p:nvSpPr>
        <p:spPr/>
        <p:txBody>
          <a:bodyPr/>
          <a:lstStyle/>
          <a:p>
            <a:fld id="{06F74F7F-CA7A-478C-BFB6-E593F18C7FD1}" type="slidenum">
              <a:rPr lang="en-GB" smtClean="0">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21505803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47C2DA-06D5-4D26-B4C3-89B16F573824}" type="datetimeFigureOut">
              <a:rPr lang="en-GB" smtClean="0">
                <a:solidFill>
                  <a:srgbClr val="000000"/>
                </a:solidFill>
              </a:rPr>
              <a:pPr/>
              <a:t>26/09/2018</a:t>
            </a:fld>
            <a:endParaRPr lang="en-GB">
              <a:solidFill>
                <a:srgbClr val="000000"/>
              </a:solidFill>
            </a:endParaRPr>
          </a:p>
        </p:txBody>
      </p:sp>
      <p:sp>
        <p:nvSpPr>
          <p:cNvPr id="6" name="Footer Placeholder 5"/>
          <p:cNvSpPr>
            <a:spLocks noGrp="1"/>
          </p:cNvSpPr>
          <p:nvPr>
            <p:ph type="ftr" sz="quarter" idx="11"/>
          </p:nvPr>
        </p:nvSpPr>
        <p:spPr/>
        <p:txBody>
          <a:bodyPr/>
          <a:lstStyle/>
          <a:p>
            <a:endParaRPr lang="en-GB">
              <a:solidFill>
                <a:srgbClr val="000000"/>
              </a:solidFill>
            </a:endParaRPr>
          </a:p>
        </p:txBody>
      </p:sp>
      <p:sp>
        <p:nvSpPr>
          <p:cNvPr id="7" name="Slide Number Placeholder 6"/>
          <p:cNvSpPr>
            <a:spLocks noGrp="1"/>
          </p:cNvSpPr>
          <p:nvPr>
            <p:ph type="sldNum" sz="quarter" idx="12"/>
          </p:nvPr>
        </p:nvSpPr>
        <p:spPr/>
        <p:txBody>
          <a:bodyPr/>
          <a:lstStyle/>
          <a:p>
            <a:fld id="{06F74F7F-CA7A-478C-BFB6-E593F18C7FD1}" type="slidenum">
              <a:rPr lang="en-GB" smtClean="0">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2554347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47C2DA-06D5-4D26-B4C3-89B16F573824}" type="datetimeFigureOut">
              <a:rPr lang="en-GB" smtClean="0">
                <a:solidFill>
                  <a:srgbClr val="000000"/>
                </a:solidFill>
              </a:rPr>
              <a:pPr/>
              <a:t>26/09/2018</a:t>
            </a:fld>
            <a:endParaRPr lang="en-GB">
              <a:solidFill>
                <a:srgbClr val="000000"/>
              </a:solidFill>
            </a:endParaRPr>
          </a:p>
        </p:txBody>
      </p:sp>
      <p:sp>
        <p:nvSpPr>
          <p:cNvPr id="6" name="Footer Placeholder 5"/>
          <p:cNvSpPr>
            <a:spLocks noGrp="1"/>
          </p:cNvSpPr>
          <p:nvPr>
            <p:ph type="ftr" sz="quarter" idx="11"/>
          </p:nvPr>
        </p:nvSpPr>
        <p:spPr/>
        <p:txBody>
          <a:bodyPr/>
          <a:lstStyle/>
          <a:p>
            <a:endParaRPr lang="en-GB">
              <a:solidFill>
                <a:srgbClr val="000000"/>
              </a:solidFill>
            </a:endParaRPr>
          </a:p>
        </p:txBody>
      </p:sp>
      <p:sp>
        <p:nvSpPr>
          <p:cNvPr id="7" name="Slide Number Placeholder 6"/>
          <p:cNvSpPr>
            <a:spLocks noGrp="1"/>
          </p:cNvSpPr>
          <p:nvPr>
            <p:ph type="sldNum" sz="quarter" idx="12"/>
          </p:nvPr>
        </p:nvSpPr>
        <p:spPr/>
        <p:txBody>
          <a:bodyPr/>
          <a:lstStyle/>
          <a:p>
            <a:fld id="{06F74F7F-CA7A-478C-BFB6-E593F18C7FD1}" type="slidenum">
              <a:rPr lang="en-GB" smtClean="0">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3252466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B47C2DA-06D5-4D26-B4C3-89B16F573824}" type="datetimeFigureOut">
              <a:rPr lang="en-GB" smtClean="0">
                <a:solidFill>
                  <a:srgbClr val="000000"/>
                </a:solidFill>
              </a:rPr>
              <a:pPr/>
              <a:t>26/09/2018</a:t>
            </a:fld>
            <a:endParaRPr lang="en-GB">
              <a:solidFill>
                <a:srgbClr val="000000"/>
              </a:solidFill>
            </a:endParaRPr>
          </a:p>
        </p:txBody>
      </p:sp>
      <p:sp>
        <p:nvSpPr>
          <p:cNvPr id="5" name="Footer Placeholder 4"/>
          <p:cNvSpPr>
            <a:spLocks noGrp="1"/>
          </p:cNvSpPr>
          <p:nvPr>
            <p:ph type="ftr" sz="quarter" idx="11"/>
          </p:nvPr>
        </p:nvSpPr>
        <p:spPr/>
        <p:txBody>
          <a:bodyPr/>
          <a:lstStyle/>
          <a:p>
            <a:endParaRPr lang="en-GB">
              <a:solidFill>
                <a:srgbClr val="000000"/>
              </a:solidFill>
            </a:endParaRPr>
          </a:p>
        </p:txBody>
      </p:sp>
      <p:sp>
        <p:nvSpPr>
          <p:cNvPr id="6" name="Slide Number Placeholder 5"/>
          <p:cNvSpPr>
            <a:spLocks noGrp="1"/>
          </p:cNvSpPr>
          <p:nvPr>
            <p:ph type="sldNum" sz="quarter" idx="12"/>
          </p:nvPr>
        </p:nvSpPr>
        <p:spPr/>
        <p:txBody>
          <a:bodyPr/>
          <a:lstStyle/>
          <a:p>
            <a:fld id="{06F74F7F-CA7A-478C-BFB6-E593F18C7FD1}" type="slidenum">
              <a:rPr lang="en-GB" smtClean="0">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1666195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B47C2DA-06D5-4D26-B4C3-89B16F573824}" type="datetimeFigureOut">
              <a:rPr lang="en-GB" smtClean="0">
                <a:solidFill>
                  <a:srgbClr val="000000"/>
                </a:solidFill>
              </a:rPr>
              <a:pPr/>
              <a:t>26/09/2018</a:t>
            </a:fld>
            <a:endParaRPr lang="en-GB">
              <a:solidFill>
                <a:srgbClr val="000000"/>
              </a:solidFill>
            </a:endParaRPr>
          </a:p>
        </p:txBody>
      </p:sp>
      <p:sp>
        <p:nvSpPr>
          <p:cNvPr id="5" name="Footer Placeholder 4"/>
          <p:cNvSpPr>
            <a:spLocks noGrp="1"/>
          </p:cNvSpPr>
          <p:nvPr>
            <p:ph type="ftr" sz="quarter" idx="11"/>
          </p:nvPr>
        </p:nvSpPr>
        <p:spPr/>
        <p:txBody>
          <a:bodyPr/>
          <a:lstStyle/>
          <a:p>
            <a:endParaRPr lang="en-GB">
              <a:solidFill>
                <a:srgbClr val="000000"/>
              </a:solidFill>
            </a:endParaRPr>
          </a:p>
        </p:txBody>
      </p:sp>
      <p:sp>
        <p:nvSpPr>
          <p:cNvPr id="6" name="Slide Number Placeholder 5"/>
          <p:cNvSpPr>
            <a:spLocks noGrp="1"/>
          </p:cNvSpPr>
          <p:nvPr>
            <p:ph type="sldNum" sz="quarter" idx="12"/>
          </p:nvPr>
        </p:nvSpPr>
        <p:spPr/>
        <p:txBody>
          <a:bodyPr/>
          <a:lstStyle/>
          <a:p>
            <a:fld id="{06F74F7F-CA7A-478C-BFB6-E593F18C7FD1}" type="slidenum">
              <a:rPr lang="en-GB" smtClean="0">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17014918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F175063-BEE9-4EAF-84E6-7F3B8CD0B833}" type="datetimeFigureOut">
              <a:rPr lang="en-GB" smtClean="0">
                <a:solidFill>
                  <a:prstClr val="black">
                    <a:tint val="75000"/>
                  </a:prstClr>
                </a:solidFill>
              </a:rPr>
              <a:pPr/>
              <a:t>26/09/2018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EEF4806-C6D2-46B8-A60F-FC5DD68FDBF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326754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F175063-BEE9-4EAF-84E6-7F3B8CD0B833}" type="datetimeFigureOut">
              <a:rPr lang="en-GB" smtClean="0">
                <a:solidFill>
                  <a:prstClr val="black">
                    <a:tint val="75000"/>
                  </a:prstClr>
                </a:solidFill>
              </a:rPr>
              <a:pPr/>
              <a:t>26/09/2018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EEF4806-C6D2-46B8-A60F-FC5DD68FDBF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724082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175063-BEE9-4EAF-84E6-7F3B8CD0B833}" type="datetimeFigureOut">
              <a:rPr lang="en-GB" smtClean="0">
                <a:solidFill>
                  <a:prstClr val="black">
                    <a:tint val="75000"/>
                  </a:prstClr>
                </a:solidFill>
              </a:rPr>
              <a:pPr/>
              <a:t>26/09/2018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EEF4806-C6D2-46B8-A60F-FC5DD68FDBF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372899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F175063-BEE9-4EAF-84E6-7F3B8CD0B833}" type="datetimeFigureOut">
              <a:rPr lang="en-GB" smtClean="0">
                <a:solidFill>
                  <a:prstClr val="black">
                    <a:tint val="75000"/>
                  </a:prstClr>
                </a:solidFill>
              </a:rPr>
              <a:pPr/>
              <a:t>26/09/2018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3EEF4806-C6D2-46B8-A60F-FC5DD68FDBF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26959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F175063-BEE9-4EAF-84E6-7F3B8CD0B833}" type="datetimeFigureOut">
              <a:rPr lang="en-GB" smtClean="0">
                <a:solidFill>
                  <a:prstClr val="black">
                    <a:tint val="75000"/>
                  </a:prstClr>
                </a:solidFill>
              </a:rPr>
              <a:pPr/>
              <a:t>26/09/2018</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3EEF4806-C6D2-46B8-A60F-FC5DD68FDBF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101627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F175063-BEE9-4EAF-84E6-7F3B8CD0B833}" type="datetimeFigureOut">
              <a:rPr lang="en-GB" smtClean="0">
                <a:solidFill>
                  <a:prstClr val="black">
                    <a:tint val="75000"/>
                  </a:prstClr>
                </a:solidFill>
              </a:rPr>
              <a:pPr/>
              <a:t>26/09/2018</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3EEF4806-C6D2-46B8-A60F-FC5DD68FDBF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355645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175063-BEE9-4EAF-84E6-7F3B8CD0B833}" type="datetimeFigureOut">
              <a:rPr lang="en-GB" smtClean="0">
                <a:solidFill>
                  <a:prstClr val="black">
                    <a:tint val="75000"/>
                  </a:prstClr>
                </a:solidFill>
              </a:rPr>
              <a:pPr/>
              <a:t>26/09/2018</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3EEF4806-C6D2-46B8-A60F-FC5DD68FDBF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738330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175063-BEE9-4EAF-84E6-7F3B8CD0B833}" type="datetimeFigureOut">
              <a:rPr lang="en-GB" smtClean="0">
                <a:solidFill>
                  <a:prstClr val="black">
                    <a:tint val="75000"/>
                  </a:prstClr>
                </a:solidFill>
              </a:rPr>
              <a:pPr/>
              <a:t>26/09/2018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3EEF4806-C6D2-46B8-A60F-FC5DD68FDBF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177825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175063-BEE9-4EAF-84E6-7F3B8CD0B833}" type="datetimeFigureOut">
              <a:rPr lang="en-GB" smtClean="0">
                <a:solidFill>
                  <a:prstClr val="black">
                    <a:tint val="75000"/>
                  </a:prstClr>
                </a:solidFill>
              </a:rPr>
              <a:pPr/>
              <a:t>26/09/2018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3EEF4806-C6D2-46B8-A60F-FC5DD68FDBF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320525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F175063-BEE9-4EAF-84E6-7F3B8CD0B833}" type="datetimeFigureOut">
              <a:rPr lang="en-GB" smtClean="0">
                <a:solidFill>
                  <a:prstClr val="black">
                    <a:tint val="75000"/>
                  </a:prstClr>
                </a:solidFill>
              </a:rPr>
              <a:pPr/>
              <a:t>26/09/2018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EEF4806-C6D2-46B8-A60F-FC5DD68FDBF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720335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F175063-BEE9-4EAF-84E6-7F3B8CD0B833}" type="datetimeFigureOut">
              <a:rPr lang="en-GB" smtClean="0">
                <a:solidFill>
                  <a:prstClr val="black">
                    <a:tint val="75000"/>
                  </a:prstClr>
                </a:solidFill>
              </a:rPr>
              <a:pPr/>
              <a:t>26/09/2018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EEF4806-C6D2-46B8-A60F-FC5DD68FDBF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159463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ADB8825-B480-4F6D-ABDB-F6C18C1C6D63}" type="datetimeFigureOut">
              <a:rPr lang="en-GB" smtClean="0">
                <a:solidFill>
                  <a:prstClr val="black">
                    <a:tint val="75000"/>
                  </a:prstClr>
                </a:solidFill>
              </a:rPr>
              <a:pPr/>
              <a:t>26/09/2018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29B38C5-7278-45AF-AA8C-1C3AC9638D2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701091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ADB8825-B480-4F6D-ABDB-F6C18C1C6D63}" type="datetimeFigureOut">
              <a:rPr lang="en-GB" smtClean="0">
                <a:solidFill>
                  <a:prstClr val="black">
                    <a:tint val="75000"/>
                  </a:prstClr>
                </a:solidFill>
              </a:rPr>
              <a:pPr/>
              <a:t>26/09/2018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29B38C5-7278-45AF-AA8C-1C3AC9638D2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356271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DB8825-B480-4F6D-ABDB-F6C18C1C6D63}" type="datetimeFigureOut">
              <a:rPr lang="en-GB" smtClean="0">
                <a:solidFill>
                  <a:prstClr val="black">
                    <a:tint val="75000"/>
                  </a:prstClr>
                </a:solidFill>
              </a:rPr>
              <a:pPr/>
              <a:t>26/09/2018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29B38C5-7278-45AF-AA8C-1C3AC9638D2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349246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ADB8825-B480-4F6D-ABDB-F6C18C1C6D63}" type="datetimeFigureOut">
              <a:rPr lang="en-GB" smtClean="0">
                <a:solidFill>
                  <a:prstClr val="black">
                    <a:tint val="75000"/>
                  </a:prstClr>
                </a:solidFill>
              </a:rPr>
              <a:pPr/>
              <a:t>26/09/2018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29B38C5-7278-45AF-AA8C-1C3AC9638D2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210554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ADB8825-B480-4F6D-ABDB-F6C18C1C6D63}" type="datetimeFigureOut">
              <a:rPr lang="en-GB" smtClean="0">
                <a:solidFill>
                  <a:prstClr val="black">
                    <a:tint val="75000"/>
                  </a:prstClr>
                </a:solidFill>
              </a:rPr>
              <a:pPr/>
              <a:t>26/09/2018</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E29B38C5-7278-45AF-AA8C-1C3AC9638D2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2886849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ADB8825-B480-4F6D-ABDB-F6C18C1C6D63}" type="datetimeFigureOut">
              <a:rPr lang="en-GB" smtClean="0">
                <a:solidFill>
                  <a:prstClr val="black">
                    <a:tint val="75000"/>
                  </a:prstClr>
                </a:solidFill>
              </a:rPr>
              <a:pPr/>
              <a:t>26/09/2018</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29B38C5-7278-45AF-AA8C-1C3AC9638D2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728727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B8825-B480-4F6D-ABDB-F6C18C1C6D63}" type="datetimeFigureOut">
              <a:rPr lang="en-GB" smtClean="0">
                <a:solidFill>
                  <a:prstClr val="black">
                    <a:tint val="75000"/>
                  </a:prstClr>
                </a:solidFill>
              </a:rPr>
              <a:pPr/>
              <a:t>26/09/2018</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E29B38C5-7278-45AF-AA8C-1C3AC9638D2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0860942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DB8825-B480-4F6D-ABDB-F6C18C1C6D63}" type="datetimeFigureOut">
              <a:rPr lang="en-GB" smtClean="0">
                <a:solidFill>
                  <a:prstClr val="black">
                    <a:tint val="75000"/>
                  </a:prstClr>
                </a:solidFill>
              </a:rPr>
              <a:pPr/>
              <a:t>26/09/2018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29B38C5-7278-45AF-AA8C-1C3AC9638D2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844389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DB8825-B480-4F6D-ABDB-F6C18C1C6D63}" type="datetimeFigureOut">
              <a:rPr lang="en-GB" smtClean="0">
                <a:solidFill>
                  <a:prstClr val="black">
                    <a:tint val="75000"/>
                  </a:prstClr>
                </a:solidFill>
              </a:rPr>
              <a:pPr/>
              <a:t>26/09/2018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29B38C5-7278-45AF-AA8C-1C3AC9638D2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5384142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ADB8825-B480-4F6D-ABDB-F6C18C1C6D63}" type="datetimeFigureOut">
              <a:rPr lang="en-GB" smtClean="0">
                <a:solidFill>
                  <a:prstClr val="black">
                    <a:tint val="75000"/>
                  </a:prstClr>
                </a:solidFill>
              </a:rPr>
              <a:pPr/>
              <a:t>26/09/2018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29B38C5-7278-45AF-AA8C-1C3AC9638D2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6861920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ADB8825-B480-4F6D-ABDB-F6C18C1C6D63}" type="datetimeFigureOut">
              <a:rPr lang="en-GB" smtClean="0">
                <a:solidFill>
                  <a:prstClr val="black">
                    <a:tint val="75000"/>
                  </a:prstClr>
                </a:solidFill>
              </a:rPr>
              <a:pPr/>
              <a:t>26/09/2018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29B38C5-7278-45AF-AA8C-1C3AC9638D2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555880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47C2DA-06D5-4D26-B4C3-89B16F573824}" type="datetimeFigureOut">
              <a:rPr lang="en-GB" smtClean="0">
                <a:solidFill>
                  <a:srgbClr val="000000"/>
                </a:solidFill>
              </a:rPr>
              <a:pPr/>
              <a:t>26/09/2018</a:t>
            </a:fld>
            <a:endParaRPr lang="en-GB">
              <a:solidFill>
                <a:srgbClr val="000000"/>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srgbClr val="000000"/>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F74F7F-CA7A-478C-BFB6-E593F18C7FD1}" type="slidenum">
              <a:rPr lang="en-GB" smtClean="0">
                <a:solidFill>
                  <a:srgbClr val="000000"/>
                </a:solidFill>
              </a:rPr>
              <a:pPr/>
              <a:t>‹#›</a:t>
            </a:fld>
            <a:endParaRPr lang="en-GB">
              <a:solidFill>
                <a:srgbClr val="000000"/>
              </a:solidFill>
            </a:endParaRPr>
          </a:p>
        </p:txBody>
      </p:sp>
    </p:spTree>
    <p:extLst>
      <p:ext uri="{BB962C8B-B14F-4D97-AF65-F5344CB8AC3E}">
        <p14:creationId xmlns:p14="http://schemas.microsoft.com/office/powerpoint/2010/main" val="95223143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175063-BEE9-4EAF-84E6-7F3B8CD0B833}" type="datetimeFigureOut">
              <a:rPr lang="en-GB" smtClean="0">
                <a:solidFill>
                  <a:prstClr val="black">
                    <a:tint val="75000"/>
                  </a:prstClr>
                </a:solidFill>
              </a:rPr>
              <a:pPr/>
              <a:t>26/09/2018</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EF4806-C6D2-46B8-A60F-FC5DD68FDBF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5614178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B8825-B480-4F6D-ABDB-F6C18C1C6D63}" type="datetimeFigureOut">
              <a:rPr lang="en-GB" smtClean="0">
                <a:solidFill>
                  <a:prstClr val="black">
                    <a:tint val="75000"/>
                  </a:prstClr>
                </a:solidFill>
              </a:rPr>
              <a:pPr/>
              <a:t>26/09/2018</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9B38C5-7278-45AF-AA8C-1C3AC9638D2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9353649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hyperlink" Target="https://www.nhs.uk/tools/documents/self_assessments_js/assessment.html?XMLpath=/tools/documents/self_assessments_js/packages/&amp;ASid=43&amp;syndicate=undefined" TargetMode="External"/><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hyperlink" Target="https://www.educationsupportpartnership.org.uk/helping-you" TargetMode="External"/><Relationship Id="rId5" Type="http://schemas.openxmlformats.org/officeDocument/2006/relationships/hyperlink" Target="https://www.well-online.co.uk/" TargetMode="External"/><Relationship Id="rId4" Type="http://schemas.openxmlformats.org/officeDocument/2006/relationships/hyperlink" Target="https://www.nhs.uk/Tools/Documents/Wellbeing%20self-assessment.ht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nhs.uk/Tools/Documents/Wellbeing%20self-assessment.htm"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www.well-online.co.uk/" TargetMode="External"/><Relationship Id="rId4" Type="http://schemas.openxmlformats.org/officeDocument/2006/relationships/hyperlink" Target="https://www.nhs.uk/tools/documents/self_assessments_js/assessment.html?XMLpath=/tools/documents/self_assessments_js/packages/&amp;ASid=43&amp;syndicate=undefined"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aNQBdIMM3mQ"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youtube.com/watch?v=CsIBlyyRUck"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hyperlink" Target="https://www.foryoubyyou.org.uk/stress-bucket" TargetMode="External"/><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4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9.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image" Target="../media/image19.emf"/><Relationship Id="rId7" Type="http://schemas.openxmlformats.org/officeDocument/2006/relationships/image" Target="../media/image26.png"/><Relationship Id="rId2" Type="http://schemas.openxmlformats.org/officeDocument/2006/relationships/notesSlide" Target="../notesSlides/notesSlide50.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png"/></Relationships>
</file>

<file path=ppt/slides/_rels/slide5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52.xm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53.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53.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54.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notesSlide" Target="../notesSlides/notesSlide54.xml"/><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5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5.xml"/><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56.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notesSlide" Target="../notesSlides/notesSlide56.xml"/><Relationship Id="rId1" Type="http://schemas.openxmlformats.org/officeDocument/2006/relationships/slideLayout" Target="../slideLayouts/slideLayout24.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5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58.xml"/><Relationship Id="rId1" Type="http://schemas.openxmlformats.org/officeDocument/2006/relationships/slideLayout" Target="../slideLayouts/slideLayout2.xml"/><Relationship Id="rId5" Type="http://schemas.openxmlformats.org/officeDocument/2006/relationships/hyperlink" Target="https://www.mind.org.uk/information-support/drugs-and-treatments/mindfulness/" TargetMode="External"/><Relationship Id="rId4" Type="http://schemas.openxmlformats.org/officeDocument/2006/relationships/image" Target="../media/image56.png"/></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57.png"/><Relationship Id="rId5" Type="http://schemas.openxmlformats.org/officeDocument/2006/relationships/oleObject" Target="../embeddings/oleObject1.bin"/><Relationship Id="rId4" Type="http://schemas.openxmlformats.org/officeDocument/2006/relationships/image" Target="../media/image58.png"/></Relationships>
</file>

<file path=ppt/slides/_rels/slide61.xml.rels><?xml version="1.0" encoding="UTF-8" standalone="yes"?>
<Relationships xmlns="http://schemas.openxmlformats.org/package/2006/relationships"><Relationship Id="rId8" Type="http://schemas.openxmlformats.org/officeDocument/2006/relationships/image" Target="../media/image59.jpeg"/><Relationship Id="rId13" Type="http://schemas.microsoft.com/office/2007/relationships/diagramDrawing" Target="../diagrams/drawing2.xml"/><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diagramColors" Target="../diagrams/colors2.xml"/><Relationship Id="rId2" Type="http://schemas.openxmlformats.org/officeDocument/2006/relationships/notesSlide" Target="../notesSlides/notesSlide61.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diagramQuickStyle" Target="../diagrams/quickStyle2.xml"/><Relationship Id="rId5" Type="http://schemas.openxmlformats.org/officeDocument/2006/relationships/diagramQuickStyle" Target="../diagrams/quickStyle1.xml"/><Relationship Id="rId10" Type="http://schemas.openxmlformats.org/officeDocument/2006/relationships/diagramLayout" Target="../diagrams/layout2.xml"/><Relationship Id="rId4" Type="http://schemas.openxmlformats.org/officeDocument/2006/relationships/diagramLayout" Target="../diagrams/layout1.xml"/><Relationship Id="rId9" Type="http://schemas.openxmlformats.org/officeDocument/2006/relationships/diagramData" Target="../diagrams/data2.xml"/></Relationships>
</file>

<file path=ppt/slides/_rels/slide6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62.xml"/><Relationship Id="rId1" Type="http://schemas.openxmlformats.org/officeDocument/2006/relationships/slideLayout" Target="../slideLayouts/slideLayout5.xml"/><Relationship Id="rId4" Type="http://schemas.openxmlformats.org/officeDocument/2006/relationships/image" Target="../media/image61.png"/></Relationships>
</file>

<file path=ppt/slides/_rels/slide6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63.xml"/><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64.xml"/><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65.xml.rels><?xml version="1.0" encoding="UTF-8" standalone="yes"?>
<Relationships xmlns="http://schemas.openxmlformats.org/package/2006/relationships"><Relationship Id="rId8" Type="http://schemas.openxmlformats.org/officeDocument/2006/relationships/image" Target="../media/image70.jpeg"/><Relationship Id="rId13" Type="http://schemas.openxmlformats.org/officeDocument/2006/relationships/image" Target="../media/image75.png"/><Relationship Id="rId3" Type="http://schemas.openxmlformats.org/officeDocument/2006/relationships/image" Target="../media/image65.jpeg"/><Relationship Id="rId7" Type="http://schemas.openxmlformats.org/officeDocument/2006/relationships/image" Target="../media/image69.jpeg"/><Relationship Id="rId12" Type="http://schemas.openxmlformats.org/officeDocument/2006/relationships/image" Target="../media/image74.png"/><Relationship Id="rId2" Type="http://schemas.openxmlformats.org/officeDocument/2006/relationships/notesSlide" Target="../notesSlides/notesSlide65.xml"/><Relationship Id="rId16" Type="http://schemas.openxmlformats.org/officeDocument/2006/relationships/image" Target="../media/image64.png"/><Relationship Id="rId1" Type="http://schemas.openxmlformats.org/officeDocument/2006/relationships/slideLayout" Target="../slideLayouts/slideLayout2.xml"/><Relationship Id="rId6" Type="http://schemas.openxmlformats.org/officeDocument/2006/relationships/image" Target="../media/image68.jpeg"/><Relationship Id="rId11" Type="http://schemas.openxmlformats.org/officeDocument/2006/relationships/image" Target="../media/image73.jpeg"/><Relationship Id="rId5" Type="http://schemas.openxmlformats.org/officeDocument/2006/relationships/image" Target="../media/image67.jpeg"/><Relationship Id="rId15" Type="http://schemas.openxmlformats.org/officeDocument/2006/relationships/image" Target="../media/image77.png"/><Relationship Id="rId10" Type="http://schemas.openxmlformats.org/officeDocument/2006/relationships/image" Target="../media/image72.jpeg"/><Relationship Id="rId4" Type="http://schemas.openxmlformats.org/officeDocument/2006/relationships/image" Target="../media/image66.jpeg"/><Relationship Id="rId9" Type="http://schemas.openxmlformats.org/officeDocument/2006/relationships/image" Target="../media/image71.jpeg"/><Relationship Id="rId14" Type="http://schemas.openxmlformats.org/officeDocument/2006/relationships/image" Target="../media/image76.png"/></Relationships>
</file>

<file path=ppt/slides/_rels/slide66.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66.xml"/><Relationship Id="rId1" Type="http://schemas.openxmlformats.org/officeDocument/2006/relationships/slideLayout" Target="../slideLayouts/slideLayout2.xml"/><Relationship Id="rId4" Type="http://schemas.openxmlformats.org/officeDocument/2006/relationships/image" Target="../media/image79.png"/></Relationships>
</file>

<file path=ppt/slides/_rels/slide67.xml.rels><?xml version="1.0" encoding="UTF-8" standalone="yes"?>
<Relationships xmlns="http://schemas.openxmlformats.org/package/2006/relationships"><Relationship Id="rId3" Type="http://schemas.openxmlformats.org/officeDocument/2006/relationships/image" Target="../media/image80.png"/><Relationship Id="rId7" Type="http://schemas.openxmlformats.org/officeDocument/2006/relationships/image" Target="../media/image64.png"/><Relationship Id="rId2" Type="http://schemas.openxmlformats.org/officeDocument/2006/relationships/notesSlide" Target="../notesSlides/notesSlide67.xml"/><Relationship Id="rId1" Type="http://schemas.openxmlformats.org/officeDocument/2006/relationships/slideLayout" Target="../slideLayouts/slideLayout5.xml"/><Relationship Id="rId6" Type="http://schemas.openxmlformats.org/officeDocument/2006/relationships/image" Target="../media/image83.png"/><Relationship Id="rId5" Type="http://schemas.openxmlformats.org/officeDocument/2006/relationships/image" Target="../media/image82.png"/><Relationship Id="rId4" Type="http://schemas.openxmlformats.org/officeDocument/2006/relationships/image" Target="../media/image81.png"/></Relationships>
</file>

<file path=ppt/slides/_rels/slide68.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68.xml"/><Relationship Id="rId1" Type="http://schemas.openxmlformats.org/officeDocument/2006/relationships/slideLayout" Target="../slideLayouts/slideLayout5.xml"/><Relationship Id="rId4" Type="http://schemas.openxmlformats.org/officeDocument/2006/relationships/image" Target="../media/image85.png"/></Relationships>
</file>

<file path=ppt/slides/_rels/slide69.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69.xml"/><Relationship Id="rId1" Type="http://schemas.openxmlformats.org/officeDocument/2006/relationships/slideLayout" Target="../slideLayouts/slideLayout5.xml"/></Relationships>
</file>

<file path=ppt/slides/_rels/slide70.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88.jpg"/><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77.xml"/><Relationship Id="rId1" Type="http://schemas.openxmlformats.org/officeDocument/2006/relationships/slideLayout" Target="../slideLayouts/slideLayout2.xml"/><Relationship Id="rId4" Type="http://schemas.openxmlformats.org/officeDocument/2006/relationships/image" Target="../media/image92.jpg"/></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8" Type="http://schemas.openxmlformats.org/officeDocument/2006/relationships/hyperlink" Target="https://www.psychologytools.com/download-therapy-worksheets/" TargetMode="External"/><Relationship Id="rId13" Type="http://schemas.openxmlformats.org/officeDocument/2006/relationships/image" Target="../media/image98.png"/><Relationship Id="rId3" Type="http://schemas.openxmlformats.org/officeDocument/2006/relationships/hyperlink" Target="https://www.pshe-association.org.uk/system/files/PSHE%20Education%20Programme%20of%20Study%20(Key%20stage%201-5)%20Jan%202017_2.pdf" TargetMode="External"/><Relationship Id="rId7" Type="http://schemas.openxmlformats.org/officeDocument/2006/relationships/image" Target="../media/image94.png"/><Relationship Id="rId12" Type="http://schemas.openxmlformats.org/officeDocument/2006/relationships/hyperlink" Target="https://www.annafreud.org/what-we-do/schools-in-mind/resources-for-schools/we-all-have-mental-health-animation-teacher-toolkit/" TargetMode="External"/><Relationship Id="rId2" Type="http://schemas.openxmlformats.org/officeDocument/2006/relationships/notesSlide" Target="../notesSlides/notesSlide79.xml"/><Relationship Id="rId1" Type="http://schemas.openxmlformats.org/officeDocument/2006/relationships/slideLayout" Target="../slideLayouts/slideLayout4.xml"/><Relationship Id="rId6" Type="http://schemas.openxmlformats.org/officeDocument/2006/relationships/image" Target="../media/image93.png"/><Relationship Id="rId11" Type="http://schemas.openxmlformats.org/officeDocument/2006/relationships/image" Target="../media/image97.png"/><Relationship Id="rId5" Type="http://schemas.openxmlformats.org/officeDocument/2006/relationships/hyperlink" Target="https://www.psychologytools.com/download-therapy-worksheets" TargetMode="External"/><Relationship Id="rId10" Type="http://schemas.openxmlformats.org/officeDocument/2006/relationships/image" Target="../media/image96.png"/><Relationship Id="rId4" Type="http://schemas.openxmlformats.org/officeDocument/2006/relationships/hyperlink" Target="https://kooth.com/" TargetMode="External"/><Relationship Id="rId9" Type="http://schemas.openxmlformats.org/officeDocument/2006/relationships/image" Target="../media/image9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4194840"/>
            <a:ext cx="6984776" cy="1538416"/>
          </a:xfrm>
        </p:spPr>
        <p:txBody>
          <a:bodyPr>
            <a:normAutofit/>
          </a:bodyPr>
          <a:lstStyle/>
          <a:p>
            <a:r>
              <a:rPr lang="en-GB" b="1" dirty="0" smtClean="0">
                <a:solidFill>
                  <a:schemeClr val="accent2">
                    <a:lumMod val="50000"/>
                  </a:schemeClr>
                </a:solidFill>
              </a:rPr>
              <a:t/>
            </a:r>
            <a:br>
              <a:rPr lang="en-GB" b="1" dirty="0" smtClean="0">
                <a:solidFill>
                  <a:schemeClr val="accent2">
                    <a:lumMod val="50000"/>
                  </a:schemeClr>
                </a:solidFill>
              </a:rPr>
            </a:br>
            <a:endParaRPr lang="en-GB" b="1" dirty="0">
              <a:solidFill>
                <a:schemeClr val="accent2">
                  <a:lumMod val="50000"/>
                </a:schemeClr>
              </a:solidFill>
            </a:endParaRP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14382" t="19782" r="14382" b="19917"/>
          <a:stretch/>
        </p:blipFill>
        <p:spPr>
          <a:xfrm>
            <a:off x="1576302" y="2132856"/>
            <a:ext cx="6098899" cy="3429000"/>
          </a:xfrm>
          <a:prstGeom prst="rect">
            <a:avLst/>
          </a:prstGeom>
        </p:spPr>
      </p:pic>
      <p:sp>
        <p:nvSpPr>
          <p:cNvPr id="4" name="Title 1"/>
          <p:cNvSpPr txBox="1">
            <a:spLocks/>
          </p:cNvSpPr>
          <p:nvPr/>
        </p:nvSpPr>
        <p:spPr>
          <a:xfrm>
            <a:off x="510952" y="23272"/>
            <a:ext cx="8229600" cy="1143000"/>
          </a:xfrm>
          <a:prstGeom prst="rect">
            <a:avLst/>
          </a:prstGeom>
          <a:solidFill>
            <a:schemeClr val="accent5"/>
          </a:solidFill>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chemeClr val="bg2"/>
                </a:solidFill>
              </a:rPr>
              <a:t>SMILE </a:t>
            </a:r>
            <a:r>
              <a:rPr lang="en-GB" b="1" dirty="0" smtClean="0">
                <a:solidFill>
                  <a:schemeClr val="bg1"/>
                </a:solidFill>
              </a:rPr>
              <a:t>partner </a:t>
            </a:r>
            <a:r>
              <a:rPr lang="en-GB" b="1" dirty="0">
                <a:solidFill>
                  <a:schemeClr val="bg1"/>
                </a:solidFill>
              </a:rPr>
              <a:t>schools</a:t>
            </a:r>
            <a:br>
              <a:rPr lang="en-GB" b="1" dirty="0">
                <a:solidFill>
                  <a:schemeClr val="bg1"/>
                </a:solidFill>
              </a:rPr>
            </a:br>
            <a:r>
              <a:rPr lang="en-GB" b="1" dirty="0">
                <a:solidFill>
                  <a:schemeClr val="bg1"/>
                </a:solidFill>
              </a:rPr>
              <a:t>‘Train the trainer’ session</a:t>
            </a:r>
          </a:p>
        </p:txBody>
      </p:sp>
    </p:spTree>
    <p:extLst>
      <p:ext uri="{BB962C8B-B14F-4D97-AF65-F5344CB8AC3E}">
        <p14:creationId xmlns:p14="http://schemas.microsoft.com/office/powerpoint/2010/main" val="27806283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510952" y="23272"/>
            <a:ext cx="8229600" cy="1029464"/>
          </a:xfrm>
          <a:prstGeom prst="rect">
            <a:avLst/>
          </a:prstGeom>
          <a:solidFill>
            <a:schemeClr val="accent5"/>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chemeClr val="bg2"/>
                </a:solidFill>
              </a:rPr>
              <a:t>Trainer’s information:</a:t>
            </a:r>
            <a:endParaRPr lang="en-GB" b="1" dirty="0">
              <a:solidFill>
                <a:schemeClr val="bg2"/>
              </a:solidFill>
            </a:endParaRPr>
          </a:p>
        </p:txBody>
      </p:sp>
      <p:sp>
        <p:nvSpPr>
          <p:cNvPr id="5" name="Text Placeholder 4"/>
          <p:cNvSpPr>
            <a:spLocks noGrp="1"/>
          </p:cNvSpPr>
          <p:nvPr>
            <p:ph type="body" idx="1"/>
          </p:nvPr>
        </p:nvSpPr>
        <p:spPr>
          <a:xfrm>
            <a:off x="323528" y="2645688"/>
            <a:ext cx="4040188" cy="639762"/>
          </a:xfrm>
        </p:spPr>
        <p:txBody>
          <a:bodyPr>
            <a:normAutofit fontScale="77500" lnSpcReduction="20000"/>
          </a:bodyPr>
          <a:lstStyle/>
          <a:p>
            <a:r>
              <a:rPr lang="en-GB" dirty="0" smtClean="0"/>
              <a:t>Training sessions for your school</a:t>
            </a:r>
          </a:p>
          <a:p>
            <a:r>
              <a:rPr lang="en-GB" dirty="0" smtClean="0"/>
              <a:t>(Suggested)</a:t>
            </a:r>
            <a:endParaRPr lang="en-GB" dirty="0"/>
          </a:p>
        </p:txBody>
      </p:sp>
      <p:sp>
        <p:nvSpPr>
          <p:cNvPr id="3" name="Content Placeholder 2"/>
          <p:cNvSpPr>
            <a:spLocks noGrp="1"/>
          </p:cNvSpPr>
          <p:nvPr>
            <p:ph sz="half" idx="2"/>
          </p:nvPr>
        </p:nvSpPr>
        <p:spPr>
          <a:xfrm>
            <a:off x="323528" y="3410768"/>
            <a:ext cx="4040188" cy="3447232"/>
          </a:xfrm>
        </p:spPr>
        <p:txBody>
          <a:bodyPr>
            <a:normAutofit fontScale="92500" lnSpcReduction="20000"/>
          </a:bodyPr>
          <a:lstStyle/>
          <a:p>
            <a:pPr marL="0" indent="0">
              <a:buNone/>
            </a:pPr>
            <a:r>
              <a:rPr lang="en-GB" dirty="0" smtClean="0">
                <a:solidFill>
                  <a:srgbClr val="92D050"/>
                </a:solidFill>
              </a:rPr>
              <a:t>1-info about EHWB, risk factors, common MH conditions</a:t>
            </a:r>
          </a:p>
          <a:p>
            <a:pPr marL="0" indent="0">
              <a:buNone/>
            </a:pPr>
            <a:r>
              <a:rPr lang="en-GB" dirty="0" smtClean="0">
                <a:solidFill>
                  <a:srgbClr val="0070C0"/>
                </a:solidFill>
              </a:rPr>
              <a:t>2-protective factors, coping strategies, 5 ways to wellbeing &amp; SMILE </a:t>
            </a:r>
          </a:p>
          <a:p>
            <a:pPr marL="0" indent="0">
              <a:buNone/>
            </a:pPr>
            <a:r>
              <a:rPr lang="en-GB" dirty="0" smtClean="0">
                <a:solidFill>
                  <a:srgbClr val="7030A0"/>
                </a:solidFill>
              </a:rPr>
              <a:t>3-auditing current practice &amp; SMILE </a:t>
            </a:r>
            <a:r>
              <a:rPr lang="en-GB" dirty="0">
                <a:solidFill>
                  <a:srgbClr val="7030A0"/>
                </a:solidFill>
              </a:rPr>
              <a:t>materials for use with pupils (see packs for schools</a:t>
            </a:r>
            <a:r>
              <a:rPr lang="en-GB" dirty="0" smtClean="0">
                <a:solidFill>
                  <a:srgbClr val="7030A0"/>
                </a:solidFill>
              </a:rPr>
              <a:t>)</a:t>
            </a:r>
          </a:p>
          <a:p>
            <a:pPr marL="0" indent="0">
              <a:buNone/>
            </a:pPr>
            <a:r>
              <a:rPr lang="en-GB" dirty="0" smtClean="0">
                <a:solidFill>
                  <a:schemeClr val="accent6"/>
                </a:solidFill>
              </a:rPr>
              <a:t>4-planning a whole school SMILE launch with targeted pupils &amp; activities</a:t>
            </a:r>
          </a:p>
          <a:p>
            <a:endParaRPr lang="en-GB" dirty="0" smtClean="0"/>
          </a:p>
        </p:txBody>
      </p:sp>
      <p:sp>
        <p:nvSpPr>
          <p:cNvPr id="6" name="Text Placeholder 5"/>
          <p:cNvSpPr>
            <a:spLocks noGrp="1"/>
          </p:cNvSpPr>
          <p:nvPr>
            <p:ph type="body" sz="quarter" idx="3"/>
          </p:nvPr>
        </p:nvSpPr>
        <p:spPr>
          <a:xfrm>
            <a:off x="4860032" y="2420888"/>
            <a:ext cx="4041775" cy="639762"/>
          </a:xfrm>
        </p:spPr>
        <p:txBody>
          <a:bodyPr/>
          <a:lstStyle/>
          <a:p>
            <a:r>
              <a:rPr lang="en-GB" dirty="0" smtClean="0"/>
              <a:t>Forest Oak example:</a:t>
            </a:r>
            <a:endParaRPr lang="en-GB" dirty="0"/>
          </a:p>
        </p:txBody>
      </p:sp>
      <p:sp>
        <p:nvSpPr>
          <p:cNvPr id="7" name="Content Placeholder 6"/>
          <p:cNvSpPr>
            <a:spLocks noGrp="1"/>
          </p:cNvSpPr>
          <p:nvPr>
            <p:ph sz="quarter" idx="4"/>
          </p:nvPr>
        </p:nvSpPr>
        <p:spPr>
          <a:xfrm>
            <a:off x="4391472" y="3140968"/>
            <a:ext cx="4752528" cy="3717032"/>
          </a:xfrm>
        </p:spPr>
        <p:txBody>
          <a:bodyPr>
            <a:normAutofit fontScale="85000" lnSpcReduction="10000"/>
          </a:bodyPr>
          <a:lstStyle/>
          <a:p>
            <a:r>
              <a:rPr lang="en-GB" dirty="0" smtClean="0"/>
              <a:t>Whole school inset sessions 1&amp; 2 (am)</a:t>
            </a:r>
          </a:p>
          <a:p>
            <a:r>
              <a:rPr lang="en-GB" dirty="0" smtClean="0"/>
              <a:t>wellbeing for staff (pm)</a:t>
            </a:r>
          </a:p>
          <a:p>
            <a:r>
              <a:rPr lang="en-GB" dirty="0" smtClean="0"/>
              <a:t>Auditing provision and SMILE activity Planning (staff meetings sessions 3&amp; 4)</a:t>
            </a:r>
          </a:p>
          <a:p>
            <a:r>
              <a:rPr lang="en-GB" dirty="0" smtClean="0"/>
              <a:t>Additional sessions through staff meetings: e.g. Using CBT, mindfulness for staff, using coping scales in PHPs, sharing good practice  amongst teams</a:t>
            </a:r>
          </a:p>
          <a:p>
            <a:r>
              <a:rPr lang="en-GB" dirty="0" smtClean="0"/>
              <a:t>Embedding with pupils through assemblies, national EHWB awareness days, arts week and taught sessions</a:t>
            </a:r>
          </a:p>
          <a:p>
            <a:endParaRPr lang="en-GB" dirty="0" smtClean="0"/>
          </a:p>
          <a:p>
            <a:pPr marL="0" indent="0">
              <a:buNone/>
            </a:pPr>
            <a:endParaRPr lang="en-GB" dirty="0" smtClean="0"/>
          </a:p>
          <a:p>
            <a:endParaRPr lang="en-GB" dirty="0"/>
          </a:p>
        </p:txBody>
      </p:sp>
      <p:sp>
        <p:nvSpPr>
          <p:cNvPr id="9" name="Text Placeholder 4"/>
          <p:cNvSpPr txBox="1">
            <a:spLocks/>
          </p:cNvSpPr>
          <p:nvPr/>
        </p:nvSpPr>
        <p:spPr>
          <a:xfrm>
            <a:off x="121648" y="908720"/>
            <a:ext cx="9036496" cy="1656184"/>
          </a:xfrm>
          <a:prstGeom prst="rect">
            <a:avLst/>
          </a:prstGeom>
        </p:spPr>
        <p:txBody>
          <a:bodyPr vert="horz" lIns="91440" tIns="45720" rIns="91440" bIns="45720" rtlCol="0" anchor="b">
            <a:normAutofit fontScale="85000" lnSpcReduction="10000"/>
          </a:bodyPr>
          <a:lstStyle>
            <a:lvl1pPr marL="0" indent="0" algn="l" defTabSz="914400" rtl="0" eaLnBrk="1" latinLnBrk="0" hangingPunct="1">
              <a:spcBef>
                <a:spcPct val="20000"/>
              </a:spcBef>
              <a:buFont typeface="Arial" pitchFamily="34" charset="0"/>
              <a:buNone/>
              <a:defRPr sz="2400" b="1"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000" b="1"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1800" b="1"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5pPr>
            <a:lvl6pPr marL="22860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6pPr>
            <a:lvl7pPr marL="27432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9pPr>
          </a:lstStyle>
          <a:p>
            <a:r>
              <a:rPr lang="en-GB" dirty="0"/>
              <a:t>Prior to training </a:t>
            </a:r>
            <a:r>
              <a:rPr lang="en-GB" dirty="0" smtClean="0"/>
              <a:t>staff complete coping survey and WEMWBS.</a:t>
            </a:r>
          </a:p>
          <a:p>
            <a:r>
              <a:rPr lang="en-GB" dirty="0" smtClean="0"/>
              <a:t>Information </a:t>
            </a:r>
            <a:r>
              <a:rPr lang="en-GB" dirty="0"/>
              <a:t>here is organised into suggested </a:t>
            </a:r>
            <a:r>
              <a:rPr lang="en-GB" dirty="0" smtClean="0"/>
              <a:t>sessions, designed to pick up and use but which can be adapted and extended to meet individual school needs.</a:t>
            </a:r>
          </a:p>
          <a:p>
            <a:r>
              <a:rPr lang="en-GB" dirty="0" smtClean="0"/>
              <a:t>If schools would like support or information &amp; training with other areas from Forest Oak/</a:t>
            </a:r>
            <a:r>
              <a:rPr lang="en-GB" dirty="0" err="1" smtClean="0"/>
              <a:t>Merstone</a:t>
            </a:r>
            <a:r>
              <a:rPr lang="en-GB" dirty="0" smtClean="0"/>
              <a:t> please contact </a:t>
            </a:r>
            <a:r>
              <a:rPr lang="en-GB" dirty="0" err="1" smtClean="0"/>
              <a:t>Issy</a:t>
            </a:r>
            <a:r>
              <a:rPr lang="en-GB" dirty="0"/>
              <a:t> </a:t>
            </a:r>
            <a:r>
              <a:rPr lang="en-GB" dirty="0" smtClean="0"/>
              <a:t>Jerrard</a:t>
            </a:r>
            <a:endParaRPr lang="en-GB" dirty="0"/>
          </a:p>
        </p:txBody>
      </p:sp>
    </p:spTree>
    <p:extLst>
      <p:ext uri="{BB962C8B-B14F-4D97-AF65-F5344CB8AC3E}">
        <p14:creationId xmlns:p14="http://schemas.microsoft.com/office/powerpoint/2010/main" val="36543516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a:solidFill>
            <a:schemeClr val="accent5"/>
          </a:solidFill>
        </p:spPr>
        <p:txBody>
          <a:bodyPr/>
          <a:lstStyle/>
          <a:p>
            <a:r>
              <a:rPr lang="en-GB" b="1" dirty="0" smtClean="0">
                <a:solidFill>
                  <a:schemeClr val="bg1"/>
                </a:solidFill>
              </a:rPr>
              <a:t>EHWB assessment evidence</a:t>
            </a:r>
            <a:endParaRPr lang="en-GB" b="1" dirty="0">
              <a:solidFill>
                <a:schemeClr val="bg1"/>
              </a:solidFill>
            </a:endParaRPr>
          </a:p>
        </p:txBody>
      </p:sp>
      <p:sp>
        <p:nvSpPr>
          <p:cNvPr id="5" name="Text Placeholder 4"/>
          <p:cNvSpPr>
            <a:spLocks noGrp="1"/>
          </p:cNvSpPr>
          <p:nvPr>
            <p:ph type="body" idx="1"/>
          </p:nvPr>
        </p:nvSpPr>
        <p:spPr/>
        <p:txBody>
          <a:bodyPr>
            <a:noAutofit/>
          </a:bodyPr>
          <a:lstStyle/>
          <a:p>
            <a:pPr algn="ctr"/>
            <a:r>
              <a:rPr lang="en-GB" sz="3600" dirty="0" smtClean="0">
                <a:solidFill>
                  <a:srgbClr val="00B050"/>
                </a:solidFill>
              </a:rPr>
              <a:t>Pupils</a:t>
            </a:r>
            <a:endParaRPr lang="en-GB" sz="3600" dirty="0">
              <a:solidFill>
                <a:srgbClr val="00B050"/>
              </a:solidFill>
            </a:endParaRPr>
          </a:p>
        </p:txBody>
      </p:sp>
      <p:sp>
        <p:nvSpPr>
          <p:cNvPr id="3" name="Content Placeholder 2"/>
          <p:cNvSpPr>
            <a:spLocks noGrp="1"/>
          </p:cNvSpPr>
          <p:nvPr>
            <p:ph sz="half" idx="2"/>
          </p:nvPr>
        </p:nvSpPr>
        <p:spPr/>
        <p:txBody>
          <a:bodyPr/>
          <a:lstStyle/>
          <a:p>
            <a:pPr>
              <a:spcBef>
                <a:spcPts val="0"/>
              </a:spcBef>
            </a:pPr>
            <a:r>
              <a:rPr lang="en-GB" dirty="0" smtClean="0"/>
              <a:t>WEMWBS </a:t>
            </a:r>
          </a:p>
          <a:p>
            <a:pPr marL="0" indent="0">
              <a:spcBef>
                <a:spcPts val="0"/>
              </a:spcBef>
              <a:buNone/>
            </a:pPr>
            <a:r>
              <a:rPr lang="en-GB" dirty="0"/>
              <a:t> </a:t>
            </a:r>
            <a:r>
              <a:rPr lang="en-GB" dirty="0" smtClean="0"/>
              <a:t>    </a:t>
            </a:r>
            <a:r>
              <a:rPr lang="en-GB" sz="2000" dirty="0" smtClean="0"/>
              <a:t>(adapted versions for     </a:t>
            </a:r>
          </a:p>
          <a:p>
            <a:pPr marL="0" indent="0">
              <a:spcBef>
                <a:spcPts val="0"/>
              </a:spcBef>
              <a:buNone/>
            </a:pPr>
            <a:r>
              <a:rPr lang="en-GB" sz="2000" dirty="0"/>
              <a:t> </a:t>
            </a:r>
            <a:r>
              <a:rPr lang="en-GB" sz="2000" dirty="0" smtClean="0"/>
              <a:t>     students with MLD   </a:t>
            </a:r>
          </a:p>
          <a:p>
            <a:pPr marL="0" indent="0">
              <a:spcBef>
                <a:spcPts val="0"/>
              </a:spcBef>
              <a:buNone/>
            </a:pPr>
            <a:r>
              <a:rPr lang="en-GB" sz="2000" dirty="0"/>
              <a:t> </a:t>
            </a:r>
            <a:r>
              <a:rPr lang="en-GB" sz="2000" dirty="0" smtClean="0"/>
              <a:t>     or SLD; wellbeing </a:t>
            </a:r>
          </a:p>
          <a:p>
            <a:pPr marL="0" indent="0">
              <a:spcBef>
                <a:spcPts val="0"/>
              </a:spcBef>
              <a:buNone/>
            </a:pPr>
            <a:r>
              <a:rPr lang="en-GB" sz="2000" dirty="0"/>
              <a:t> </a:t>
            </a:r>
            <a:r>
              <a:rPr lang="en-GB" sz="2000" dirty="0" smtClean="0"/>
              <a:t>     assessment of pupils with </a:t>
            </a:r>
          </a:p>
          <a:p>
            <a:pPr marL="0" indent="0">
              <a:spcBef>
                <a:spcPts val="0"/>
              </a:spcBef>
              <a:buNone/>
            </a:pPr>
            <a:r>
              <a:rPr lang="en-GB" sz="2000" dirty="0"/>
              <a:t> </a:t>
            </a:r>
            <a:r>
              <a:rPr lang="en-GB" sz="2000" dirty="0" smtClean="0"/>
              <a:t>     PMLD is observational)</a:t>
            </a:r>
          </a:p>
          <a:p>
            <a:pPr marL="0" indent="0">
              <a:spcBef>
                <a:spcPts val="0"/>
              </a:spcBef>
              <a:buNone/>
            </a:pPr>
            <a:r>
              <a:rPr lang="en-GB" sz="2000" dirty="0" smtClean="0"/>
              <a:t>*SLD schools discuss at end*</a:t>
            </a:r>
          </a:p>
          <a:p>
            <a:pPr>
              <a:spcBef>
                <a:spcPts val="1800"/>
              </a:spcBef>
            </a:pPr>
            <a:r>
              <a:rPr lang="en-GB" dirty="0" smtClean="0"/>
              <a:t>Coping strategy survey</a:t>
            </a:r>
          </a:p>
          <a:p>
            <a:pPr marL="0" indent="0">
              <a:spcBef>
                <a:spcPts val="1800"/>
              </a:spcBef>
              <a:buNone/>
            </a:pPr>
            <a:endParaRPr lang="en-GB" dirty="0"/>
          </a:p>
        </p:txBody>
      </p:sp>
      <p:sp>
        <p:nvSpPr>
          <p:cNvPr id="6" name="Text Placeholder 5"/>
          <p:cNvSpPr>
            <a:spLocks noGrp="1"/>
          </p:cNvSpPr>
          <p:nvPr>
            <p:ph type="body" sz="quarter" idx="3"/>
          </p:nvPr>
        </p:nvSpPr>
        <p:spPr/>
        <p:txBody>
          <a:bodyPr>
            <a:noAutofit/>
          </a:bodyPr>
          <a:lstStyle/>
          <a:p>
            <a:pPr algn="ctr"/>
            <a:r>
              <a:rPr lang="en-GB" sz="3600" dirty="0" smtClean="0">
                <a:solidFill>
                  <a:srgbClr val="00B050"/>
                </a:solidFill>
              </a:rPr>
              <a:t>Staff </a:t>
            </a:r>
            <a:endParaRPr lang="en-GB" sz="3600" dirty="0">
              <a:solidFill>
                <a:srgbClr val="00B050"/>
              </a:solidFill>
            </a:endParaRPr>
          </a:p>
        </p:txBody>
      </p:sp>
      <p:sp>
        <p:nvSpPr>
          <p:cNvPr id="7" name="Content Placeholder 6"/>
          <p:cNvSpPr>
            <a:spLocks noGrp="1"/>
          </p:cNvSpPr>
          <p:nvPr>
            <p:ph sz="quarter" idx="4"/>
          </p:nvPr>
        </p:nvSpPr>
        <p:spPr>
          <a:xfrm>
            <a:off x="4645025" y="2174874"/>
            <a:ext cx="4041775" cy="4683125"/>
          </a:xfrm>
        </p:spPr>
        <p:txBody>
          <a:bodyPr>
            <a:normAutofit fontScale="62500" lnSpcReduction="20000"/>
          </a:bodyPr>
          <a:lstStyle/>
          <a:p>
            <a:pPr>
              <a:spcBef>
                <a:spcPts val="0"/>
              </a:spcBef>
            </a:pPr>
            <a:r>
              <a:rPr lang="en-GB" dirty="0"/>
              <a:t>WEMWBS </a:t>
            </a:r>
            <a:r>
              <a:rPr lang="en-GB" dirty="0" smtClean="0"/>
              <a:t>(online) – </a:t>
            </a:r>
            <a:r>
              <a:rPr lang="en-GB" sz="2000" dirty="0" smtClean="0"/>
              <a:t>search ‘NHS WEMWBS self-assessment’ or click on </a:t>
            </a:r>
            <a:r>
              <a:rPr lang="en-GB" sz="2000" dirty="0" smtClean="0">
                <a:hlinkClick r:id="rId3"/>
              </a:rPr>
              <a:t>https</a:t>
            </a:r>
            <a:r>
              <a:rPr lang="en-GB" sz="2000" dirty="0">
                <a:hlinkClick r:id="rId3"/>
              </a:rPr>
              <a:t>://www.nhs.uk/tools/documents/self_assessments_js/assessment.html?XMLpath=/tools/documents/self_assessments_js/packages/&amp;</a:t>
            </a:r>
            <a:r>
              <a:rPr lang="en-GB" sz="2000" dirty="0" smtClean="0">
                <a:hlinkClick r:id="rId3"/>
              </a:rPr>
              <a:t>ASid=43&amp;syndicate=undefined</a:t>
            </a:r>
            <a:r>
              <a:rPr lang="en-GB" sz="2000" dirty="0" smtClean="0"/>
              <a:t> </a:t>
            </a:r>
          </a:p>
          <a:p>
            <a:pPr>
              <a:spcBef>
                <a:spcPts val="0"/>
              </a:spcBef>
            </a:pPr>
            <a:endParaRPr lang="en-GB" sz="2000" dirty="0"/>
          </a:p>
          <a:p>
            <a:pPr>
              <a:spcBef>
                <a:spcPts val="0"/>
              </a:spcBef>
            </a:pPr>
            <a:r>
              <a:rPr lang="en-GB" sz="2000" dirty="0" smtClean="0"/>
              <a:t>To print paper versions:</a:t>
            </a:r>
            <a:endParaRPr lang="en-GB" sz="2000" b="1" u="sng" dirty="0" smtClean="0">
              <a:hlinkClick r:id="rId4"/>
            </a:endParaRPr>
          </a:p>
          <a:p>
            <a:pPr marL="0" indent="0">
              <a:spcBef>
                <a:spcPts val="0"/>
              </a:spcBef>
              <a:buNone/>
            </a:pPr>
            <a:r>
              <a:rPr lang="en-GB" sz="2000" dirty="0" smtClean="0">
                <a:hlinkClick r:id="rId4"/>
              </a:rPr>
              <a:t>https</a:t>
            </a:r>
            <a:r>
              <a:rPr lang="en-GB" sz="2000" dirty="0">
                <a:hlinkClick r:id="rId4"/>
              </a:rPr>
              <a:t>://</a:t>
            </a:r>
            <a:r>
              <a:rPr lang="en-GB" sz="2000" dirty="0" smtClean="0">
                <a:hlinkClick r:id="rId4"/>
              </a:rPr>
              <a:t>www.nhs.uk/Tools/Documents/Wellbeing%20self-assessment.htm</a:t>
            </a:r>
            <a:endParaRPr lang="en-GB" sz="2000" dirty="0" smtClean="0"/>
          </a:p>
          <a:p>
            <a:pPr>
              <a:spcBef>
                <a:spcPts val="0"/>
              </a:spcBef>
            </a:pPr>
            <a:endParaRPr lang="en-GB" sz="2000" dirty="0"/>
          </a:p>
          <a:p>
            <a:pPr>
              <a:spcBef>
                <a:spcPts val="0"/>
              </a:spcBef>
            </a:pPr>
            <a:endParaRPr lang="en-GB" sz="2000" dirty="0" smtClean="0"/>
          </a:p>
          <a:p>
            <a:pPr>
              <a:spcBef>
                <a:spcPts val="1800"/>
              </a:spcBef>
            </a:pPr>
            <a:r>
              <a:rPr lang="en-GB" dirty="0" smtClean="0"/>
              <a:t>Coping </a:t>
            </a:r>
            <a:r>
              <a:rPr lang="en-GB" dirty="0"/>
              <a:t>strategy </a:t>
            </a:r>
            <a:r>
              <a:rPr lang="en-GB" dirty="0" smtClean="0"/>
              <a:t>survey</a:t>
            </a:r>
          </a:p>
          <a:p>
            <a:pPr marL="0" indent="0">
              <a:spcBef>
                <a:spcPts val="1800"/>
              </a:spcBef>
              <a:buNone/>
            </a:pPr>
            <a:r>
              <a:rPr lang="en-GB" dirty="0" smtClean="0"/>
              <a:t>IJ will email  coping  strategy surveys  to schools &amp; summary sheets.</a:t>
            </a:r>
          </a:p>
          <a:p>
            <a:pPr marL="0" indent="0">
              <a:spcBef>
                <a:spcPts val="1800"/>
              </a:spcBef>
              <a:buNone/>
            </a:pPr>
            <a:endParaRPr lang="en-GB" dirty="0"/>
          </a:p>
          <a:p>
            <a:pPr marL="0" indent="0">
              <a:buNone/>
            </a:pPr>
            <a:r>
              <a:rPr lang="en-GB" dirty="0" smtClean="0"/>
              <a:t>ensure staff  made aware to seek support if highlights difficulties e.g. </a:t>
            </a:r>
            <a:r>
              <a:rPr lang="en-GB" dirty="0"/>
              <a:t>S</a:t>
            </a:r>
            <a:r>
              <a:rPr lang="en-GB" dirty="0" smtClean="0"/>
              <a:t>olihull </a:t>
            </a:r>
            <a:r>
              <a:rPr lang="en-GB" dirty="0"/>
              <a:t>schools</a:t>
            </a:r>
            <a:r>
              <a:rPr lang="en-GB" dirty="0" smtClean="0"/>
              <a:t>: </a:t>
            </a:r>
            <a:r>
              <a:rPr lang="en-GB" dirty="0" smtClean="0">
                <a:hlinkClick r:id="rId5"/>
              </a:rPr>
              <a:t>https</a:t>
            </a:r>
            <a:r>
              <a:rPr lang="en-GB" dirty="0">
                <a:hlinkClick r:id="rId5"/>
              </a:rPr>
              <a:t>://www.well-online.co.uk</a:t>
            </a:r>
            <a:r>
              <a:rPr lang="en-GB" dirty="0" smtClean="0">
                <a:hlinkClick r:id="rId5"/>
              </a:rPr>
              <a:t>/</a:t>
            </a:r>
            <a:endParaRPr lang="en-GB" dirty="0" smtClean="0"/>
          </a:p>
          <a:p>
            <a:pPr marL="0" indent="0">
              <a:buNone/>
            </a:pPr>
            <a:endParaRPr lang="en-GB" dirty="0"/>
          </a:p>
          <a:p>
            <a:pPr marL="0" indent="0">
              <a:buNone/>
            </a:pPr>
            <a:r>
              <a:rPr lang="en-GB" dirty="0">
                <a:hlinkClick r:id="rId6"/>
              </a:rPr>
              <a:t>https://</a:t>
            </a:r>
            <a:r>
              <a:rPr lang="en-GB" dirty="0" smtClean="0">
                <a:hlinkClick r:id="rId6"/>
              </a:rPr>
              <a:t>www.educationsupportpartnership.org.uk/helping-you</a:t>
            </a:r>
            <a:endParaRPr lang="en-GB" dirty="0" smtClean="0"/>
          </a:p>
          <a:p>
            <a:pPr marL="0" indent="0">
              <a:buNone/>
            </a:pPr>
            <a:endParaRPr lang="en-GB" dirty="0" smtClean="0"/>
          </a:p>
          <a:p>
            <a:pPr marL="0" indent="0">
              <a:buNone/>
            </a:pPr>
            <a:endParaRPr lang="en-GB" dirty="0" smtClean="0"/>
          </a:p>
        </p:txBody>
      </p:sp>
    </p:spTree>
    <p:extLst>
      <p:ext uri="{BB962C8B-B14F-4D97-AF65-F5344CB8AC3E}">
        <p14:creationId xmlns:p14="http://schemas.microsoft.com/office/powerpoint/2010/main" val="39507823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4194840"/>
            <a:ext cx="6984776" cy="1538416"/>
          </a:xfrm>
        </p:spPr>
        <p:txBody>
          <a:bodyPr>
            <a:normAutofit fontScale="90000"/>
          </a:bodyPr>
          <a:lstStyle/>
          <a:p>
            <a:r>
              <a:rPr lang="en-GB" b="1" dirty="0" smtClean="0">
                <a:solidFill>
                  <a:schemeClr val="accent2">
                    <a:lumMod val="50000"/>
                  </a:schemeClr>
                </a:solidFill>
              </a:rPr>
              <a:t/>
            </a:r>
            <a:br>
              <a:rPr lang="en-GB" b="1" dirty="0" smtClean="0">
                <a:solidFill>
                  <a:schemeClr val="accent2">
                    <a:lumMod val="50000"/>
                  </a:schemeClr>
                </a:solidFill>
              </a:rPr>
            </a:br>
            <a:r>
              <a:rPr lang="en-GB" b="1" dirty="0" smtClean="0">
                <a:solidFill>
                  <a:schemeClr val="accent2">
                    <a:lumMod val="50000"/>
                  </a:schemeClr>
                </a:solidFill>
              </a:rPr>
              <a:t>School:</a:t>
            </a:r>
            <a:br>
              <a:rPr lang="en-GB" b="1" dirty="0" smtClean="0">
                <a:solidFill>
                  <a:schemeClr val="accent2">
                    <a:lumMod val="50000"/>
                  </a:schemeClr>
                </a:solidFill>
              </a:rPr>
            </a:br>
            <a:r>
              <a:rPr lang="en-GB" b="1" dirty="0" smtClean="0">
                <a:solidFill>
                  <a:schemeClr val="accent2">
                    <a:lumMod val="50000"/>
                  </a:schemeClr>
                </a:solidFill>
              </a:rPr>
              <a:t>Date:</a:t>
            </a:r>
            <a:br>
              <a:rPr lang="en-GB" b="1" dirty="0" smtClean="0">
                <a:solidFill>
                  <a:schemeClr val="accent2">
                    <a:lumMod val="50000"/>
                  </a:schemeClr>
                </a:solidFill>
              </a:rPr>
            </a:br>
            <a:r>
              <a:rPr lang="en-GB" b="1" dirty="0" smtClean="0">
                <a:solidFill>
                  <a:schemeClr val="accent2">
                    <a:lumMod val="50000"/>
                  </a:schemeClr>
                </a:solidFill>
              </a:rPr>
              <a:t>Trainer:</a:t>
            </a:r>
            <a:endParaRPr lang="en-GB" b="1" dirty="0">
              <a:solidFill>
                <a:schemeClr val="accent2">
                  <a:lumMod val="50000"/>
                </a:schemeClr>
              </a:solidFill>
            </a:endParaRP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14382" t="19782" r="14382" b="19917"/>
          <a:stretch/>
        </p:blipFill>
        <p:spPr>
          <a:xfrm>
            <a:off x="1281413" y="764704"/>
            <a:ext cx="6098899" cy="3429000"/>
          </a:xfrm>
          <a:prstGeom prst="rect">
            <a:avLst/>
          </a:prstGeom>
        </p:spPr>
      </p:pic>
    </p:spTree>
    <p:extLst>
      <p:ext uri="{BB962C8B-B14F-4D97-AF65-F5344CB8AC3E}">
        <p14:creationId xmlns:p14="http://schemas.microsoft.com/office/powerpoint/2010/main" val="184787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457200" y="1124744"/>
            <a:ext cx="8229600" cy="5760640"/>
          </a:xfrm>
        </p:spPr>
        <p:txBody>
          <a:bodyPr>
            <a:normAutofit/>
          </a:bodyPr>
          <a:lstStyle/>
          <a:p>
            <a:pPr lvl="0">
              <a:spcBef>
                <a:spcPts val="0"/>
              </a:spcBef>
            </a:pPr>
            <a:r>
              <a:rPr lang="en-GB" sz="2600" dirty="0" smtClean="0">
                <a:solidFill>
                  <a:prstClr val="black"/>
                </a:solidFill>
              </a:rPr>
              <a:t>Staff  WEMWBS  click </a:t>
            </a:r>
            <a:r>
              <a:rPr lang="en-GB" sz="2600" dirty="0">
                <a:solidFill>
                  <a:prstClr val="black"/>
                </a:solidFill>
              </a:rPr>
              <a:t>on </a:t>
            </a:r>
            <a:endParaRPr lang="en-GB" sz="2600" dirty="0" smtClean="0">
              <a:solidFill>
                <a:prstClr val="black"/>
              </a:solidFill>
            </a:endParaRPr>
          </a:p>
          <a:p>
            <a:pPr marL="0" indent="0">
              <a:spcBef>
                <a:spcPts val="0"/>
              </a:spcBef>
              <a:buNone/>
            </a:pPr>
            <a:r>
              <a:rPr lang="en-GB" sz="2000" dirty="0">
                <a:hlinkClick r:id="rId3"/>
              </a:rPr>
              <a:t>https://www.nhs.uk/Tools/Documents/Wellbeing%20self-assessment.htm</a:t>
            </a:r>
            <a:endParaRPr lang="en-GB" sz="2000" dirty="0"/>
          </a:p>
          <a:p>
            <a:pPr marL="0" indent="0">
              <a:spcBef>
                <a:spcPts val="0"/>
              </a:spcBef>
              <a:buNone/>
            </a:pPr>
            <a:r>
              <a:rPr lang="en-GB" sz="2000" dirty="0">
                <a:solidFill>
                  <a:prstClr val="black"/>
                </a:solidFill>
              </a:rPr>
              <a:t>Paper version</a:t>
            </a:r>
          </a:p>
          <a:p>
            <a:pPr marL="0" lvl="0" indent="0">
              <a:spcBef>
                <a:spcPts val="0"/>
              </a:spcBef>
              <a:buNone/>
            </a:pPr>
            <a:endParaRPr lang="en-GB" sz="2000" dirty="0">
              <a:solidFill>
                <a:prstClr val="black"/>
              </a:solidFill>
              <a:hlinkClick r:id="rId4"/>
            </a:endParaRPr>
          </a:p>
          <a:p>
            <a:pPr marL="0" lvl="0" indent="0">
              <a:spcBef>
                <a:spcPts val="0"/>
              </a:spcBef>
              <a:buNone/>
            </a:pPr>
            <a:r>
              <a:rPr lang="en-GB" sz="2000" dirty="0" smtClean="0">
                <a:solidFill>
                  <a:prstClr val="black"/>
                </a:solidFill>
                <a:hlinkClick r:id="rId4"/>
              </a:rPr>
              <a:t>https</a:t>
            </a:r>
            <a:r>
              <a:rPr lang="en-GB" sz="2000" dirty="0">
                <a:solidFill>
                  <a:prstClr val="black"/>
                </a:solidFill>
                <a:hlinkClick r:id="rId4"/>
              </a:rPr>
              <a:t>://www.nhs.uk/tools/documents/self_assessments_js/assessment.html?XMLpath=/tools/documents/self_assessments_js/packages/&amp;</a:t>
            </a:r>
            <a:r>
              <a:rPr lang="en-GB" sz="2000" dirty="0" smtClean="0">
                <a:solidFill>
                  <a:prstClr val="black"/>
                </a:solidFill>
                <a:hlinkClick r:id="rId4"/>
              </a:rPr>
              <a:t>ASid=43&amp;syndicate=undefined</a:t>
            </a:r>
            <a:r>
              <a:rPr lang="en-GB" sz="2000" dirty="0" smtClean="0">
                <a:solidFill>
                  <a:prstClr val="black"/>
                </a:solidFill>
              </a:rPr>
              <a:t> </a:t>
            </a:r>
            <a:endParaRPr lang="en-GB" sz="2000" dirty="0" smtClean="0">
              <a:solidFill>
                <a:prstClr val="black"/>
              </a:solidFill>
            </a:endParaRPr>
          </a:p>
          <a:p>
            <a:pPr marL="0" lvl="0" indent="0">
              <a:spcBef>
                <a:spcPts val="0"/>
              </a:spcBef>
              <a:buNone/>
            </a:pPr>
            <a:r>
              <a:rPr lang="en-GB" sz="2600" dirty="0" smtClean="0">
                <a:solidFill>
                  <a:prstClr val="black"/>
                </a:solidFill>
              </a:rPr>
              <a:t>Staff </a:t>
            </a:r>
            <a:r>
              <a:rPr lang="en-GB" sz="2600" dirty="0" smtClean="0">
                <a:solidFill>
                  <a:prstClr val="black"/>
                </a:solidFill>
              </a:rPr>
              <a:t>Coping </a:t>
            </a:r>
            <a:r>
              <a:rPr lang="en-GB" sz="2600" dirty="0">
                <a:solidFill>
                  <a:prstClr val="black"/>
                </a:solidFill>
              </a:rPr>
              <a:t>strategy </a:t>
            </a:r>
            <a:r>
              <a:rPr lang="en-GB" sz="2600" dirty="0" smtClean="0">
                <a:solidFill>
                  <a:prstClr val="black"/>
                </a:solidFill>
              </a:rPr>
              <a:t>survey (add  your WEMWBS score to it.)</a:t>
            </a:r>
            <a:r>
              <a:rPr lang="en-GB" sz="2100" dirty="0" smtClean="0">
                <a:solidFill>
                  <a:prstClr val="black"/>
                </a:solidFill>
              </a:rPr>
              <a:t>These are anonymous, not shared outside of the project team and only individually  coded to compare before and after project findings</a:t>
            </a:r>
          </a:p>
          <a:p>
            <a:pPr marL="0" lvl="0" indent="0">
              <a:spcBef>
                <a:spcPts val="1800"/>
              </a:spcBef>
              <a:buNone/>
            </a:pPr>
            <a:endParaRPr lang="en-GB" sz="2400" dirty="0" smtClean="0">
              <a:solidFill>
                <a:prstClr val="black"/>
              </a:solidFill>
            </a:endParaRPr>
          </a:p>
          <a:p>
            <a:pPr marL="0" indent="0">
              <a:buNone/>
            </a:pPr>
            <a:endParaRPr lang="en-GB" dirty="0"/>
          </a:p>
        </p:txBody>
      </p:sp>
      <p:sp>
        <p:nvSpPr>
          <p:cNvPr id="4" name="Title 1"/>
          <p:cNvSpPr txBox="1">
            <a:spLocks/>
          </p:cNvSpPr>
          <p:nvPr/>
        </p:nvSpPr>
        <p:spPr>
          <a:xfrm>
            <a:off x="0" y="18336"/>
            <a:ext cx="9144000" cy="1106408"/>
          </a:xfrm>
          <a:prstGeom prst="rect">
            <a:avLst/>
          </a:prstGeom>
          <a:solidFill>
            <a:srgbClr val="92D050"/>
          </a:solidFill>
        </p:spPr>
        <p:txBody>
          <a:bodyPr vert="horz" lIns="91440" tIns="45720" rIns="91440" bIns="45720" rtlCol="0" anchor="ct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solidFill>
                  <a:schemeClr val="bg2"/>
                </a:solidFill>
              </a:rPr>
              <a:t>Whole school session 1</a:t>
            </a:r>
            <a:br>
              <a:rPr lang="en-GB" b="1" dirty="0">
                <a:solidFill>
                  <a:schemeClr val="bg2"/>
                </a:solidFill>
              </a:rPr>
            </a:br>
            <a:r>
              <a:rPr lang="en-GB" b="1" dirty="0" smtClean="0">
                <a:solidFill>
                  <a:schemeClr val="bg2"/>
                </a:solidFill>
              </a:rPr>
              <a:t>Before we start….</a:t>
            </a:r>
            <a:endParaRPr lang="en-GB" b="1" dirty="0">
              <a:solidFill>
                <a:schemeClr val="bg2"/>
              </a:solidFill>
            </a:endParaRPr>
          </a:p>
        </p:txBody>
      </p:sp>
      <p:sp>
        <p:nvSpPr>
          <p:cNvPr id="5" name="Cloud Callout 4"/>
          <p:cNvSpPr/>
          <p:nvPr/>
        </p:nvSpPr>
        <p:spPr>
          <a:xfrm>
            <a:off x="2339752" y="4565144"/>
            <a:ext cx="5400600" cy="2304256"/>
          </a:xfrm>
          <a:prstGeom prst="cloudCallout">
            <a:avLst>
              <a:gd name="adj1" fmla="val -68289"/>
              <a:gd name="adj2" fmla="val -18189"/>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spcBef>
                <a:spcPts val="1800"/>
              </a:spcBef>
            </a:pPr>
            <a:endParaRPr lang="en-GB" dirty="0">
              <a:solidFill>
                <a:prstClr val="black"/>
              </a:solidFill>
            </a:endParaRPr>
          </a:p>
          <a:p>
            <a:pPr lvl="0">
              <a:spcBef>
                <a:spcPts val="1800"/>
              </a:spcBef>
            </a:pPr>
            <a:r>
              <a:rPr lang="en-GB" sz="1600" dirty="0" smtClean="0">
                <a:solidFill>
                  <a:prstClr val="black"/>
                </a:solidFill>
              </a:rPr>
              <a:t>NOTE </a:t>
            </a:r>
            <a:r>
              <a:rPr lang="en-GB" sz="1600" dirty="0">
                <a:solidFill>
                  <a:prstClr val="black"/>
                </a:solidFill>
              </a:rPr>
              <a:t>ADVICE </a:t>
            </a:r>
            <a:r>
              <a:rPr lang="en-GB" sz="1600" dirty="0" smtClean="0">
                <a:solidFill>
                  <a:prstClr val="black"/>
                </a:solidFill>
              </a:rPr>
              <a:t>or </a:t>
            </a:r>
            <a:r>
              <a:rPr lang="en-GB" sz="1600" dirty="0">
                <a:solidFill>
                  <a:prstClr val="black"/>
                </a:solidFill>
              </a:rPr>
              <a:t>SEEK SUPPORT FROM SLT/MHFA WITHIN SCHOOL IF AT ALL WORRIED ABOUT YOUR </a:t>
            </a:r>
            <a:r>
              <a:rPr lang="en-GB" sz="1600" dirty="0" smtClean="0">
                <a:solidFill>
                  <a:prstClr val="black"/>
                </a:solidFill>
              </a:rPr>
              <a:t>SCORE</a:t>
            </a:r>
            <a:endParaRPr lang="en-GB" sz="1600" dirty="0">
              <a:solidFill>
                <a:prstClr val="black"/>
              </a:solidFill>
            </a:endParaRPr>
          </a:p>
          <a:p>
            <a:pPr lvl="0">
              <a:spcBef>
                <a:spcPts val="1800"/>
              </a:spcBef>
            </a:pPr>
            <a:r>
              <a:rPr lang="en-GB" sz="1600" dirty="0">
                <a:solidFill>
                  <a:prstClr val="black"/>
                </a:solidFill>
              </a:rPr>
              <a:t>Solihull schools: </a:t>
            </a:r>
            <a:r>
              <a:rPr lang="en-GB" sz="1600" dirty="0">
                <a:solidFill>
                  <a:prstClr val="black"/>
                </a:solidFill>
                <a:hlinkClick r:id="rId5"/>
              </a:rPr>
              <a:t>https://www.well-online.co.uk/</a:t>
            </a:r>
            <a:r>
              <a:rPr lang="en-GB" sz="1600" dirty="0">
                <a:solidFill>
                  <a:prstClr val="black"/>
                </a:solidFill>
              </a:rPr>
              <a:t> </a:t>
            </a:r>
            <a:r>
              <a:rPr lang="en-GB" sz="1600" dirty="0" err="1">
                <a:solidFill>
                  <a:prstClr val="black"/>
                </a:solidFill>
              </a:rPr>
              <a:t>username:sbclogin</a:t>
            </a:r>
            <a:r>
              <a:rPr lang="en-GB" sz="1600" dirty="0">
                <a:solidFill>
                  <a:prstClr val="black"/>
                </a:solidFill>
              </a:rPr>
              <a:t> </a:t>
            </a:r>
            <a:r>
              <a:rPr lang="en-GB" sz="1600" dirty="0" err="1">
                <a:solidFill>
                  <a:prstClr val="black"/>
                </a:solidFill>
              </a:rPr>
              <a:t>password:wellbeing</a:t>
            </a:r>
            <a:endParaRPr lang="en-GB" sz="1600" dirty="0">
              <a:solidFill>
                <a:prstClr val="black"/>
              </a:solidFill>
            </a:endParaRPr>
          </a:p>
          <a:p>
            <a:pPr algn="ctr"/>
            <a:endParaRPr lang="en-GB" dirty="0"/>
          </a:p>
        </p:txBody>
      </p:sp>
    </p:spTree>
    <p:extLst>
      <p:ext uri="{BB962C8B-B14F-4D97-AF65-F5344CB8AC3E}">
        <p14:creationId xmlns:p14="http://schemas.microsoft.com/office/powerpoint/2010/main" val="41447783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GB" dirty="0"/>
          </a:p>
        </p:txBody>
      </p:sp>
      <p:sp>
        <p:nvSpPr>
          <p:cNvPr id="3" name="Content Placeholder 2"/>
          <p:cNvSpPr>
            <a:spLocks noGrp="1"/>
          </p:cNvSpPr>
          <p:nvPr>
            <p:ph idx="1"/>
          </p:nvPr>
        </p:nvSpPr>
        <p:spPr>
          <a:xfrm>
            <a:off x="457200" y="1988840"/>
            <a:ext cx="8229600" cy="3886200"/>
          </a:xfrm>
        </p:spPr>
        <p:txBody>
          <a:bodyPr>
            <a:normAutofit fontScale="92500" lnSpcReduction="10000"/>
          </a:bodyPr>
          <a:lstStyle/>
          <a:p>
            <a:r>
              <a:rPr lang="en-GB" dirty="0" smtClean="0"/>
              <a:t>Introduce SMILE project principles &amp; aim</a:t>
            </a:r>
          </a:p>
          <a:p>
            <a:r>
              <a:rPr lang="en-GB" dirty="0" smtClean="0"/>
              <a:t>Increased knowledge and understanding around mental health</a:t>
            </a:r>
          </a:p>
          <a:p>
            <a:r>
              <a:rPr lang="en-GB" dirty="0" smtClean="0"/>
              <a:t>understand how we can support children and young people to be mentally healthy</a:t>
            </a:r>
          </a:p>
          <a:p>
            <a:r>
              <a:rPr lang="en-GB" dirty="0" smtClean="0"/>
              <a:t>Introduce a process for supporting </a:t>
            </a:r>
            <a:r>
              <a:rPr lang="en-GB" dirty="0"/>
              <a:t>children and young </a:t>
            </a:r>
            <a:r>
              <a:rPr lang="en-GB" dirty="0" smtClean="0"/>
              <a:t>people who are experiencing difficulties (ALGEE)</a:t>
            </a:r>
          </a:p>
          <a:p>
            <a:pPr marL="0" indent="0">
              <a:buNone/>
            </a:pPr>
            <a:endParaRPr lang="en-GB" dirty="0" smtClean="0"/>
          </a:p>
          <a:p>
            <a:endParaRPr lang="en-GB" dirty="0"/>
          </a:p>
        </p:txBody>
      </p:sp>
      <p:sp>
        <p:nvSpPr>
          <p:cNvPr id="5" name="Title 1"/>
          <p:cNvSpPr txBox="1">
            <a:spLocks/>
          </p:cNvSpPr>
          <p:nvPr/>
        </p:nvSpPr>
        <p:spPr>
          <a:xfrm>
            <a:off x="0" y="18336"/>
            <a:ext cx="9144000" cy="1106408"/>
          </a:xfrm>
          <a:prstGeom prst="rect">
            <a:avLst/>
          </a:prstGeom>
          <a:solidFill>
            <a:srgbClr val="92D050"/>
          </a:solidFill>
        </p:spPr>
        <p:txBody>
          <a:bodyPr vert="horz" lIns="91440" tIns="45720" rIns="91440" bIns="45720" rtlCol="0" anchor="ct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solidFill>
                  <a:schemeClr val="bg2"/>
                </a:solidFill>
              </a:rPr>
              <a:t>Whole school session 1</a:t>
            </a:r>
            <a:br>
              <a:rPr lang="en-GB" b="1" dirty="0">
                <a:solidFill>
                  <a:schemeClr val="bg2"/>
                </a:solidFill>
              </a:rPr>
            </a:br>
            <a:r>
              <a:rPr lang="en-GB" b="1" dirty="0" smtClean="0">
                <a:solidFill>
                  <a:schemeClr val="bg2"/>
                </a:solidFill>
              </a:rPr>
              <a:t>Hoped for Outcomes</a:t>
            </a:r>
            <a:endParaRPr lang="en-GB" b="1" dirty="0">
              <a:solidFill>
                <a:schemeClr val="bg2"/>
              </a:solidFill>
            </a:endParaRPr>
          </a:p>
        </p:txBody>
      </p:sp>
    </p:spTree>
    <p:extLst>
      <p:ext uri="{BB962C8B-B14F-4D97-AF65-F5344CB8AC3E}">
        <p14:creationId xmlns:p14="http://schemas.microsoft.com/office/powerpoint/2010/main" val="8612785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92D050"/>
          </a:solidFill>
        </p:spPr>
        <p:txBody>
          <a:bodyPr/>
          <a:lstStyle/>
          <a:p>
            <a:r>
              <a:rPr lang="en-GB" b="1" dirty="0">
                <a:solidFill>
                  <a:schemeClr val="bg2"/>
                </a:solidFill>
              </a:rPr>
              <a:t>P</a:t>
            </a:r>
            <a:r>
              <a:rPr lang="en-GB" b="1" dirty="0" smtClean="0">
                <a:solidFill>
                  <a:schemeClr val="bg2"/>
                </a:solidFill>
              </a:rPr>
              <a:t>rinciples</a:t>
            </a:r>
            <a:endParaRPr lang="en-GB" b="1" dirty="0">
              <a:solidFill>
                <a:schemeClr val="bg2"/>
              </a:solidFill>
            </a:endParaRPr>
          </a:p>
        </p:txBody>
      </p:sp>
      <p:sp>
        <p:nvSpPr>
          <p:cNvPr id="3" name="Content Placeholder 2"/>
          <p:cNvSpPr>
            <a:spLocks noGrp="1"/>
          </p:cNvSpPr>
          <p:nvPr>
            <p:ph idx="1"/>
          </p:nvPr>
        </p:nvSpPr>
        <p:spPr>
          <a:xfrm>
            <a:off x="457200" y="1711349"/>
            <a:ext cx="8229600" cy="4886003"/>
          </a:xfrm>
        </p:spPr>
        <p:txBody>
          <a:bodyPr>
            <a:normAutofit fontScale="92500" lnSpcReduction="10000"/>
          </a:bodyPr>
          <a:lstStyle/>
          <a:p>
            <a:pPr lvl="0">
              <a:spcBef>
                <a:spcPts val="2400"/>
              </a:spcBef>
            </a:pPr>
            <a:r>
              <a:rPr lang="en-GB" sz="3900" b="1" dirty="0">
                <a:solidFill>
                  <a:srgbClr val="00B0F0"/>
                </a:solidFill>
              </a:rPr>
              <a:t>For all</a:t>
            </a:r>
            <a:r>
              <a:rPr lang="en-GB" dirty="0"/>
              <a:t> – children, staff and the whole school community</a:t>
            </a:r>
          </a:p>
          <a:p>
            <a:pPr lvl="0">
              <a:spcBef>
                <a:spcPts val="2400"/>
              </a:spcBef>
            </a:pPr>
            <a:r>
              <a:rPr lang="en-GB" sz="3900" b="1" dirty="0">
                <a:solidFill>
                  <a:srgbClr val="00B0F0"/>
                </a:solidFill>
              </a:rPr>
              <a:t>Attainment</a:t>
            </a:r>
            <a:r>
              <a:rPr lang="en-GB" sz="3600" dirty="0">
                <a:solidFill>
                  <a:srgbClr val="00B0F0"/>
                </a:solidFill>
              </a:rPr>
              <a:t> </a:t>
            </a:r>
            <a:r>
              <a:rPr lang="en-GB" dirty="0"/>
              <a:t>– good mental health leads to good life outcomes</a:t>
            </a:r>
          </a:p>
          <a:p>
            <a:pPr lvl="0">
              <a:spcBef>
                <a:spcPts val="2400"/>
              </a:spcBef>
            </a:pPr>
            <a:r>
              <a:rPr lang="en-GB" sz="3900" b="1" dirty="0">
                <a:solidFill>
                  <a:srgbClr val="00B0F0"/>
                </a:solidFill>
              </a:rPr>
              <a:t>Listening to each other</a:t>
            </a:r>
          </a:p>
          <a:p>
            <a:pPr lvl="0">
              <a:spcBef>
                <a:spcPts val="2400"/>
              </a:spcBef>
            </a:pPr>
            <a:r>
              <a:rPr lang="en-GB" sz="3900" b="1" dirty="0">
                <a:solidFill>
                  <a:srgbClr val="00B0F0"/>
                </a:solidFill>
              </a:rPr>
              <a:t>Care, concern and respect for everyone</a:t>
            </a:r>
          </a:p>
          <a:p>
            <a:pPr lvl="0">
              <a:spcBef>
                <a:spcPts val="2400"/>
              </a:spcBef>
            </a:pPr>
            <a:r>
              <a:rPr lang="en-GB" sz="3900" b="1" dirty="0">
                <a:solidFill>
                  <a:srgbClr val="00B0F0"/>
                </a:solidFill>
              </a:rPr>
              <a:t>Kindness and gratitude</a:t>
            </a:r>
          </a:p>
          <a:p>
            <a:endParaRPr lang="en-GB" dirty="0"/>
          </a:p>
        </p:txBody>
      </p:sp>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l="38414" t="21764" r="17731" b="42665"/>
          <a:stretch/>
        </p:blipFill>
        <p:spPr>
          <a:xfrm>
            <a:off x="395536" y="116632"/>
            <a:ext cx="2767184" cy="149080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591449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384"/>
            <a:ext cx="9144000" cy="850106"/>
          </a:xfrm>
          <a:solidFill>
            <a:srgbClr val="92D050"/>
          </a:solidFill>
        </p:spPr>
        <p:txBody>
          <a:bodyPr/>
          <a:lstStyle/>
          <a:p>
            <a:r>
              <a:rPr lang="en-GB" b="1" dirty="0" smtClean="0">
                <a:solidFill>
                  <a:schemeClr val="bg2"/>
                </a:solidFill>
              </a:rPr>
              <a:t>SMILE aim</a:t>
            </a:r>
            <a:endParaRPr lang="en-GB" b="1" dirty="0">
              <a:solidFill>
                <a:schemeClr val="bg2"/>
              </a:solidFill>
            </a:endParaRPr>
          </a:p>
        </p:txBody>
      </p:sp>
      <p:sp>
        <p:nvSpPr>
          <p:cNvPr id="3" name="Content Placeholder 2"/>
          <p:cNvSpPr>
            <a:spLocks noGrp="1"/>
          </p:cNvSpPr>
          <p:nvPr>
            <p:ph idx="1"/>
          </p:nvPr>
        </p:nvSpPr>
        <p:spPr/>
        <p:txBody>
          <a:bodyPr/>
          <a:lstStyle/>
          <a:p>
            <a:pPr marL="0" indent="0">
              <a:buNone/>
            </a:pPr>
            <a:r>
              <a:rPr lang="en-GB" dirty="0" smtClean="0"/>
              <a:t>“To empower our school communities (staff and students) to become ‘architects of their own emotional health and well-being’ within an enabling environment. “</a:t>
            </a:r>
          </a:p>
          <a:p>
            <a:pPr marL="0" indent="0">
              <a:buNone/>
            </a:pPr>
            <a:endParaRPr lang="en-GB" dirty="0"/>
          </a:p>
          <a:p>
            <a:pPr marL="0" indent="0">
              <a:buNone/>
            </a:pPr>
            <a:endParaRPr lang="en-GB" dirty="0"/>
          </a:p>
        </p:txBody>
      </p:sp>
      <p:pic>
        <p:nvPicPr>
          <p:cNvPr id="225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3717031"/>
            <a:ext cx="1800200" cy="21894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75976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GB" dirty="0" smtClean="0"/>
              <a:t>‘NICE advises schools should be supported to adopt a whole school approach to promoting the social and emotional wellbeing of children and young people….Such an approach moves beyond learning and teaching to pervade all aspects of the life of a school, and has found to be effective in bringing about and sustaining health benefits.’ </a:t>
            </a:r>
          </a:p>
          <a:p>
            <a:pPr marL="0" indent="0">
              <a:buNone/>
            </a:pPr>
            <a:r>
              <a:rPr lang="en-GB" sz="2400" i="1" dirty="0" smtClean="0"/>
              <a:t>Public Health England (2015) Promoting Children and Young </a:t>
            </a:r>
            <a:r>
              <a:rPr lang="en-GB" sz="2400" i="1" dirty="0"/>
              <a:t>P</a:t>
            </a:r>
            <a:r>
              <a:rPr lang="en-GB" sz="2400" i="1" dirty="0" smtClean="0"/>
              <a:t>eople’s </a:t>
            </a:r>
            <a:r>
              <a:rPr lang="en-GB" sz="2400" i="1" dirty="0"/>
              <a:t>E</a:t>
            </a:r>
            <a:r>
              <a:rPr lang="en-GB" sz="2400" i="1" dirty="0" smtClean="0"/>
              <a:t>motional Health and Wellbeing.</a:t>
            </a:r>
          </a:p>
          <a:p>
            <a:endParaRPr lang="en-GB" sz="2400" i="1" dirty="0" smtClean="0"/>
          </a:p>
          <a:p>
            <a:endParaRPr lang="en-GB" i="1" dirty="0"/>
          </a:p>
        </p:txBody>
      </p:sp>
      <p:sp>
        <p:nvSpPr>
          <p:cNvPr id="6" name="Title 1"/>
          <p:cNvSpPr txBox="1">
            <a:spLocks/>
          </p:cNvSpPr>
          <p:nvPr/>
        </p:nvSpPr>
        <p:spPr>
          <a:xfrm>
            <a:off x="0" y="-243408"/>
            <a:ext cx="9144000" cy="1080120"/>
          </a:xfrm>
          <a:prstGeom prst="rect">
            <a:avLst/>
          </a:prstGeom>
          <a:solidFill>
            <a:srgbClr val="92D05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chemeClr val="bg2"/>
                </a:solidFill>
              </a:rPr>
              <a:t>Why whole-school?</a:t>
            </a:r>
            <a:endParaRPr lang="en-GB" b="1" dirty="0">
              <a:solidFill>
                <a:schemeClr val="bg2"/>
              </a:solidFill>
            </a:endParaRPr>
          </a:p>
        </p:txBody>
      </p:sp>
    </p:spTree>
    <p:extLst>
      <p:ext uri="{BB962C8B-B14F-4D97-AF65-F5344CB8AC3E}">
        <p14:creationId xmlns:p14="http://schemas.microsoft.com/office/powerpoint/2010/main" val="21078943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395536" y="1140138"/>
            <a:ext cx="7344816" cy="4881150"/>
          </a:xfrm>
        </p:spPr>
        <p:txBody>
          <a:bodyPr>
            <a:normAutofit fontScale="92500"/>
          </a:bodyPr>
          <a:lstStyle/>
          <a:p>
            <a:pPr>
              <a:spcBef>
                <a:spcPts val="0"/>
              </a:spcBef>
            </a:pPr>
            <a:r>
              <a:rPr lang="en-GB" sz="2800" dirty="0">
                <a:solidFill>
                  <a:prstClr val="black"/>
                </a:solidFill>
              </a:rPr>
              <a:t>Prioritising wellbeing for </a:t>
            </a:r>
            <a:r>
              <a:rPr lang="en-GB" sz="2800" dirty="0" smtClean="0">
                <a:solidFill>
                  <a:prstClr val="black"/>
                </a:solidFill>
              </a:rPr>
              <a:t>everyone</a:t>
            </a:r>
            <a:endParaRPr lang="en-GB" sz="2800" dirty="0">
              <a:solidFill>
                <a:prstClr val="black"/>
              </a:solidFill>
            </a:endParaRPr>
          </a:p>
          <a:p>
            <a:pPr lvl="0">
              <a:spcBef>
                <a:spcPts val="0"/>
              </a:spcBef>
            </a:pPr>
            <a:r>
              <a:rPr lang="en-GB" sz="2800" dirty="0" smtClean="0">
                <a:solidFill>
                  <a:prstClr val="black"/>
                </a:solidFill>
              </a:rPr>
              <a:t>Improve support to pupils by increasing knowledge</a:t>
            </a:r>
          </a:p>
          <a:p>
            <a:pPr lvl="0">
              <a:spcBef>
                <a:spcPts val="0"/>
              </a:spcBef>
            </a:pPr>
            <a:r>
              <a:rPr lang="en-GB" sz="2800" dirty="0" smtClean="0">
                <a:solidFill>
                  <a:prstClr val="black"/>
                </a:solidFill>
              </a:rPr>
              <a:t>Increase confidence in responding to EHWB needs</a:t>
            </a:r>
          </a:p>
          <a:p>
            <a:pPr lvl="0">
              <a:spcBef>
                <a:spcPts val="0"/>
              </a:spcBef>
            </a:pPr>
            <a:r>
              <a:rPr lang="en-GB" sz="2800" dirty="0" smtClean="0">
                <a:solidFill>
                  <a:prstClr val="black"/>
                </a:solidFill>
              </a:rPr>
              <a:t>Reduce stigmas associated with talking about EHWB</a:t>
            </a:r>
          </a:p>
          <a:p>
            <a:pPr lvl="0">
              <a:spcBef>
                <a:spcPts val="0"/>
              </a:spcBef>
            </a:pPr>
            <a:r>
              <a:rPr lang="en-GB" sz="2800" dirty="0">
                <a:solidFill>
                  <a:prstClr val="black"/>
                </a:solidFill>
              </a:rPr>
              <a:t>o</a:t>
            </a:r>
            <a:r>
              <a:rPr lang="en-GB" sz="2800" dirty="0" smtClean="0">
                <a:solidFill>
                  <a:prstClr val="black"/>
                </a:solidFill>
              </a:rPr>
              <a:t>pportunity to identify strategies </a:t>
            </a:r>
            <a:r>
              <a:rPr lang="en-GB" sz="2800" dirty="0">
                <a:solidFill>
                  <a:prstClr val="black"/>
                </a:solidFill>
              </a:rPr>
              <a:t>to actively improve </a:t>
            </a:r>
            <a:r>
              <a:rPr lang="en-GB" sz="2800" dirty="0" smtClean="0">
                <a:solidFill>
                  <a:prstClr val="black"/>
                </a:solidFill>
              </a:rPr>
              <a:t>our own EHWB</a:t>
            </a:r>
          </a:p>
          <a:p>
            <a:pPr lvl="0">
              <a:spcBef>
                <a:spcPts val="0"/>
              </a:spcBef>
            </a:pPr>
            <a:r>
              <a:rPr lang="en-GB" sz="2800" dirty="0" smtClean="0">
                <a:solidFill>
                  <a:prstClr val="black"/>
                </a:solidFill>
              </a:rPr>
              <a:t>Model to pupils healthy coping strategies and attitudes</a:t>
            </a:r>
          </a:p>
          <a:p>
            <a:pPr lvl="0">
              <a:spcBef>
                <a:spcPts val="0"/>
              </a:spcBef>
            </a:pPr>
            <a:r>
              <a:rPr lang="en-GB" sz="2800" dirty="0" smtClean="0">
                <a:solidFill>
                  <a:prstClr val="black"/>
                </a:solidFill>
              </a:rPr>
              <a:t>Staff have ownership and interest in an approach led by their school community needs</a:t>
            </a:r>
          </a:p>
          <a:p>
            <a:pPr marL="0" lvl="0" indent="0">
              <a:spcBef>
                <a:spcPts val="0"/>
              </a:spcBef>
              <a:buNone/>
            </a:pPr>
            <a:endParaRPr lang="en-GB" sz="2400" dirty="0" smtClean="0">
              <a:solidFill>
                <a:prstClr val="black"/>
              </a:solidFill>
            </a:endParaRPr>
          </a:p>
        </p:txBody>
      </p:sp>
      <p:sp>
        <p:nvSpPr>
          <p:cNvPr id="6" name="Title 1"/>
          <p:cNvSpPr txBox="1">
            <a:spLocks/>
          </p:cNvSpPr>
          <p:nvPr/>
        </p:nvSpPr>
        <p:spPr>
          <a:xfrm>
            <a:off x="0" y="79058"/>
            <a:ext cx="9144000" cy="850106"/>
          </a:xfrm>
          <a:prstGeom prst="rect">
            <a:avLst/>
          </a:prstGeom>
          <a:solidFill>
            <a:srgbClr val="92D05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chemeClr val="bg2"/>
                </a:solidFill>
              </a:rPr>
              <a:t>Why ‘for all?’</a:t>
            </a:r>
            <a:endParaRPr lang="en-GB" b="1" dirty="0">
              <a:solidFill>
                <a:schemeClr val="bg2"/>
              </a:solidFill>
            </a:endParaRPr>
          </a:p>
        </p:txBody>
      </p:sp>
      <p:pic>
        <p:nvPicPr>
          <p:cNvPr id="614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4288" y="260648"/>
            <a:ext cx="1824484" cy="1824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357301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descr="http://www.newsinmind.com/wp/wp-content/uploads/2012/08/bigstock-Mental-Health-Warning-32532146.jpg"/>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051720" y="620688"/>
            <a:ext cx="4936573" cy="5382344"/>
          </a:xfrm>
          <a:prstGeom prst="rect">
            <a:avLst/>
          </a:prstGeom>
          <a:noFill/>
          <a:ln>
            <a:noFill/>
          </a:ln>
        </p:spPr>
      </p:pic>
    </p:spTree>
    <p:extLst>
      <p:ext uri="{BB962C8B-B14F-4D97-AF65-F5344CB8AC3E}">
        <p14:creationId xmlns:p14="http://schemas.microsoft.com/office/powerpoint/2010/main" val="2520106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endParaRPr lang="en-GB" dirty="0"/>
          </a:p>
        </p:txBody>
      </p:sp>
      <p:pic>
        <p:nvPicPr>
          <p:cNvPr id="1027" name="Picture 3">
            <a:hlinkClick r:id="rId3"/>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665" t="21140" r="34911" b="23346"/>
          <a:stretch/>
        </p:blipFill>
        <p:spPr bwMode="auto">
          <a:xfrm>
            <a:off x="395536" y="746902"/>
            <a:ext cx="8338048" cy="4061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510659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http://www.osnes.no/images/products/Flip%20Charts/flip%20chart%20pro.png"/>
          <p:cNvPicPr>
            <a:picLocks noGrp="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457200" y="1556792"/>
            <a:ext cx="4038600" cy="4392487"/>
          </a:xfrm>
          <a:prstGeom prst="rect">
            <a:avLst/>
          </a:prstGeom>
          <a:noFill/>
          <a:ln>
            <a:noFill/>
          </a:ln>
        </p:spPr>
      </p:pic>
      <p:pic>
        <p:nvPicPr>
          <p:cNvPr id="7" name="Content Placeholder 5" descr="http://www.osnes.no/images/products/Flip%20Charts/flip%20chart%20pro.pn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648200" y="1556792"/>
            <a:ext cx="4038600" cy="4320479"/>
          </a:xfrm>
          <a:prstGeom prst="rect">
            <a:avLst/>
          </a:prstGeom>
          <a:noFill/>
          <a:ln>
            <a:noFill/>
          </a:ln>
        </p:spPr>
      </p:pic>
      <p:sp>
        <p:nvSpPr>
          <p:cNvPr id="8" name="TextBox 7"/>
          <p:cNvSpPr txBox="1"/>
          <p:nvPr/>
        </p:nvSpPr>
        <p:spPr>
          <a:xfrm>
            <a:off x="971600" y="2348880"/>
            <a:ext cx="2952328" cy="1323439"/>
          </a:xfrm>
          <a:prstGeom prst="rect">
            <a:avLst/>
          </a:prstGeom>
          <a:noFill/>
        </p:spPr>
        <p:txBody>
          <a:bodyPr wrap="square" rtlCol="0">
            <a:spAutoFit/>
          </a:bodyPr>
          <a:lstStyle/>
          <a:p>
            <a:pPr algn="ctr"/>
            <a:r>
              <a:rPr lang="en-GB" sz="4000" b="1" dirty="0" smtClean="0"/>
              <a:t>Mental health</a:t>
            </a:r>
            <a:endParaRPr lang="en-GB" sz="4000" b="1" dirty="0"/>
          </a:p>
        </p:txBody>
      </p:sp>
      <p:sp>
        <p:nvSpPr>
          <p:cNvPr id="9" name="TextBox 8"/>
          <p:cNvSpPr txBox="1"/>
          <p:nvPr/>
        </p:nvSpPr>
        <p:spPr>
          <a:xfrm>
            <a:off x="5076056" y="2366611"/>
            <a:ext cx="184731" cy="707886"/>
          </a:xfrm>
          <a:prstGeom prst="rect">
            <a:avLst/>
          </a:prstGeom>
          <a:noFill/>
        </p:spPr>
        <p:txBody>
          <a:bodyPr wrap="none" rtlCol="0">
            <a:spAutoFit/>
          </a:bodyPr>
          <a:lstStyle/>
          <a:p>
            <a:endParaRPr lang="en-GB" sz="4000" b="1" dirty="0"/>
          </a:p>
        </p:txBody>
      </p:sp>
      <p:sp>
        <p:nvSpPr>
          <p:cNvPr id="4" name="TextBox 3"/>
          <p:cNvSpPr txBox="1"/>
          <p:nvPr/>
        </p:nvSpPr>
        <p:spPr>
          <a:xfrm>
            <a:off x="5168421" y="2348879"/>
            <a:ext cx="3147995" cy="1323439"/>
          </a:xfrm>
          <a:prstGeom prst="rect">
            <a:avLst/>
          </a:prstGeom>
          <a:noFill/>
        </p:spPr>
        <p:txBody>
          <a:bodyPr wrap="square" rtlCol="0">
            <a:spAutoFit/>
          </a:bodyPr>
          <a:lstStyle/>
          <a:p>
            <a:pPr algn="ctr"/>
            <a:r>
              <a:rPr lang="en-GB" sz="4000" b="1" dirty="0" smtClean="0"/>
              <a:t>Mental illness</a:t>
            </a:r>
            <a:r>
              <a:rPr lang="en-GB" sz="4000" dirty="0" smtClean="0"/>
              <a:t> </a:t>
            </a:r>
            <a:endParaRPr lang="en-GB" sz="4000" dirty="0"/>
          </a:p>
        </p:txBody>
      </p:sp>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3848" y="3429000"/>
            <a:ext cx="2779713" cy="1597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itle 1"/>
          <p:cNvSpPr txBox="1">
            <a:spLocks/>
          </p:cNvSpPr>
          <p:nvPr/>
        </p:nvSpPr>
        <p:spPr>
          <a:xfrm>
            <a:off x="0" y="-27384"/>
            <a:ext cx="9144000" cy="850106"/>
          </a:xfrm>
          <a:prstGeom prst="rect">
            <a:avLst/>
          </a:prstGeom>
          <a:solidFill>
            <a:srgbClr val="92D05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chemeClr val="bg2"/>
                </a:solidFill>
              </a:rPr>
              <a:t>Word association Activity</a:t>
            </a:r>
            <a:endParaRPr lang="en-GB" b="1" dirty="0">
              <a:solidFill>
                <a:schemeClr val="bg2"/>
              </a:solidFill>
            </a:endParaRPr>
          </a:p>
        </p:txBody>
      </p:sp>
    </p:spTree>
    <p:extLst>
      <p:ext uri="{BB962C8B-B14F-4D97-AF65-F5344CB8AC3E}">
        <p14:creationId xmlns:p14="http://schemas.microsoft.com/office/powerpoint/2010/main" val="42835929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384"/>
            <a:ext cx="9144000" cy="1143000"/>
          </a:xfrm>
          <a:solidFill>
            <a:srgbClr val="92D050"/>
          </a:solidFill>
        </p:spPr>
        <p:txBody>
          <a:bodyPr/>
          <a:lstStyle/>
          <a:p>
            <a:r>
              <a:rPr lang="en-GB" b="1" dirty="0" smtClean="0">
                <a:solidFill>
                  <a:schemeClr val="bg1"/>
                </a:solidFill>
                <a:latin typeface="Lucida Handwriting" panose="03010101010101010101" pitchFamily="66" charset="0"/>
              </a:rPr>
              <a:t>Terminology</a:t>
            </a:r>
            <a:endParaRPr lang="en-GB" b="1" dirty="0">
              <a:solidFill>
                <a:schemeClr val="bg1"/>
              </a:solidFill>
              <a:latin typeface="Lucida Handwriting" panose="03010101010101010101" pitchFamily="66" charset="0"/>
            </a:endParaRPr>
          </a:p>
        </p:txBody>
      </p:sp>
      <p:sp>
        <p:nvSpPr>
          <p:cNvPr id="4" name="Rectangle 3"/>
          <p:cNvSpPr/>
          <p:nvPr/>
        </p:nvSpPr>
        <p:spPr>
          <a:xfrm>
            <a:off x="3052973" y="3008197"/>
            <a:ext cx="2372381" cy="123110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en-GB" sz="5400" b="1" cap="all" dirty="0">
                <a:ln/>
                <a:solidFill>
                  <a:srgbClr val="4F81BD"/>
                </a:solidFill>
                <a:effectLst>
                  <a:outerShdw blurRad="19685" dist="12700" dir="5400000" algn="tl" rotWithShape="0">
                    <a:srgbClr val="4F81BD">
                      <a:satMod val="130000"/>
                      <a:alpha val="60000"/>
                    </a:srgbClr>
                  </a:outerShdw>
                  <a:reflection blurRad="10000" stA="55000" endPos="48000" dist="500" dir="5400000" sy="-100000" algn="bl" rotWithShape="0"/>
                </a:effectLst>
              </a:rPr>
              <a:t>SEMH </a:t>
            </a:r>
            <a:endParaRPr lang="en-GB" sz="5400" b="1" cap="all" dirty="0" smtClean="0">
              <a:ln/>
              <a:solidFill>
                <a:srgbClr val="4F81BD"/>
              </a:solidFill>
              <a:effectLst>
                <a:outerShdw blurRad="19685" dist="12700" dir="5400000" algn="tl" rotWithShape="0">
                  <a:srgbClr val="4F81BD">
                    <a:satMod val="130000"/>
                    <a:alpha val="60000"/>
                  </a:srgbClr>
                </a:outerShdw>
                <a:reflection blurRad="10000" stA="55000" endPos="48000" dist="500" dir="5400000" sy="-100000" algn="bl" rotWithShape="0"/>
              </a:effectLst>
            </a:endParaRPr>
          </a:p>
          <a:p>
            <a:r>
              <a:rPr lang="en-GB" sz="2000" b="1" cap="all" dirty="0" smtClean="0">
                <a:ln/>
                <a:solidFill>
                  <a:srgbClr val="4F81BD"/>
                </a:solidFill>
                <a:effectLst>
                  <a:outerShdw blurRad="19685" dist="12700" dir="5400000" algn="tl" rotWithShape="0">
                    <a:srgbClr val="4F81BD">
                      <a:satMod val="130000"/>
                      <a:alpha val="60000"/>
                    </a:srgbClr>
                  </a:outerShdw>
                  <a:reflection blurRad="10000" stA="55000" endPos="48000" dist="500" dir="5400000" sy="-100000" algn="bl" rotWithShape="0"/>
                </a:effectLst>
              </a:rPr>
              <a:t>(</a:t>
            </a:r>
            <a:r>
              <a:rPr lang="en-GB" sz="2000" b="1" cap="all" dirty="0">
                <a:ln/>
                <a:solidFill>
                  <a:srgbClr val="4F81BD"/>
                </a:solidFill>
                <a:effectLst>
                  <a:outerShdw blurRad="19685" dist="12700" dir="5400000" algn="tl" rotWithShape="0">
                    <a:srgbClr val="4F81BD">
                      <a:satMod val="130000"/>
                      <a:alpha val="60000"/>
                    </a:srgbClr>
                  </a:outerShdw>
                  <a:reflection blurRad="10000" stA="55000" endPos="48000" dist="500" dir="5400000" sy="-100000" algn="bl" rotWithShape="0"/>
                </a:effectLst>
              </a:rPr>
              <a:t>Code of Practice)</a:t>
            </a:r>
          </a:p>
        </p:txBody>
      </p:sp>
      <p:sp>
        <p:nvSpPr>
          <p:cNvPr id="5" name="Rectangle 4"/>
          <p:cNvSpPr/>
          <p:nvPr/>
        </p:nvSpPr>
        <p:spPr>
          <a:xfrm>
            <a:off x="3018751" y="1412776"/>
            <a:ext cx="2244525" cy="923330"/>
          </a:xfrm>
          <a:prstGeom prst="rect">
            <a:avLst/>
          </a:prstGeom>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r>
              <a:rPr lang="en-GB" sz="5400" b="1" dirty="0">
                <a:ln w="11430"/>
                <a:gradFill>
                  <a:gsLst>
                    <a:gs pos="0">
                      <a:srgbClr val="F79646">
                        <a:tint val="90000"/>
                        <a:satMod val="120000"/>
                      </a:srgbClr>
                    </a:gs>
                    <a:gs pos="25000">
                      <a:srgbClr val="F79646">
                        <a:tint val="93000"/>
                        <a:satMod val="120000"/>
                      </a:srgbClr>
                    </a:gs>
                    <a:gs pos="50000">
                      <a:srgbClr val="F79646">
                        <a:shade val="89000"/>
                        <a:satMod val="110000"/>
                      </a:srgbClr>
                    </a:gs>
                    <a:gs pos="75000">
                      <a:srgbClr val="F79646">
                        <a:tint val="93000"/>
                        <a:satMod val="120000"/>
                      </a:srgbClr>
                    </a:gs>
                    <a:gs pos="100000">
                      <a:srgbClr val="F79646">
                        <a:tint val="90000"/>
                        <a:satMod val="120000"/>
                      </a:srgbClr>
                    </a:gs>
                  </a:gsLst>
                  <a:lin ang="5400000"/>
                </a:gradFill>
                <a:effectLst>
                  <a:outerShdw blurRad="80000" dist="40000" dir="5040000" algn="tl">
                    <a:srgbClr val="000000">
                      <a:alpha val="30000"/>
                    </a:srgbClr>
                  </a:outerShdw>
                </a:effectLst>
              </a:rPr>
              <a:t>MHWB</a:t>
            </a:r>
          </a:p>
        </p:txBody>
      </p:sp>
      <p:sp>
        <p:nvSpPr>
          <p:cNvPr id="6" name="Rectangle 5"/>
          <p:cNvSpPr/>
          <p:nvPr/>
        </p:nvSpPr>
        <p:spPr>
          <a:xfrm>
            <a:off x="5878093" y="2084867"/>
            <a:ext cx="2002471" cy="92333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GB" sz="5400" b="1" spc="5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rPr>
              <a:t>EHWB</a:t>
            </a:r>
          </a:p>
        </p:txBody>
      </p:sp>
      <p:sp>
        <p:nvSpPr>
          <p:cNvPr id="7" name="Rectangle 6"/>
          <p:cNvSpPr/>
          <p:nvPr/>
        </p:nvSpPr>
        <p:spPr>
          <a:xfrm>
            <a:off x="834949" y="2360125"/>
            <a:ext cx="2194832" cy="923330"/>
          </a:xfrm>
          <a:prstGeom prst="rect">
            <a:avLst/>
          </a:prstGeom>
        </p:spPr>
        <p:txBody>
          <a:bodyPr wrap="none">
            <a:spAutoFit/>
          </a:bodyPr>
          <a:lstStyle/>
          <a:p>
            <a:r>
              <a:rPr lang="en-GB" sz="5400" b="1" dirty="0">
                <a:ln w="19050">
                  <a:solidFill>
                    <a:srgbClr val="1F497D">
                      <a:tint val="1000"/>
                    </a:srgbClr>
                  </a:solidFill>
                  <a:prstDash val="solid"/>
                </a:ln>
                <a:solidFill>
                  <a:srgbClr val="9BBB59"/>
                </a:solidFill>
                <a:effectLst>
                  <a:outerShdw blurRad="50000" dist="50800" dir="7500000" algn="tl">
                    <a:srgbClr val="000000">
                      <a:shade val="5000"/>
                      <a:alpha val="35000"/>
                    </a:srgbClr>
                  </a:outerShdw>
                </a:effectLst>
              </a:rPr>
              <a:t>EWMH</a:t>
            </a:r>
          </a:p>
        </p:txBody>
      </p:sp>
      <p:sp>
        <p:nvSpPr>
          <p:cNvPr id="8" name="Rectangle 7"/>
          <p:cNvSpPr/>
          <p:nvPr/>
        </p:nvSpPr>
        <p:spPr>
          <a:xfrm>
            <a:off x="5425354" y="4046850"/>
            <a:ext cx="2880917" cy="923330"/>
          </a:xfrm>
          <a:prstGeom prst="rect">
            <a:avLst/>
          </a:prstGeom>
        </p:spPr>
        <p:txBody>
          <a:bodyPr wrap="none">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en-GB" sz="5400" b="1" dirty="0">
                <a:ln>
                  <a:prstDash val="solid"/>
                </a:ln>
                <a:solidFill>
                  <a:srgbClr val="00B0F0"/>
                </a:solidFill>
                <a:effectLst>
                  <a:outerShdw blurRad="88000" dist="50800" dir="5040000" algn="tl">
                    <a:srgbClr val="8064A2">
                      <a:tint val="80000"/>
                      <a:satMod val="250000"/>
                      <a:alpha val="45000"/>
                    </a:srgbClr>
                  </a:outerShdw>
                </a:effectLst>
              </a:rPr>
              <a:t>EWB/MH</a:t>
            </a:r>
          </a:p>
        </p:txBody>
      </p:sp>
      <p:sp>
        <p:nvSpPr>
          <p:cNvPr id="9" name="TextBox 8"/>
          <p:cNvSpPr txBox="1"/>
          <p:nvPr/>
        </p:nvSpPr>
        <p:spPr>
          <a:xfrm>
            <a:off x="718351" y="3704820"/>
            <a:ext cx="2520280" cy="1323439"/>
          </a:xfrm>
          <a:prstGeom prst="rect">
            <a:avLst/>
          </a:prstGeom>
          <a:noFill/>
        </p:spPr>
        <p:txBody>
          <a:bodyPr wrap="square" rtlCol="0">
            <a:spAutoFit/>
          </a:bodyPr>
          <a:lstStyle/>
          <a:p>
            <a:r>
              <a:rPr lang="en-GB" sz="80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ETC...</a:t>
            </a:r>
            <a:endParaRPr lang="en-GB" sz="8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2" name="Freeform 11"/>
          <p:cNvSpPr/>
          <p:nvPr/>
        </p:nvSpPr>
        <p:spPr>
          <a:xfrm>
            <a:off x="5525898" y="1624199"/>
            <a:ext cx="2883990" cy="1794514"/>
          </a:xfrm>
          <a:custGeom>
            <a:avLst/>
            <a:gdLst>
              <a:gd name="connsiteX0" fmla="*/ 1636902 w 2883990"/>
              <a:gd name="connsiteY0" fmla="*/ 0 h 1794514"/>
              <a:gd name="connsiteX1" fmla="*/ 625520 w 2883990"/>
              <a:gd name="connsiteY1" fmla="*/ 221673 h 1794514"/>
              <a:gd name="connsiteX2" fmla="*/ 126757 w 2883990"/>
              <a:gd name="connsiteY2" fmla="*/ 1039091 h 1794514"/>
              <a:gd name="connsiteX3" fmla="*/ 597811 w 2883990"/>
              <a:gd name="connsiteY3" fmla="*/ 1648691 h 1794514"/>
              <a:gd name="connsiteX4" fmla="*/ 2094102 w 2883990"/>
              <a:gd name="connsiteY4" fmla="*/ 1773382 h 1794514"/>
              <a:gd name="connsiteX5" fmla="*/ 2786829 w 2883990"/>
              <a:gd name="connsiteY5" fmla="*/ 1316182 h 1794514"/>
              <a:gd name="connsiteX6" fmla="*/ 2772975 w 2883990"/>
              <a:gd name="connsiteY6" fmla="*/ 443346 h 1794514"/>
              <a:gd name="connsiteX7" fmla="*/ 1803157 w 2883990"/>
              <a:gd name="connsiteY7" fmla="*/ 124691 h 1794514"/>
              <a:gd name="connsiteX8" fmla="*/ 847193 w 2883990"/>
              <a:gd name="connsiteY8" fmla="*/ 180109 h 1794514"/>
              <a:gd name="connsiteX9" fmla="*/ 57484 w 2883990"/>
              <a:gd name="connsiteY9" fmla="*/ 651164 h 1794514"/>
              <a:gd name="connsiteX10" fmla="*/ 57484 w 2883990"/>
              <a:gd name="connsiteY10" fmla="*/ 665018 h 1794514"/>
              <a:gd name="connsiteX11" fmla="*/ 29775 w 2883990"/>
              <a:gd name="connsiteY11" fmla="*/ 665018 h 1794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83990" h="1794514">
                <a:moveTo>
                  <a:pt x="1636902" y="0"/>
                </a:moveTo>
                <a:cubicBezTo>
                  <a:pt x="1257056" y="24245"/>
                  <a:pt x="877211" y="48491"/>
                  <a:pt x="625520" y="221673"/>
                </a:cubicBezTo>
                <a:cubicBezTo>
                  <a:pt x="373829" y="394855"/>
                  <a:pt x="131375" y="801255"/>
                  <a:pt x="126757" y="1039091"/>
                </a:cubicBezTo>
                <a:cubicBezTo>
                  <a:pt x="122139" y="1276927"/>
                  <a:pt x="269920" y="1526309"/>
                  <a:pt x="597811" y="1648691"/>
                </a:cubicBezTo>
                <a:cubicBezTo>
                  <a:pt x="925702" y="1771073"/>
                  <a:pt x="1729266" y="1828800"/>
                  <a:pt x="2094102" y="1773382"/>
                </a:cubicBezTo>
                <a:cubicBezTo>
                  <a:pt x="2458938" y="1717964"/>
                  <a:pt x="2673684" y="1537855"/>
                  <a:pt x="2786829" y="1316182"/>
                </a:cubicBezTo>
                <a:cubicBezTo>
                  <a:pt x="2899975" y="1094509"/>
                  <a:pt x="2936920" y="641928"/>
                  <a:pt x="2772975" y="443346"/>
                </a:cubicBezTo>
                <a:cubicBezTo>
                  <a:pt x="2609030" y="244764"/>
                  <a:pt x="2124121" y="168564"/>
                  <a:pt x="1803157" y="124691"/>
                </a:cubicBezTo>
                <a:cubicBezTo>
                  <a:pt x="1482193" y="80818"/>
                  <a:pt x="1138138" y="92364"/>
                  <a:pt x="847193" y="180109"/>
                </a:cubicBezTo>
                <a:cubicBezTo>
                  <a:pt x="556248" y="267854"/>
                  <a:pt x="189102" y="570346"/>
                  <a:pt x="57484" y="651164"/>
                </a:cubicBezTo>
                <a:cubicBezTo>
                  <a:pt x="-74134" y="731982"/>
                  <a:pt x="62102" y="662709"/>
                  <a:pt x="57484" y="665018"/>
                </a:cubicBezTo>
                <a:cubicBezTo>
                  <a:pt x="52866" y="667327"/>
                  <a:pt x="41320" y="666172"/>
                  <a:pt x="29775" y="665018"/>
                </a:cubicBezTo>
              </a:path>
            </a:pathLst>
          </a:custGeom>
          <a:noFill/>
          <a:ln w="254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4" name="TextBox 13"/>
          <p:cNvSpPr txBox="1"/>
          <p:nvPr/>
        </p:nvSpPr>
        <p:spPr>
          <a:xfrm>
            <a:off x="1473590" y="5247846"/>
            <a:ext cx="5976664" cy="1569660"/>
          </a:xfrm>
          <a:prstGeom prst="rect">
            <a:avLst/>
          </a:prstGeom>
          <a:noFill/>
        </p:spPr>
        <p:txBody>
          <a:bodyPr wrap="square" rtlCol="0">
            <a:spAutoFit/>
          </a:bodyPr>
          <a:lstStyle/>
          <a:p>
            <a:pPr algn="ctr"/>
            <a:r>
              <a:rPr lang="en-GB" sz="3200" dirty="0" smtClean="0">
                <a:solidFill>
                  <a:srgbClr val="7030A0"/>
                </a:solidFill>
                <a:latin typeface="Lucida Handwriting" panose="03010101010101010101" pitchFamily="66" charset="0"/>
              </a:rPr>
              <a:t>Partner schools may have their own preferred abbreviation</a:t>
            </a:r>
            <a:endParaRPr lang="en-GB" sz="3200" dirty="0">
              <a:solidFill>
                <a:srgbClr val="7030A0"/>
              </a:solidFill>
              <a:latin typeface="Lucida Handwriting" panose="03010101010101010101" pitchFamily="66" charset="0"/>
            </a:endParaRPr>
          </a:p>
        </p:txBody>
      </p:sp>
    </p:spTree>
    <p:extLst>
      <p:ext uri="{BB962C8B-B14F-4D97-AF65-F5344CB8AC3E}">
        <p14:creationId xmlns:p14="http://schemas.microsoft.com/office/powerpoint/2010/main" val="172538113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7170" name="Picture 2"/>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15295" t="55141" r="15355" b="6054"/>
          <a:stretch/>
        </p:blipFill>
        <p:spPr bwMode="auto">
          <a:xfrm>
            <a:off x="323528" y="620688"/>
            <a:ext cx="9613457" cy="3024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179512" y="4149080"/>
            <a:ext cx="8568952" cy="2062103"/>
          </a:xfrm>
          <a:prstGeom prst="rect">
            <a:avLst/>
          </a:prstGeom>
        </p:spPr>
        <p:txBody>
          <a:bodyPr wrap="square">
            <a:spAutoFit/>
          </a:bodyPr>
          <a:lstStyle/>
          <a:p>
            <a:pPr lvl="0">
              <a:spcBef>
                <a:spcPct val="20000"/>
              </a:spcBef>
            </a:pPr>
            <a:r>
              <a:rPr lang="en-GB" sz="3200" dirty="0" smtClean="0"/>
              <a:t>‘One </a:t>
            </a:r>
            <a:r>
              <a:rPr lang="en-GB" sz="3200" dirty="0"/>
              <a:t>in ten children and young people aged 5 to 16 has a clinically diagnosed mental health disorder and around one in seven has less severe problems</a:t>
            </a:r>
            <a:r>
              <a:rPr lang="en-GB" sz="3200" dirty="0" smtClean="0"/>
              <a:t>.’</a:t>
            </a:r>
            <a:r>
              <a:rPr lang="en-GB" sz="3200" dirty="0" smtClean="0">
                <a:solidFill>
                  <a:prstClr val="black"/>
                </a:solidFill>
              </a:rPr>
              <a:t> </a:t>
            </a:r>
            <a:r>
              <a:rPr lang="en-GB" sz="3200" dirty="0" err="1" smtClean="0">
                <a:solidFill>
                  <a:prstClr val="black"/>
                </a:solidFill>
              </a:rPr>
              <a:t>DfE</a:t>
            </a:r>
            <a:r>
              <a:rPr lang="en-GB" sz="3200" dirty="0" smtClean="0">
                <a:solidFill>
                  <a:prstClr val="black"/>
                </a:solidFill>
              </a:rPr>
              <a:t>, 2016.</a:t>
            </a:r>
            <a:endParaRPr lang="en-GB" sz="3200" dirty="0"/>
          </a:p>
        </p:txBody>
      </p:sp>
    </p:spTree>
    <p:extLst>
      <p:ext uri="{BB962C8B-B14F-4D97-AF65-F5344CB8AC3E}">
        <p14:creationId xmlns:p14="http://schemas.microsoft.com/office/powerpoint/2010/main" val="15314742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http://preview.turbosquid.com/Preview/2014/07/09__05_01_23/StickMan01.jpgbecfd1af-6499-4f57-9493-6800a7bd7ac5Original.jpg"/>
          <p:cNvPicPr>
            <a:picLocks noGrp="1"/>
          </p:cNvPicPr>
          <p:nvPr>
            <p:ph idx="1"/>
          </p:nvPr>
        </p:nvPicPr>
        <p:blipFill>
          <a:blip r:embed="rId3">
            <a:extLst>
              <a:ext uri="{28A0092B-C50C-407E-A947-70E740481C1C}">
                <a14:useLocalDpi xmlns:a14="http://schemas.microsoft.com/office/drawing/2010/main" val="0"/>
              </a:ext>
            </a:extLst>
          </a:blip>
          <a:stretch>
            <a:fillRect/>
          </a:stretch>
        </p:blipFill>
        <p:spPr bwMode="auto">
          <a:xfrm>
            <a:off x="2309018" y="1600200"/>
            <a:ext cx="4525963" cy="4525963"/>
          </a:xfrm>
          <a:prstGeom prst="rect">
            <a:avLst/>
          </a:prstGeom>
          <a:noFill/>
          <a:ln>
            <a:noFill/>
          </a:ln>
        </p:spPr>
      </p:pic>
      <p:sp>
        <p:nvSpPr>
          <p:cNvPr id="9" name="Cloud Callout 8"/>
          <p:cNvSpPr/>
          <p:nvPr/>
        </p:nvSpPr>
        <p:spPr>
          <a:xfrm>
            <a:off x="6804248" y="2060848"/>
            <a:ext cx="2016224" cy="1656184"/>
          </a:xfrm>
          <a:prstGeom prst="cloudCallout">
            <a:avLst>
              <a:gd name="adj1" fmla="val -97176"/>
              <a:gd name="adj2" fmla="val 45936"/>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dirty="0" smtClean="0"/>
              <a:t>Family</a:t>
            </a:r>
            <a:endParaRPr lang="en-GB" dirty="0"/>
          </a:p>
        </p:txBody>
      </p:sp>
      <p:sp>
        <p:nvSpPr>
          <p:cNvPr id="10" name="Cloud Callout 9"/>
          <p:cNvSpPr/>
          <p:nvPr/>
        </p:nvSpPr>
        <p:spPr>
          <a:xfrm>
            <a:off x="561688" y="2600908"/>
            <a:ext cx="2016224" cy="1656184"/>
          </a:xfrm>
          <a:prstGeom prst="cloudCallout">
            <a:avLst>
              <a:gd name="adj1" fmla="val 100106"/>
              <a:gd name="adj2" fmla="val 7289"/>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dirty="0" smtClean="0"/>
              <a:t>Friends</a:t>
            </a:r>
            <a:endParaRPr lang="en-GB" dirty="0"/>
          </a:p>
        </p:txBody>
      </p:sp>
      <p:sp>
        <p:nvSpPr>
          <p:cNvPr id="11" name="Cloud Callout 10"/>
          <p:cNvSpPr/>
          <p:nvPr/>
        </p:nvSpPr>
        <p:spPr>
          <a:xfrm>
            <a:off x="971600" y="4437112"/>
            <a:ext cx="2232248" cy="1656184"/>
          </a:xfrm>
          <a:prstGeom prst="cloudCallout">
            <a:avLst>
              <a:gd name="adj1" fmla="val 80210"/>
              <a:gd name="adj2" fmla="val -36880"/>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dirty="0" smtClean="0"/>
              <a:t>Personality</a:t>
            </a:r>
            <a:endParaRPr lang="en-GB" dirty="0"/>
          </a:p>
        </p:txBody>
      </p:sp>
      <p:sp>
        <p:nvSpPr>
          <p:cNvPr id="12" name="Cloud Callout 11"/>
          <p:cNvSpPr/>
          <p:nvPr/>
        </p:nvSpPr>
        <p:spPr>
          <a:xfrm>
            <a:off x="6223198" y="3753036"/>
            <a:ext cx="2448272" cy="1512168"/>
          </a:xfrm>
          <a:prstGeom prst="cloudCallout">
            <a:avLst>
              <a:gd name="adj1" fmla="val -88061"/>
              <a:gd name="adj2" fmla="val -19890"/>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dirty="0" smtClean="0"/>
              <a:t>School</a:t>
            </a:r>
            <a:endParaRPr lang="en-GB" dirty="0"/>
          </a:p>
        </p:txBody>
      </p:sp>
      <p:sp>
        <p:nvSpPr>
          <p:cNvPr id="13" name="Cloud Callout 12"/>
          <p:cNvSpPr/>
          <p:nvPr/>
        </p:nvSpPr>
        <p:spPr>
          <a:xfrm>
            <a:off x="5220072" y="1205753"/>
            <a:ext cx="2016224" cy="1260140"/>
          </a:xfrm>
          <a:prstGeom prst="cloudCallout">
            <a:avLst>
              <a:gd name="adj1" fmla="val -43509"/>
              <a:gd name="adj2" fmla="val 91525"/>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dirty="0" smtClean="0"/>
              <a:t>Health</a:t>
            </a:r>
            <a:endParaRPr lang="en-GB" dirty="0"/>
          </a:p>
        </p:txBody>
      </p:sp>
      <p:sp>
        <p:nvSpPr>
          <p:cNvPr id="14" name="Cloud Callout 13"/>
          <p:cNvSpPr/>
          <p:nvPr/>
        </p:nvSpPr>
        <p:spPr>
          <a:xfrm>
            <a:off x="2555776" y="1268760"/>
            <a:ext cx="2160240" cy="1134126"/>
          </a:xfrm>
          <a:prstGeom prst="cloudCallout">
            <a:avLst>
              <a:gd name="adj1" fmla="val 25728"/>
              <a:gd name="adj2" fmla="val 86688"/>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dirty="0" smtClean="0"/>
              <a:t>Significant adults</a:t>
            </a:r>
            <a:endParaRPr lang="en-GB" dirty="0"/>
          </a:p>
        </p:txBody>
      </p:sp>
      <p:sp>
        <p:nvSpPr>
          <p:cNvPr id="15" name="Cloud Callout 14"/>
          <p:cNvSpPr/>
          <p:nvPr/>
        </p:nvSpPr>
        <p:spPr>
          <a:xfrm>
            <a:off x="251520" y="1085626"/>
            <a:ext cx="1994088" cy="1260140"/>
          </a:xfrm>
          <a:prstGeom prst="cloudCallout">
            <a:avLst>
              <a:gd name="adj1" fmla="val 68586"/>
              <a:gd name="adj2" fmla="val 61291"/>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dirty="0" smtClean="0"/>
              <a:t>Hobbies and interests</a:t>
            </a:r>
            <a:endParaRPr lang="en-GB" dirty="0"/>
          </a:p>
        </p:txBody>
      </p:sp>
      <p:sp>
        <p:nvSpPr>
          <p:cNvPr id="16" name="Cloud Callout 15"/>
          <p:cNvSpPr/>
          <p:nvPr/>
        </p:nvSpPr>
        <p:spPr>
          <a:xfrm>
            <a:off x="4932040" y="5427222"/>
            <a:ext cx="2592288" cy="1332148"/>
          </a:xfrm>
          <a:prstGeom prst="cloudCallout">
            <a:avLst>
              <a:gd name="adj1" fmla="val -36266"/>
              <a:gd name="adj2" fmla="val -71922"/>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dirty="0" smtClean="0"/>
              <a:t>Environment</a:t>
            </a:r>
            <a:endParaRPr lang="en-GB" dirty="0"/>
          </a:p>
        </p:txBody>
      </p:sp>
      <p:sp>
        <p:nvSpPr>
          <p:cNvPr id="17" name="Title 1"/>
          <p:cNvSpPr txBox="1">
            <a:spLocks/>
          </p:cNvSpPr>
          <p:nvPr/>
        </p:nvSpPr>
        <p:spPr>
          <a:xfrm>
            <a:off x="0" y="-27384"/>
            <a:ext cx="9144000" cy="850106"/>
          </a:xfrm>
          <a:prstGeom prst="rect">
            <a:avLst/>
          </a:prstGeom>
          <a:solidFill>
            <a:srgbClr val="92D05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chemeClr val="bg2"/>
                </a:solidFill>
              </a:rPr>
              <a:t>Create a character…</a:t>
            </a:r>
            <a:endParaRPr lang="en-GB" b="1" dirty="0">
              <a:solidFill>
                <a:schemeClr val="bg2"/>
              </a:solidFill>
            </a:endParaRPr>
          </a:p>
        </p:txBody>
      </p:sp>
    </p:spTree>
    <p:extLst>
      <p:ext uri="{BB962C8B-B14F-4D97-AF65-F5344CB8AC3E}">
        <p14:creationId xmlns:p14="http://schemas.microsoft.com/office/powerpoint/2010/main" val="168203097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pPr lvl="0"/>
            <a:r>
              <a:rPr lang="en-GB" dirty="0" smtClean="0">
                <a:solidFill>
                  <a:srgbClr val="000000"/>
                </a:solidFill>
                <a:latin typeface="ArialMT"/>
              </a:rPr>
              <a:t>‘Certain </a:t>
            </a:r>
            <a:r>
              <a:rPr lang="en-GB" dirty="0">
                <a:solidFill>
                  <a:srgbClr val="000000"/>
                </a:solidFill>
                <a:latin typeface="ArialMT"/>
              </a:rPr>
              <a:t>individuals and groups are more at risk of developing mental health problems than others. These risks can relate to the child themselves, to their family, or to their community or life events</a:t>
            </a:r>
            <a:r>
              <a:rPr lang="en-GB" dirty="0" smtClean="0">
                <a:solidFill>
                  <a:srgbClr val="000000"/>
                </a:solidFill>
                <a:latin typeface="ArialMT"/>
              </a:rPr>
              <a:t>.’</a:t>
            </a:r>
          </a:p>
          <a:p>
            <a:pPr marL="0" lvl="0" indent="0">
              <a:buNone/>
            </a:pPr>
            <a:endParaRPr lang="en-GB" dirty="0" smtClean="0">
              <a:solidFill>
                <a:srgbClr val="000000"/>
              </a:solidFill>
              <a:latin typeface="ArialMT"/>
            </a:endParaRPr>
          </a:p>
          <a:p>
            <a:pPr lvl="0"/>
            <a:r>
              <a:rPr lang="en-GB" dirty="0" smtClean="0">
                <a:solidFill>
                  <a:srgbClr val="000000"/>
                </a:solidFill>
                <a:latin typeface="ArialMT"/>
              </a:rPr>
              <a:t>‘Be mindful some groups of children are more vulnerable….these include but are not limited to, looked after children, children with learning difficulties, children on the autism spectrum and children from disadvantaged backgrounds.’</a:t>
            </a:r>
          </a:p>
          <a:p>
            <a:pPr marL="0" lvl="0" indent="0">
              <a:buNone/>
            </a:pPr>
            <a:endParaRPr lang="en-GB" sz="1600" dirty="0">
              <a:solidFill>
                <a:prstClr val="black"/>
              </a:solidFill>
            </a:endParaRPr>
          </a:p>
          <a:p>
            <a:pPr marL="0" indent="0">
              <a:buNone/>
            </a:pPr>
            <a:r>
              <a:rPr lang="en-GB" sz="2800" i="1" dirty="0" err="1" smtClean="0"/>
              <a:t>DfE</a:t>
            </a:r>
            <a:r>
              <a:rPr lang="en-GB" sz="2800" i="1" dirty="0" smtClean="0"/>
              <a:t> March 2016.</a:t>
            </a:r>
            <a:endParaRPr lang="en-GB" sz="2800" i="1" dirty="0"/>
          </a:p>
        </p:txBody>
      </p:sp>
      <p:sp>
        <p:nvSpPr>
          <p:cNvPr id="4" name="Title 1"/>
          <p:cNvSpPr txBox="1">
            <a:spLocks/>
          </p:cNvSpPr>
          <p:nvPr/>
        </p:nvSpPr>
        <p:spPr>
          <a:xfrm>
            <a:off x="0" y="-27384"/>
            <a:ext cx="9144000" cy="850106"/>
          </a:xfrm>
          <a:prstGeom prst="rect">
            <a:avLst/>
          </a:prstGeom>
          <a:solidFill>
            <a:srgbClr val="92D05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chemeClr val="bg2"/>
                </a:solidFill>
              </a:rPr>
              <a:t>Risk Factors </a:t>
            </a:r>
            <a:endParaRPr lang="en-GB" b="1" dirty="0">
              <a:solidFill>
                <a:schemeClr val="bg2"/>
              </a:solidFill>
            </a:endParaRPr>
          </a:p>
        </p:txBody>
      </p:sp>
    </p:spTree>
    <p:extLst>
      <p:ext uri="{BB962C8B-B14F-4D97-AF65-F5344CB8AC3E}">
        <p14:creationId xmlns:p14="http://schemas.microsoft.com/office/powerpoint/2010/main" val="143704101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Predisposing Factors - Child</a:t>
            </a:r>
            <a:endParaRPr lang="en-GB" dirty="0"/>
          </a:p>
        </p:txBody>
      </p:sp>
      <p:sp>
        <p:nvSpPr>
          <p:cNvPr id="3" name="Content Placeholder 2"/>
          <p:cNvSpPr>
            <a:spLocks noGrp="1"/>
          </p:cNvSpPr>
          <p:nvPr>
            <p:ph idx="1"/>
          </p:nvPr>
        </p:nvSpPr>
        <p:spPr>
          <a:xfrm>
            <a:off x="467544" y="1340768"/>
            <a:ext cx="8229600" cy="4896544"/>
          </a:xfrm>
        </p:spPr>
        <p:txBody>
          <a:bodyPr>
            <a:normAutofit/>
          </a:bodyPr>
          <a:lstStyle/>
          <a:p>
            <a:r>
              <a:rPr lang="en-GB" sz="3000" dirty="0"/>
              <a:t>Genetic Influences </a:t>
            </a:r>
            <a:endParaRPr lang="en-GB" sz="3000" dirty="0" smtClean="0"/>
          </a:p>
          <a:p>
            <a:r>
              <a:rPr lang="en-GB" sz="3000" dirty="0"/>
              <a:t>Low IQ and learning Disability </a:t>
            </a:r>
            <a:endParaRPr lang="en-GB" sz="3000" dirty="0" smtClean="0"/>
          </a:p>
          <a:p>
            <a:r>
              <a:rPr lang="en-GB" sz="3000" dirty="0"/>
              <a:t>Specific development delay </a:t>
            </a:r>
            <a:endParaRPr lang="en-GB" sz="3000" dirty="0" smtClean="0"/>
          </a:p>
          <a:p>
            <a:r>
              <a:rPr lang="en-GB" sz="3000" dirty="0"/>
              <a:t>Communication difficulty </a:t>
            </a:r>
            <a:endParaRPr lang="en-GB" sz="3000" dirty="0" smtClean="0"/>
          </a:p>
          <a:p>
            <a:r>
              <a:rPr lang="en-GB" sz="3000" dirty="0"/>
              <a:t>Difficult temperament </a:t>
            </a:r>
            <a:endParaRPr lang="en-GB" sz="3000" dirty="0" smtClean="0"/>
          </a:p>
          <a:p>
            <a:r>
              <a:rPr lang="en-GB" sz="3000" dirty="0"/>
              <a:t>Physical illness </a:t>
            </a:r>
            <a:endParaRPr lang="en-GB" sz="3000" dirty="0" smtClean="0"/>
          </a:p>
          <a:p>
            <a:r>
              <a:rPr lang="en-GB" sz="3000" dirty="0"/>
              <a:t>Academic failure </a:t>
            </a:r>
            <a:endParaRPr lang="en-GB" sz="3000" dirty="0" smtClean="0"/>
          </a:p>
          <a:p>
            <a:r>
              <a:rPr lang="en-GB" sz="3000" dirty="0"/>
              <a:t>Low self-esteem </a:t>
            </a:r>
            <a:endParaRPr lang="en-GB" sz="3000" dirty="0" smtClean="0"/>
          </a:p>
          <a:p>
            <a:pPr marL="0" indent="0">
              <a:buNone/>
            </a:pPr>
            <a:endParaRPr lang="en-GB" dirty="0" smtClean="0"/>
          </a:p>
          <a:p>
            <a:endParaRPr lang="en-GB" dirty="0"/>
          </a:p>
          <a:p>
            <a:endParaRPr lang="en-GB" dirty="0"/>
          </a:p>
        </p:txBody>
      </p:sp>
    </p:spTree>
    <p:extLst>
      <p:ext uri="{BB962C8B-B14F-4D97-AF65-F5344CB8AC3E}">
        <p14:creationId xmlns:p14="http://schemas.microsoft.com/office/powerpoint/2010/main" val="286777397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Predisposing </a:t>
            </a:r>
            <a:r>
              <a:rPr lang="en-GB" b="1" dirty="0" smtClean="0"/>
              <a:t>Factors - Family</a:t>
            </a:r>
            <a:endParaRPr lang="en-GB" b="1" dirty="0"/>
          </a:p>
        </p:txBody>
      </p:sp>
      <p:sp>
        <p:nvSpPr>
          <p:cNvPr id="3" name="Content Placeholder 2"/>
          <p:cNvSpPr>
            <a:spLocks noGrp="1"/>
          </p:cNvSpPr>
          <p:nvPr>
            <p:ph idx="1"/>
          </p:nvPr>
        </p:nvSpPr>
        <p:spPr>
          <a:xfrm>
            <a:off x="179512" y="1268760"/>
            <a:ext cx="8784976" cy="5328592"/>
          </a:xfrm>
        </p:spPr>
        <p:txBody>
          <a:bodyPr>
            <a:noAutofit/>
          </a:bodyPr>
          <a:lstStyle/>
          <a:p>
            <a:r>
              <a:rPr lang="en-GB" sz="2800" dirty="0"/>
              <a:t>Overt parental conflict </a:t>
            </a:r>
            <a:endParaRPr lang="en-GB" sz="2800" dirty="0" smtClean="0"/>
          </a:p>
          <a:p>
            <a:r>
              <a:rPr lang="en-GB" sz="2800" dirty="0"/>
              <a:t>Family breakdown </a:t>
            </a:r>
            <a:endParaRPr lang="en-GB" sz="2800" dirty="0" smtClean="0"/>
          </a:p>
          <a:p>
            <a:r>
              <a:rPr lang="en-GB" sz="2800" dirty="0"/>
              <a:t>Inconsistent or unclear discipline </a:t>
            </a:r>
            <a:endParaRPr lang="en-GB" sz="2800" dirty="0" smtClean="0"/>
          </a:p>
          <a:p>
            <a:r>
              <a:rPr lang="en-GB" sz="2800" dirty="0"/>
              <a:t>Hostile and rejecting relationships </a:t>
            </a:r>
            <a:endParaRPr lang="en-GB" sz="2800" dirty="0" smtClean="0"/>
          </a:p>
          <a:p>
            <a:r>
              <a:rPr lang="en-GB" sz="2800" dirty="0"/>
              <a:t>Failure to adapt to children’s changing developmental needs </a:t>
            </a:r>
            <a:endParaRPr lang="en-GB" sz="2800" dirty="0" smtClean="0"/>
          </a:p>
          <a:p>
            <a:r>
              <a:rPr lang="en-GB" sz="2800" dirty="0"/>
              <a:t>Abuse – physical, sexual, neglect and/or emotional </a:t>
            </a:r>
            <a:endParaRPr lang="en-GB" sz="2800" dirty="0" smtClean="0"/>
          </a:p>
          <a:p>
            <a:r>
              <a:rPr lang="en-GB" sz="2800" dirty="0"/>
              <a:t>Parental psychiatric illness </a:t>
            </a:r>
            <a:endParaRPr lang="en-GB" sz="2800" dirty="0" smtClean="0"/>
          </a:p>
          <a:p>
            <a:r>
              <a:rPr lang="en-GB" sz="2800" dirty="0"/>
              <a:t>Parental criminality, alcoholism, drug abuse and personality disorder </a:t>
            </a:r>
            <a:endParaRPr lang="en-GB" sz="2800" dirty="0" smtClean="0"/>
          </a:p>
          <a:p>
            <a:r>
              <a:rPr lang="en-GB" sz="2800" dirty="0"/>
              <a:t>Death and loss – including loss of friendships </a:t>
            </a:r>
          </a:p>
        </p:txBody>
      </p:sp>
      <p:pic>
        <p:nvPicPr>
          <p:cNvPr id="1024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73513"/>
          <a:stretch/>
        </p:blipFill>
        <p:spPr bwMode="auto">
          <a:xfrm>
            <a:off x="4554695" y="1052736"/>
            <a:ext cx="4621665" cy="12241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1372654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Predisposing </a:t>
            </a:r>
            <a:r>
              <a:rPr lang="en-GB" b="1" dirty="0" smtClean="0"/>
              <a:t>Factors – Environment or community</a:t>
            </a:r>
            <a:endParaRPr lang="en-GB" b="1" dirty="0"/>
          </a:p>
        </p:txBody>
      </p:sp>
      <p:sp>
        <p:nvSpPr>
          <p:cNvPr id="3" name="Content Placeholder 2"/>
          <p:cNvSpPr>
            <a:spLocks noGrp="1"/>
          </p:cNvSpPr>
          <p:nvPr>
            <p:ph idx="1"/>
          </p:nvPr>
        </p:nvSpPr>
        <p:spPr/>
        <p:txBody>
          <a:bodyPr/>
          <a:lstStyle/>
          <a:p>
            <a:r>
              <a:rPr lang="en-GB" dirty="0"/>
              <a:t>Socio-economic disadvantage </a:t>
            </a:r>
            <a:endParaRPr lang="en-GB" dirty="0" smtClean="0"/>
          </a:p>
          <a:p>
            <a:r>
              <a:rPr lang="en-GB" dirty="0"/>
              <a:t>Homelessness </a:t>
            </a:r>
            <a:endParaRPr lang="en-GB" dirty="0" smtClean="0"/>
          </a:p>
          <a:p>
            <a:r>
              <a:rPr lang="en-GB" dirty="0"/>
              <a:t>Disaster, accidents, war and other overwhelming events </a:t>
            </a:r>
            <a:endParaRPr lang="en-GB" dirty="0" smtClean="0"/>
          </a:p>
          <a:p>
            <a:r>
              <a:rPr lang="en-GB" dirty="0"/>
              <a:t>Discrimination </a:t>
            </a:r>
            <a:endParaRPr lang="en-GB" dirty="0" smtClean="0"/>
          </a:p>
          <a:p>
            <a:r>
              <a:rPr lang="en-GB" dirty="0"/>
              <a:t>Other significant life events </a:t>
            </a:r>
          </a:p>
        </p:txBody>
      </p:sp>
    </p:spTree>
    <p:extLst>
      <p:ext uri="{BB962C8B-B14F-4D97-AF65-F5344CB8AC3E}">
        <p14:creationId xmlns:p14="http://schemas.microsoft.com/office/powerpoint/2010/main" val="225861519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sz="half" idx="1"/>
          </p:nvPr>
        </p:nvSpPr>
        <p:spPr/>
        <p:txBody>
          <a:bodyPr/>
          <a:lstStyle/>
          <a:p>
            <a:pPr marL="0" indent="0">
              <a:buNone/>
            </a:pPr>
            <a:r>
              <a:rPr lang="en-GB" dirty="0" smtClean="0"/>
              <a:t>The character you have created has started struggling to concentrate at your school for any length of time and has become inattentive. Parents have made the same observations.</a:t>
            </a:r>
            <a:endParaRPr lang="en-GB" dirty="0"/>
          </a:p>
        </p:txBody>
      </p:sp>
      <p:sp>
        <p:nvSpPr>
          <p:cNvPr id="9" name="Content Placeholder 8"/>
          <p:cNvSpPr>
            <a:spLocks noGrp="1"/>
          </p:cNvSpPr>
          <p:nvPr>
            <p:ph sz="half" idx="2"/>
          </p:nvPr>
        </p:nvSpPr>
        <p:spPr>
          <a:xfrm>
            <a:off x="4648200" y="1600201"/>
            <a:ext cx="4038600" cy="2044824"/>
          </a:xfrm>
          <a:ln>
            <a:solidFill>
              <a:schemeClr val="accent4"/>
            </a:solidFill>
          </a:ln>
        </p:spPr>
        <p:txBody>
          <a:bodyPr/>
          <a:lstStyle/>
          <a:p>
            <a:r>
              <a:rPr lang="en-GB" dirty="0" smtClean="0"/>
              <a:t>What might be going on for your character?</a:t>
            </a:r>
          </a:p>
          <a:p>
            <a:r>
              <a:rPr lang="en-GB" dirty="0" smtClean="0"/>
              <a:t>How would you support them?</a:t>
            </a:r>
            <a:endParaRPr lang="en-GB" dirty="0"/>
          </a:p>
        </p:txBody>
      </p:sp>
      <p:sp>
        <p:nvSpPr>
          <p:cNvPr id="11" name="Oval Callout 10"/>
          <p:cNvSpPr/>
          <p:nvPr/>
        </p:nvSpPr>
        <p:spPr>
          <a:xfrm>
            <a:off x="4788024" y="4005064"/>
            <a:ext cx="4032448" cy="1584176"/>
          </a:xfrm>
          <a:prstGeom prst="wedgeEllipseCallout">
            <a:avLst>
              <a:gd name="adj1" fmla="val -54167"/>
              <a:gd name="adj2" fmla="val 68513"/>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dirty="0" smtClean="0"/>
              <a:t>It’s all my fault. No-one can help me. I don’t want to go to school.</a:t>
            </a:r>
            <a:endParaRPr lang="en-GB" dirty="0"/>
          </a:p>
        </p:txBody>
      </p:sp>
      <p:sp>
        <p:nvSpPr>
          <p:cNvPr id="7" name="Title 1"/>
          <p:cNvSpPr txBox="1">
            <a:spLocks/>
          </p:cNvSpPr>
          <p:nvPr/>
        </p:nvSpPr>
        <p:spPr>
          <a:xfrm>
            <a:off x="0" y="-27384"/>
            <a:ext cx="9144000" cy="850106"/>
          </a:xfrm>
          <a:prstGeom prst="rect">
            <a:avLst/>
          </a:prstGeom>
          <a:solidFill>
            <a:srgbClr val="92D05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chemeClr val="bg2"/>
                </a:solidFill>
              </a:rPr>
              <a:t>What happens next?</a:t>
            </a:r>
            <a:endParaRPr lang="en-GB" b="1" dirty="0">
              <a:solidFill>
                <a:schemeClr val="bg2"/>
              </a:solidFill>
            </a:endParaRPr>
          </a:p>
        </p:txBody>
      </p:sp>
    </p:spTree>
    <p:extLst>
      <p:ext uri="{BB962C8B-B14F-4D97-AF65-F5344CB8AC3E}">
        <p14:creationId xmlns:p14="http://schemas.microsoft.com/office/powerpoint/2010/main" val="2939850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bg/>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build="p"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Depression</a:t>
            </a:r>
            <a:endParaRPr lang="en-GB" dirty="0"/>
          </a:p>
        </p:txBody>
      </p:sp>
      <p:sp>
        <p:nvSpPr>
          <p:cNvPr id="5" name="Text Placeholder 4"/>
          <p:cNvSpPr>
            <a:spLocks noGrp="1"/>
          </p:cNvSpPr>
          <p:nvPr>
            <p:ph type="body" idx="1"/>
          </p:nvPr>
        </p:nvSpPr>
        <p:spPr>
          <a:xfrm>
            <a:off x="467544" y="1340768"/>
            <a:ext cx="4040188" cy="639762"/>
          </a:xfrm>
        </p:spPr>
        <p:txBody>
          <a:bodyPr/>
          <a:lstStyle/>
          <a:p>
            <a:r>
              <a:rPr lang="en-GB" dirty="0" smtClean="0"/>
              <a:t>Home</a:t>
            </a:r>
            <a:endParaRPr lang="en-GB" dirty="0"/>
          </a:p>
        </p:txBody>
      </p:sp>
      <p:sp>
        <p:nvSpPr>
          <p:cNvPr id="6" name="Content Placeholder 5"/>
          <p:cNvSpPr>
            <a:spLocks noGrp="1"/>
          </p:cNvSpPr>
          <p:nvPr>
            <p:ph sz="half" idx="2"/>
          </p:nvPr>
        </p:nvSpPr>
        <p:spPr>
          <a:xfrm>
            <a:off x="467544" y="1988840"/>
            <a:ext cx="4040188" cy="3951288"/>
          </a:xfrm>
        </p:spPr>
        <p:txBody>
          <a:bodyPr/>
          <a:lstStyle/>
          <a:p>
            <a:r>
              <a:rPr lang="en-GB" dirty="0" smtClean="0"/>
              <a:t>Complaints of tiredness even if sleeping more</a:t>
            </a:r>
          </a:p>
          <a:p>
            <a:r>
              <a:rPr lang="en-GB" dirty="0" smtClean="0"/>
              <a:t>Difficulty doing chores</a:t>
            </a:r>
          </a:p>
          <a:p>
            <a:r>
              <a:rPr lang="en-GB" dirty="0" smtClean="0"/>
              <a:t>Withdrawal from family</a:t>
            </a:r>
          </a:p>
          <a:p>
            <a:r>
              <a:rPr lang="en-GB" dirty="0" smtClean="0"/>
              <a:t>Anger, anti-social behaviour</a:t>
            </a:r>
          </a:p>
          <a:p>
            <a:r>
              <a:rPr lang="en-GB" dirty="0" smtClean="0"/>
              <a:t>Avoid discussing future events</a:t>
            </a:r>
          </a:p>
          <a:p>
            <a:r>
              <a:rPr lang="en-GB" dirty="0" smtClean="0"/>
              <a:t>Insomnia, hypersomnia</a:t>
            </a:r>
            <a:endParaRPr lang="en-GB" dirty="0"/>
          </a:p>
        </p:txBody>
      </p:sp>
      <p:sp>
        <p:nvSpPr>
          <p:cNvPr id="7" name="Text Placeholder 6"/>
          <p:cNvSpPr>
            <a:spLocks noGrp="1"/>
          </p:cNvSpPr>
          <p:nvPr>
            <p:ph type="body" sz="quarter" idx="3"/>
          </p:nvPr>
        </p:nvSpPr>
        <p:spPr>
          <a:xfrm>
            <a:off x="4644008" y="1268760"/>
            <a:ext cx="4041775" cy="639762"/>
          </a:xfrm>
        </p:spPr>
        <p:txBody>
          <a:bodyPr/>
          <a:lstStyle/>
          <a:p>
            <a:r>
              <a:rPr lang="en-GB" dirty="0" smtClean="0"/>
              <a:t>School</a:t>
            </a:r>
            <a:endParaRPr lang="en-GB" dirty="0"/>
          </a:p>
        </p:txBody>
      </p:sp>
      <p:sp>
        <p:nvSpPr>
          <p:cNvPr id="8" name="Content Placeholder 7"/>
          <p:cNvSpPr>
            <a:spLocks noGrp="1"/>
          </p:cNvSpPr>
          <p:nvPr>
            <p:ph sz="quarter" idx="4"/>
          </p:nvPr>
        </p:nvSpPr>
        <p:spPr>
          <a:xfrm>
            <a:off x="4644008" y="1988840"/>
            <a:ext cx="4041775" cy="3951288"/>
          </a:xfrm>
        </p:spPr>
        <p:txBody>
          <a:bodyPr>
            <a:normAutofit fontScale="92500" lnSpcReduction="10000"/>
          </a:bodyPr>
          <a:lstStyle/>
          <a:p>
            <a:r>
              <a:rPr lang="en-GB" dirty="0" smtClean="0"/>
              <a:t>Decline in grades</a:t>
            </a:r>
          </a:p>
          <a:p>
            <a:r>
              <a:rPr lang="en-GB" dirty="0" smtClean="0"/>
              <a:t>Absences/lateness</a:t>
            </a:r>
          </a:p>
          <a:p>
            <a:r>
              <a:rPr lang="en-GB" dirty="0" smtClean="0"/>
              <a:t>Less engaged, struggling to communicate/understand</a:t>
            </a:r>
          </a:p>
          <a:p>
            <a:r>
              <a:rPr lang="en-GB" dirty="0" smtClean="0"/>
              <a:t>Work less effectively in the morning</a:t>
            </a:r>
          </a:p>
          <a:p>
            <a:r>
              <a:rPr lang="en-GB" dirty="0" smtClean="0"/>
              <a:t>Irritable/avoid contact with peers</a:t>
            </a:r>
          </a:p>
          <a:p>
            <a:r>
              <a:rPr lang="en-GB" dirty="0" smtClean="0"/>
              <a:t>Risk taking behaviour</a:t>
            </a:r>
          </a:p>
          <a:p>
            <a:r>
              <a:rPr lang="en-GB" dirty="0" smtClean="0"/>
              <a:t>10%-17% likely to exhibit ‘behaviour problems.’</a:t>
            </a:r>
          </a:p>
          <a:p>
            <a:endParaRPr lang="en-GB" dirty="0" smtClean="0"/>
          </a:p>
          <a:p>
            <a:endParaRPr lang="en-GB" dirty="0"/>
          </a:p>
        </p:txBody>
      </p:sp>
    </p:spTree>
    <p:extLst>
      <p:ext uri="{BB962C8B-B14F-4D97-AF65-F5344CB8AC3E}">
        <p14:creationId xmlns:p14="http://schemas.microsoft.com/office/powerpoint/2010/main" val="3274593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a:t>
            </a:r>
            <a:r>
              <a:rPr lang="en-GB" dirty="0" smtClean="0"/>
              <a:t>nxiety</a:t>
            </a:r>
            <a:endParaRPr lang="en-GB" dirty="0"/>
          </a:p>
        </p:txBody>
      </p:sp>
      <p:sp>
        <p:nvSpPr>
          <p:cNvPr id="5" name="Text Placeholder 4"/>
          <p:cNvSpPr>
            <a:spLocks noGrp="1"/>
          </p:cNvSpPr>
          <p:nvPr>
            <p:ph type="body" idx="1"/>
          </p:nvPr>
        </p:nvSpPr>
        <p:spPr>
          <a:xfrm>
            <a:off x="467544" y="1052736"/>
            <a:ext cx="4040188" cy="639762"/>
          </a:xfrm>
        </p:spPr>
        <p:txBody>
          <a:bodyPr/>
          <a:lstStyle/>
          <a:p>
            <a:r>
              <a:rPr lang="en-GB" dirty="0" smtClean="0"/>
              <a:t>Home</a:t>
            </a:r>
            <a:endParaRPr lang="en-GB" dirty="0"/>
          </a:p>
        </p:txBody>
      </p:sp>
      <p:sp>
        <p:nvSpPr>
          <p:cNvPr id="6" name="Content Placeholder 5"/>
          <p:cNvSpPr>
            <a:spLocks noGrp="1"/>
          </p:cNvSpPr>
          <p:nvPr>
            <p:ph sz="half" idx="2"/>
          </p:nvPr>
        </p:nvSpPr>
        <p:spPr>
          <a:xfrm>
            <a:off x="395536" y="1628800"/>
            <a:ext cx="4040188" cy="3951288"/>
          </a:xfrm>
        </p:spPr>
        <p:txBody>
          <a:bodyPr>
            <a:normAutofit fontScale="92500"/>
          </a:bodyPr>
          <a:lstStyle/>
          <a:p>
            <a:r>
              <a:rPr lang="en-GB" dirty="0" smtClean="0"/>
              <a:t>Tearful/not wanting to go to school</a:t>
            </a:r>
          </a:p>
          <a:p>
            <a:r>
              <a:rPr lang="en-GB" dirty="0" smtClean="0"/>
              <a:t>More time doing school work</a:t>
            </a:r>
          </a:p>
          <a:p>
            <a:r>
              <a:rPr lang="en-GB" dirty="0" smtClean="0"/>
              <a:t>Headaches/other physical symptoms </a:t>
            </a:r>
          </a:p>
          <a:p>
            <a:r>
              <a:rPr lang="en-GB" dirty="0" smtClean="0"/>
              <a:t>Demand constant reassurance</a:t>
            </a:r>
          </a:p>
          <a:p>
            <a:r>
              <a:rPr lang="en-GB" dirty="0" smtClean="0"/>
              <a:t>Irritable</a:t>
            </a:r>
          </a:p>
          <a:p>
            <a:r>
              <a:rPr lang="en-GB" dirty="0" smtClean="0"/>
              <a:t>Worrying about appearance/behaviour</a:t>
            </a:r>
            <a:endParaRPr lang="en-GB" dirty="0"/>
          </a:p>
        </p:txBody>
      </p:sp>
      <p:sp>
        <p:nvSpPr>
          <p:cNvPr id="7" name="Text Placeholder 6"/>
          <p:cNvSpPr>
            <a:spLocks noGrp="1"/>
          </p:cNvSpPr>
          <p:nvPr>
            <p:ph type="body" sz="quarter" idx="3"/>
          </p:nvPr>
        </p:nvSpPr>
        <p:spPr>
          <a:xfrm>
            <a:off x="5079355" y="980728"/>
            <a:ext cx="4041775" cy="639762"/>
          </a:xfrm>
        </p:spPr>
        <p:txBody>
          <a:bodyPr/>
          <a:lstStyle/>
          <a:p>
            <a:r>
              <a:rPr lang="en-GB" dirty="0" smtClean="0"/>
              <a:t>School</a:t>
            </a:r>
            <a:endParaRPr lang="en-GB" dirty="0"/>
          </a:p>
        </p:txBody>
      </p:sp>
      <p:sp>
        <p:nvSpPr>
          <p:cNvPr id="8" name="Content Placeholder 7"/>
          <p:cNvSpPr>
            <a:spLocks noGrp="1"/>
          </p:cNvSpPr>
          <p:nvPr>
            <p:ph sz="quarter" idx="4"/>
          </p:nvPr>
        </p:nvSpPr>
        <p:spPr>
          <a:xfrm>
            <a:off x="4932040" y="1700808"/>
            <a:ext cx="4041775" cy="3951288"/>
          </a:xfrm>
        </p:spPr>
        <p:txBody>
          <a:bodyPr/>
          <a:lstStyle/>
          <a:p>
            <a:r>
              <a:rPr lang="en-GB" dirty="0" smtClean="0"/>
              <a:t>Well behaved, quiet, fearful of asking questions</a:t>
            </a:r>
          </a:p>
          <a:p>
            <a:r>
              <a:rPr lang="en-GB" dirty="0"/>
              <a:t>Demand constant reassurance</a:t>
            </a:r>
          </a:p>
          <a:p>
            <a:r>
              <a:rPr lang="en-GB" dirty="0" smtClean="0"/>
              <a:t>Fail to hand work in on time</a:t>
            </a:r>
          </a:p>
          <a:p>
            <a:r>
              <a:rPr lang="en-GB" dirty="0" smtClean="0"/>
              <a:t>Complain of physical illnesses at key times</a:t>
            </a:r>
          </a:p>
          <a:p>
            <a:r>
              <a:rPr lang="en-GB" dirty="0" smtClean="0"/>
              <a:t>Spending time alone</a:t>
            </a:r>
          </a:p>
          <a:p>
            <a:r>
              <a:rPr lang="en-GB" dirty="0" smtClean="0"/>
              <a:t>Visibly anxious</a:t>
            </a:r>
          </a:p>
          <a:p>
            <a:endParaRPr lang="en-GB" dirty="0" smtClean="0"/>
          </a:p>
          <a:p>
            <a:endParaRPr lang="en-GB" dirty="0"/>
          </a:p>
        </p:txBody>
      </p:sp>
    </p:spTree>
    <p:extLst>
      <p:ext uri="{BB962C8B-B14F-4D97-AF65-F5344CB8AC3E}">
        <p14:creationId xmlns:p14="http://schemas.microsoft.com/office/powerpoint/2010/main" val="19540126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Self harm</a:t>
            </a:r>
            <a:endParaRPr lang="en-GB" dirty="0"/>
          </a:p>
        </p:txBody>
      </p:sp>
      <p:sp>
        <p:nvSpPr>
          <p:cNvPr id="5" name="Content Placeholder 4"/>
          <p:cNvSpPr>
            <a:spLocks noGrp="1"/>
          </p:cNvSpPr>
          <p:nvPr>
            <p:ph idx="1"/>
          </p:nvPr>
        </p:nvSpPr>
        <p:spPr>
          <a:xfrm>
            <a:off x="179512" y="1196752"/>
            <a:ext cx="8640960" cy="5472608"/>
          </a:xfrm>
        </p:spPr>
        <p:txBody>
          <a:bodyPr>
            <a:normAutofit fontScale="62500" lnSpcReduction="20000"/>
          </a:bodyPr>
          <a:lstStyle/>
          <a:p>
            <a:pPr marL="0" indent="0">
              <a:buNone/>
            </a:pPr>
            <a:r>
              <a:rPr lang="en-GB" dirty="0"/>
              <a:t>Self-harm describes any behaviour where a </a:t>
            </a:r>
            <a:r>
              <a:rPr lang="en-GB" dirty="0" smtClean="0"/>
              <a:t>person </a:t>
            </a:r>
            <a:r>
              <a:rPr lang="en-GB" dirty="0"/>
              <a:t>causes harm to themselves in order to cope with thoughts, feelings or experiences they are not able to manage in any other way. It most frequently takes the form of cutting, burning or non-lethal overdoses in adolescents, while younger children and young people with special needs are more likely to pick or scratch at wounds, pull out their hair or bang or bruise themselves. </a:t>
            </a:r>
            <a:endParaRPr lang="en-GB" dirty="0" smtClean="0"/>
          </a:p>
          <a:p>
            <a:pPr marL="0" indent="0">
              <a:buNone/>
            </a:pPr>
            <a:endParaRPr lang="en-GB" dirty="0"/>
          </a:p>
          <a:p>
            <a:pPr marL="0" indent="0">
              <a:buNone/>
            </a:pPr>
            <a:r>
              <a:rPr lang="en-GB" dirty="0" smtClean="0"/>
              <a:t>‘Self-harm’ is a behaviour and not an illness. People self-harm to cope with emotional distress or to communicate that they are distressed.’</a:t>
            </a:r>
          </a:p>
          <a:p>
            <a:pPr marL="0" indent="0">
              <a:buNone/>
            </a:pPr>
            <a:r>
              <a:rPr lang="en-GB" i="1" dirty="0" smtClean="0"/>
              <a:t>MHFA</a:t>
            </a:r>
          </a:p>
          <a:p>
            <a:pPr marL="0" indent="0">
              <a:buNone/>
            </a:pPr>
            <a:endParaRPr lang="en-GB" i="1" dirty="0" smtClean="0"/>
          </a:p>
          <a:p>
            <a:pPr marL="0" indent="0">
              <a:buNone/>
            </a:pPr>
            <a:r>
              <a:rPr lang="en-GB" dirty="0" smtClean="0"/>
              <a:t>‘Between </a:t>
            </a:r>
            <a:r>
              <a:rPr lang="en-GB" dirty="0"/>
              <a:t>1 in every 12 and 1 in 15 children and young people deliberately self-harm</a:t>
            </a:r>
            <a:r>
              <a:rPr lang="en-GB" dirty="0" smtClean="0"/>
              <a:t>.’</a:t>
            </a:r>
          </a:p>
          <a:p>
            <a:pPr marL="0" indent="0">
              <a:buNone/>
            </a:pPr>
            <a:r>
              <a:rPr lang="en-GB" dirty="0" smtClean="0"/>
              <a:t>Different </a:t>
            </a:r>
            <a:r>
              <a:rPr lang="en-GB" dirty="0"/>
              <a:t>things work for different people at different times; there are a wide range of ideas here to try.  It’s always worth having follow up conversations with the young person you’re working with to find out what’s worked and what hasn’t so they can refine their list and determine the best strategies to employ at the moment they’re overcome with the need to harm</a:t>
            </a:r>
            <a:r>
              <a:rPr lang="en-GB" dirty="0" smtClean="0"/>
              <a:t>.’</a:t>
            </a:r>
          </a:p>
          <a:p>
            <a:pPr marL="0" indent="0">
              <a:buNone/>
            </a:pPr>
            <a:r>
              <a:rPr lang="en-GB" i="1" dirty="0" err="1" smtClean="0"/>
              <a:t>Pooky</a:t>
            </a:r>
            <a:r>
              <a:rPr lang="en-GB" i="1" dirty="0" smtClean="0"/>
              <a:t> </a:t>
            </a:r>
            <a:r>
              <a:rPr lang="en-GB" i="1" dirty="0" err="1" smtClean="0"/>
              <a:t>Knightsmith</a:t>
            </a:r>
            <a:r>
              <a:rPr lang="en-GB" i="1" dirty="0" smtClean="0"/>
              <a:t>, Child and Adolescent Mental </a:t>
            </a:r>
            <a:r>
              <a:rPr lang="en-GB" i="1" dirty="0"/>
              <a:t>H</a:t>
            </a:r>
            <a:r>
              <a:rPr lang="en-GB" i="1" dirty="0" smtClean="0"/>
              <a:t>ealth Specialist.</a:t>
            </a:r>
            <a:endParaRPr lang="en-GB" i="1" dirty="0"/>
          </a:p>
          <a:p>
            <a:pPr marL="0" indent="0" algn="r">
              <a:buNone/>
            </a:pPr>
            <a:endParaRPr lang="en-GB" dirty="0" smtClean="0"/>
          </a:p>
          <a:p>
            <a:pPr marL="0" indent="0" algn="r">
              <a:buNone/>
            </a:pPr>
            <a:endParaRPr lang="en-GB" dirty="0"/>
          </a:p>
        </p:txBody>
      </p:sp>
    </p:spTree>
    <p:extLst>
      <p:ext uri="{BB962C8B-B14F-4D97-AF65-F5344CB8AC3E}">
        <p14:creationId xmlns:p14="http://schemas.microsoft.com/office/powerpoint/2010/main" val="346692754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568"/>
            <a:ext cx="8229600" cy="1143000"/>
          </a:xfrm>
        </p:spPr>
        <p:txBody>
          <a:bodyPr/>
          <a:lstStyle/>
          <a:p>
            <a:r>
              <a:rPr lang="en-GB" dirty="0"/>
              <a:t>E</a:t>
            </a:r>
            <a:r>
              <a:rPr lang="en-GB" dirty="0" smtClean="0"/>
              <a:t>ating disorders</a:t>
            </a:r>
            <a:endParaRPr lang="en-GB" dirty="0"/>
          </a:p>
        </p:txBody>
      </p:sp>
      <p:sp>
        <p:nvSpPr>
          <p:cNvPr id="5" name="Content Placeholder 4"/>
          <p:cNvSpPr>
            <a:spLocks noGrp="1"/>
          </p:cNvSpPr>
          <p:nvPr>
            <p:ph idx="1"/>
          </p:nvPr>
        </p:nvSpPr>
        <p:spPr>
          <a:xfrm>
            <a:off x="107504" y="980728"/>
            <a:ext cx="9036496" cy="6048672"/>
          </a:xfrm>
        </p:spPr>
        <p:txBody>
          <a:bodyPr>
            <a:normAutofit fontScale="55000" lnSpcReduction="20000"/>
          </a:bodyPr>
          <a:lstStyle/>
          <a:p>
            <a:pPr marL="0" indent="0">
              <a:buNone/>
            </a:pPr>
            <a:r>
              <a:rPr lang="en-GB" dirty="0"/>
              <a:t>Food, weight and shape may be used as a way of coping with, or communicating about, difficult thoughts, feelings and behaviours that a young person experiences day to day. </a:t>
            </a:r>
            <a:endParaRPr lang="en-GB" dirty="0" smtClean="0"/>
          </a:p>
          <a:p>
            <a:pPr marL="0" indent="0">
              <a:buNone/>
            </a:pPr>
            <a:r>
              <a:rPr lang="en-GB" dirty="0" smtClean="0"/>
              <a:t>Some </a:t>
            </a:r>
            <a:r>
              <a:rPr lang="en-GB" dirty="0"/>
              <a:t>young people develop eating disorders such as anorexia </a:t>
            </a:r>
            <a:r>
              <a:rPr lang="en-GB" dirty="0" smtClean="0"/>
              <a:t>, binge </a:t>
            </a:r>
            <a:r>
              <a:rPr lang="en-GB" dirty="0"/>
              <a:t>eating disorder and bulimia </a:t>
            </a:r>
            <a:r>
              <a:rPr lang="en-GB" dirty="0" smtClean="0"/>
              <a:t>nervosa.</a:t>
            </a:r>
          </a:p>
          <a:p>
            <a:pPr marL="0" indent="0">
              <a:buNone/>
            </a:pPr>
            <a:r>
              <a:rPr lang="en-GB" dirty="0" smtClean="0"/>
              <a:t>Particularly primary </a:t>
            </a:r>
            <a:r>
              <a:rPr lang="en-GB" dirty="0"/>
              <a:t>or preschool age, may develop problematic behaviours around food including refusing to eat in certain situations or with certain people. This can be a way of communicating messages the child does not have the words to convey. Look </a:t>
            </a:r>
            <a:r>
              <a:rPr lang="en-GB" dirty="0" smtClean="0"/>
              <a:t>out for:</a:t>
            </a:r>
          </a:p>
          <a:p>
            <a:r>
              <a:rPr lang="en-GB" b="1" dirty="0" smtClean="0"/>
              <a:t>Very specific dietary rules</a:t>
            </a:r>
          </a:p>
          <a:p>
            <a:r>
              <a:rPr lang="en-GB" b="1" dirty="0" smtClean="0"/>
              <a:t>Rigidly sticking to their rules</a:t>
            </a:r>
          </a:p>
          <a:p>
            <a:r>
              <a:rPr lang="en-GB" b="1" dirty="0" smtClean="0"/>
              <a:t>Not deviating e.g. birthday cake</a:t>
            </a:r>
          </a:p>
          <a:p>
            <a:r>
              <a:rPr lang="en-GB" b="1" dirty="0" smtClean="0"/>
              <a:t>Disproportionately upset if their diet slips</a:t>
            </a:r>
          </a:p>
          <a:p>
            <a:r>
              <a:rPr lang="en-GB" dirty="0" smtClean="0"/>
              <a:t>Changing diet-vegetarian, no wheat, no pudding rule</a:t>
            </a:r>
          </a:p>
          <a:p>
            <a:r>
              <a:rPr lang="en-GB" dirty="0" smtClean="0"/>
              <a:t>Other control methods like heavy exercise or use of laxatives</a:t>
            </a:r>
          </a:p>
          <a:p>
            <a:r>
              <a:rPr lang="en-GB" dirty="0" smtClean="0"/>
              <a:t>Avoids eating in unfamiliar places</a:t>
            </a:r>
          </a:p>
          <a:p>
            <a:r>
              <a:rPr lang="en-GB" dirty="0" smtClean="0"/>
              <a:t>Becomes more unsociable</a:t>
            </a:r>
          </a:p>
          <a:p>
            <a:r>
              <a:rPr lang="en-GB" dirty="0" smtClean="0"/>
              <a:t>Sticks to familiar foods</a:t>
            </a:r>
          </a:p>
          <a:p>
            <a:r>
              <a:rPr lang="en-GB" dirty="0" smtClean="0"/>
              <a:t>Obsessing over insignificant weight gain</a:t>
            </a:r>
          </a:p>
          <a:p>
            <a:r>
              <a:rPr lang="en-GB" dirty="0" smtClean="0"/>
              <a:t>Judging themselves by their weight</a:t>
            </a:r>
          </a:p>
          <a:p>
            <a:r>
              <a:rPr lang="en-GB" dirty="0" smtClean="0"/>
              <a:t>Getting very angry over diet deviations</a:t>
            </a:r>
          </a:p>
          <a:p>
            <a:r>
              <a:rPr lang="en-GB" dirty="0" smtClean="0"/>
              <a:t>Describing themselves negatively using ‘fat talk.’</a:t>
            </a:r>
          </a:p>
          <a:p>
            <a:pPr marL="0" indent="0">
              <a:buNone/>
            </a:pPr>
            <a:endParaRPr lang="en-GB" dirty="0"/>
          </a:p>
        </p:txBody>
      </p:sp>
    </p:spTree>
    <p:extLst>
      <p:ext uri="{BB962C8B-B14F-4D97-AF65-F5344CB8AC3E}">
        <p14:creationId xmlns:p14="http://schemas.microsoft.com/office/powerpoint/2010/main" val="2401641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Suicide </a:t>
            </a:r>
            <a:endParaRPr lang="en-GB" dirty="0"/>
          </a:p>
        </p:txBody>
      </p:sp>
      <p:sp>
        <p:nvSpPr>
          <p:cNvPr id="5" name="Content Placeholder 4"/>
          <p:cNvSpPr>
            <a:spLocks noGrp="1"/>
          </p:cNvSpPr>
          <p:nvPr>
            <p:ph idx="1"/>
          </p:nvPr>
        </p:nvSpPr>
        <p:spPr/>
        <p:txBody>
          <a:bodyPr/>
          <a:lstStyle/>
          <a:p>
            <a:pPr marL="0" indent="0">
              <a:buNone/>
            </a:pPr>
            <a:endParaRPr lang="en-GB" dirty="0" smtClean="0"/>
          </a:p>
          <a:p>
            <a:endParaRPr lang="en-GB" dirty="0"/>
          </a:p>
        </p:txBody>
      </p:sp>
      <p:cxnSp>
        <p:nvCxnSpPr>
          <p:cNvPr id="9" name="Straight Arrow Connector 8"/>
          <p:cNvCxnSpPr/>
          <p:nvPr/>
        </p:nvCxnSpPr>
        <p:spPr>
          <a:xfrm>
            <a:off x="1907704" y="3068960"/>
            <a:ext cx="5256584" cy="0"/>
          </a:xfrm>
          <a:prstGeom prst="straightConnector1">
            <a:avLst/>
          </a:prstGeom>
          <a:ln>
            <a:headEnd type="arrow"/>
            <a:tailEnd type="arrow"/>
          </a:ln>
        </p:spPr>
        <p:style>
          <a:lnRef idx="2">
            <a:schemeClr val="accent4"/>
          </a:lnRef>
          <a:fillRef idx="0">
            <a:schemeClr val="accent4"/>
          </a:fillRef>
          <a:effectRef idx="1">
            <a:schemeClr val="accent4"/>
          </a:effectRef>
          <a:fontRef idx="minor">
            <a:schemeClr val="tx1"/>
          </a:fontRef>
        </p:style>
      </p:cxnSp>
      <p:sp>
        <p:nvSpPr>
          <p:cNvPr id="11" name="TextBox 10"/>
          <p:cNvSpPr txBox="1"/>
          <p:nvPr/>
        </p:nvSpPr>
        <p:spPr>
          <a:xfrm>
            <a:off x="384920" y="2492896"/>
            <a:ext cx="1872208" cy="461665"/>
          </a:xfrm>
          <a:prstGeom prst="rect">
            <a:avLst/>
          </a:prstGeom>
          <a:noFill/>
        </p:spPr>
        <p:txBody>
          <a:bodyPr wrap="square" rtlCol="0">
            <a:spAutoFit/>
          </a:bodyPr>
          <a:lstStyle/>
          <a:p>
            <a:r>
              <a:rPr lang="en-GB" sz="2400" b="1" i="1" dirty="0" smtClean="0"/>
              <a:t>Idea</a:t>
            </a:r>
            <a:endParaRPr lang="en-GB" sz="2400" b="1" i="1" dirty="0"/>
          </a:p>
        </p:txBody>
      </p:sp>
      <p:sp>
        <p:nvSpPr>
          <p:cNvPr id="13" name="TextBox 12"/>
          <p:cNvSpPr txBox="1"/>
          <p:nvPr/>
        </p:nvSpPr>
        <p:spPr>
          <a:xfrm>
            <a:off x="1691680" y="3214716"/>
            <a:ext cx="2520280" cy="830997"/>
          </a:xfrm>
          <a:prstGeom prst="rect">
            <a:avLst/>
          </a:prstGeom>
          <a:noFill/>
        </p:spPr>
        <p:txBody>
          <a:bodyPr wrap="square" rtlCol="0">
            <a:spAutoFit/>
          </a:bodyPr>
          <a:lstStyle/>
          <a:p>
            <a:pPr algn="ctr"/>
            <a:r>
              <a:rPr lang="en-GB" sz="2400" b="1" i="1" dirty="0" smtClean="0"/>
              <a:t>Developing a plan</a:t>
            </a:r>
            <a:endParaRPr lang="en-GB" sz="2400" b="1" i="1" dirty="0"/>
          </a:p>
        </p:txBody>
      </p:sp>
      <p:sp>
        <p:nvSpPr>
          <p:cNvPr id="14" name="TextBox 13"/>
          <p:cNvSpPr txBox="1"/>
          <p:nvPr/>
        </p:nvSpPr>
        <p:spPr>
          <a:xfrm>
            <a:off x="5042892" y="3214716"/>
            <a:ext cx="2088232" cy="1200329"/>
          </a:xfrm>
          <a:prstGeom prst="rect">
            <a:avLst/>
          </a:prstGeom>
          <a:noFill/>
        </p:spPr>
        <p:txBody>
          <a:bodyPr wrap="square" rtlCol="0">
            <a:spAutoFit/>
          </a:bodyPr>
          <a:lstStyle/>
          <a:p>
            <a:pPr algn="ctr"/>
            <a:r>
              <a:rPr lang="en-GB" sz="2400" b="1" i="1" dirty="0" smtClean="0"/>
              <a:t>Non-fatal suicidal behaviour</a:t>
            </a:r>
            <a:endParaRPr lang="en-GB" sz="2400" b="1" i="1" dirty="0"/>
          </a:p>
        </p:txBody>
      </p:sp>
      <p:sp>
        <p:nvSpPr>
          <p:cNvPr id="15" name="TextBox 14"/>
          <p:cNvSpPr txBox="1"/>
          <p:nvPr/>
        </p:nvSpPr>
        <p:spPr>
          <a:xfrm>
            <a:off x="7151290" y="2492896"/>
            <a:ext cx="1728192" cy="461665"/>
          </a:xfrm>
          <a:prstGeom prst="rect">
            <a:avLst/>
          </a:prstGeom>
          <a:noFill/>
        </p:spPr>
        <p:txBody>
          <a:bodyPr wrap="square" rtlCol="0">
            <a:spAutoFit/>
          </a:bodyPr>
          <a:lstStyle/>
          <a:p>
            <a:r>
              <a:rPr lang="en-GB" sz="2400" b="1" i="1" dirty="0" smtClean="0"/>
              <a:t>Suicide</a:t>
            </a:r>
            <a:endParaRPr lang="en-GB" sz="2400" b="1" i="1" dirty="0"/>
          </a:p>
        </p:txBody>
      </p:sp>
      <p:sp>
        <p:nvSpPr>
          <p:cNvPr id="16" name="Cloud Callout 15"/>
          <p:cNvSpPr/>
          <p:nvPr/>
        </p:nvSpPr>
        <p:spPr>
          <a:xfrm>
            <a:off x="0" y="116632"/>
            <a:ext cx="3491880" cy="2088232"/>
          </a:xfrm>
          <a:prstGeom prst="cloudCallout">
            <a:avLst>
              <a:gd name="adj1" fmla="val 45724"/>
              <a:gd name="adj2" fmla="val 55202"/>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dirty="0" smtClean="0"/>
              <a:t>Desperation, anger, guilt, worthlessness, loneliness, sadness, hopelessness, helplessness</a:t>
            </a:r>
            <a:endParaRPr lang="en-GB" dirty="0"/>
          </a:p>
        </p:txBody>
      </p:sp>
      <p:sp>
        <p:nvSpPr>
          <p:cNvPr id="17" name="Oval Callout 16"/>
          <p:cNvSpPr/>
          <p:nvPr/>
        </p:nvSpPr>
        <p:spPr>
          <a:xfrm>
            <a:off x="5508104" y="260648"/>
            <a:ext cx="3371378" cy="1944216"/>
          </a:xfrm>
          <a:prstGeom prst="wedgeEllipseCallout">
            <a:avLst>
              <a:gd name="adj1" fmla="val -76773"/>
              <a:gd name="adj2" fmla="val 67399"/>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smtClean="0"/>
              <a:t>Everything I do is wrong.</a:t>
            </a:r>
          </a:p>
          <a:p>
            <a:pPr algn="ctr"/>
            <a:r>
              <a:rPr lang="en-GB" dirty="0" smtClean="0"/>
              <a:t>Everyone will be better off without me</a:t>
            </a:r>
            <a:endParaRPr lang="en-GB" dirty="0"/>
          </a:p>
        </p:txBody>
      </p:sp>
      <p:sp>
        <p:nvSpPr>
          <p:cNvPr id="18" name="Flowchart: Preparation 17"/>
          <p:cNvSpPr/>
          <p:nvPr/>
        </p:nvSpPr>
        <p:spPr>
          <a:xfrm>
            <a:off x="215516" y="4045713"/>
            <a:ext cx="3420380" cy="1975575"/>
          </a:xfrm>
          <a:prstGeom prst="flowChartPreparation">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GB" dirty="0" smtClean="0"/>
              <a:t>Lack of interest in appearance</a:t>
            </a:r>
          </a:p>
          <a:p>
            <a:pPr algn="ctr"/>
            <a:r>
              <a:rPr lang="en-GB" dirty="0" smtClean="0"/>
              <a:t>Disturbed sleep</a:t>
            </a:r>
          </a:p>
          <a:p>
            <a:pPr algn="ctr"/>
            <a:r>
              <a:rPr lang="en-GB" dirty="0" smtClean="0"/>
              <a:t>Change/loss of appetite/weight</a:t>
            </a:r>
          </a:p>
          <a:p>
            <a:pPr algn="ctr"/>
            <a:r>
              <a:rPr lang="en-GB" dirty="0" smtClean="0"/>
              <a:t>Physical health complaints</a:t>
            </a:r>
            <a:endParaRPr lang="en-GB" dirty="0"/>
          </a:p>
        </p:txBody>
      </p:sp>
      <p:sp>
        <p:nvSpPr>
          <p:cNvPr id="19" name="Wave 18"/>
          <p:cNvSpPr/>
          <p:nvPr/>
        </p:nvSpPr>
        <p:spPr>
          <a:xfrm>
            <a:off x="3995936" y="4415045"/>
            <a:ext cx="4883546" cy="1606243"/>
          </a:xfrm>
          <a:prstGeom prst="wave">
            <a:avLst/>
          </a:prstGeom>
        </p:spPr>
        <p:style>
          <a:lnRef idx="3">
            <a:schemeClr val="lt1"/>
          </a:lnRef>
          <a:fillRef idx="1">
            <a:schemeClr val="dk1"/>
          </a:fillRef>
          <a:effectRef idx="1">
            <a:schemeClr val="dk1"/>
          </a:effectRef>
          <a:fontRef idx="minor">
            <a:schemeClr val="lt1"/>
          </a:fontRef>
        </p:style>
        <p:txBody>
          <a:bodyPr rtlCol="0" anchor="ctr"/>
          <a:lstStyle/>
          <a:p>
            <a:pPr algn="ctr"/>
            <a:r>
              <a:rPr lang="en-GB" dirty="0" smtClean="0"/>
              <a:t>Withdrawal, abuse of alcohol/drugs, self-harming, reckless behaviour, giving possessions away, secrecy</a:t>
            </a:r>
            <a:endParaRPr lang="en-GB" dirty="0"/>
          </a:p>
        </p:txBody>
      </p:sp>
    </p:spTree>
    <p:extLst>
      <p:ext uri="{BB962C8B-B14F-4D97-AF65-F5344CB8AC3E}">
        <p14:creationId xmlns:p14="http://schemas.microsoft.com/office/powerpoint/2010/main" val="208025411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t>
            </a:r>
            <a:r>
              <a:rPr lang="en-GB" dirty="0" smtClean="0"/>
              <a:t>sychosis</a:t>
            </a:r>
            <a:endParaRPr lang="en-GB" dirty="0"/>
          </a:p>
        </p:txBody>
      </p:sp>
      <p:graphicFrame>
        <p:nvGraphicFramePr>
          <p:cNvPr id="11" name="Content Placeholder 10"/>
          <p:cNvGraphicFramePr>
            <a:graphicFrameLocks noGrp="1"/>
          </p:cNvGraphicFramePr>
          <p:nvPr>
            <p:ph idx="1"/>
            <p:extLst>
              <p:ext uri="{D42A27DB-BD31-4B8C-83A1-F6EECF244321}">
                <p14:modId xmlns:p14="http://schemas.microsoft.com/office/powerpoint/2010/main" val="884556314"/>
              </p:ext>
            </p:extLst>
          </p:nvPr>
        </p:nvGraphicFramePr>
        <p:xfrm>
          <a:off x="395536" y="1268760"/>
          <a:ext cx="8229600" cy="4028440"/>
        </p:xfrm>
        <a:graphic>
          <a:graphicData uri="http://schemas.openxmlformats.org/drawingml/2006/table">
            <a:tbl>
              <a:tblPr firstRow="1" bandRow="1">
                <a:tableStyleId>{21E4AEA4-8DFA-4A89-87EB-49C32662AFE0}</a:tableStyleId>
              </a:tblPr>
              <a:tblGrid>
                <a:gridCol w="2743200"/>
                <a:gridCol w="2743200"/>
                <a:gridCol w="2743200"/>
              </a:tblGrid>
              <a:tr h="370840">
                <a:tc>
                  <a:txBody>
                    <a:bodyPr/>
                    <a:lstStyle/>
                    <a:p>
                      <a:pPr algn="ctr"/>
                      <a:r>
                        <a:rPr lang="en-GB" dirty="0" smtClean="0"/>
                        <a:t>Concerning</a:t>
                      </a:r>
                      <a:r>
                        <a:rPr lang="en-GB" baseline="0" dirty="0" smtClean="0"/>
                        <a:t> signs</a:t>
                      </a:r>
                      <a:endParaRPr lang="en-GB" dirty="0"/>
                    </a:p>
                  </a:txBody>
                  <a:tcPr/>
                </a:tc>
                <a:tc>
                  <a:txBody>
                    <a:bodyPr/>
                    <a:lstStyle/>
                    <a:p>
                      <a:pPr algn="ctr"/>
                      <a:r>
                        <a:rPr lang="en-GB" dirty="0" smtClean="0"/>
                        <a:t>Early warning signs</a:t>
                      </a:r>
                      <a:endParaRPr lang="en-GB" dirty="0"/>
                    </a:p>
                  </a:txBody>
                  <a:tcPr/>
                </a:tc>
                <a:tc>
                  <a:txBody>
                    <a:bodyPr/>
                    <a:lstStyle/>
                    <a:p>
                      <a:pPr algn="ctr"/>
                      <a:r>
                        <a:rPr lang="en-GB" dirty="0" smtClean="0"/>
                        <a:t>Symptoms of psychosis</a:t>
                      </a:r>
                      <a:endParaRPr lang="en-GB" dirty="0"/>
                    </a:p>
                  </a:txBody>
                  <a:tcPr/>
                </a:tc>
              </a:tr>
              <a:tr h="370840">
                <a:tc>
                  <a:txBody>
                    <a:bodyPr/>
                    <a:lstStyle/>
                    <a:p>
                      <a:pPr marL="285750" indent="-285750">
                        <a:buFont typeface="Arial" panose="020B0604020202020204" pitchFamily="34" charset="0"/>
                        <a:buChar char="•"/>
                      </a:pPr>
                      <a:r>
                        <a:rPr lang="en-GB" dirty="0" smtClean="0"/>
                        <a:t>Tension</a:t>
                      </a:r>
                    </a:p>
                    <a:p>
                      <a:pPr marL="285750" indent="-285750">
                        <a:buFont typeface="Arial" panose="020B0604020202020204" pitchFamily="34" charset="0"/>
                        <a:buChar char="•"/>
                      </a:pPr>
                      <a:r>
                        <a:rPr lang="en-GB" dirty="0" smtClean="0"/>
                        <a:t>Suspiciousness</a:t>
                      </a:r>
                    </a:p>
                    <a:p>
                      <a:pPr marL="285750" indent="-285750">
                        <a:buFont typeface="Arial" panose="020B0604020202020204" pitchFamily="34" charset="0"/>
                        <a:buChar char="•"/>
                      </a:pPr>
                      <a:r>
                        <a:rPr lang="en-GB" dirty="0" smtClean="0"/>
                        <a:t>Depression</a:t>
                      </a:r>
                    </a:p>
                    <a:p>
                      <a:pPr marL="285750" indent="-285750">
                        <a:buFont typeface="Arial" panose="020B0604020202020204" pitchFamily="34" charset="0"/>
                        <a:buChar char="•"/>
                      </a:pPr>
                      <a:r>
                        <a:rPr lang="en-GB" dirty="0" smtClean="0"/>
                        <a:t>Anxiety</a:t>
                      </a:r>
                    </a:p>
                    <a:p>
                      <a:pPr marL="285750" indent="-285750">
                        <a:buFont typeface="Arial" panose="020B0604020202020204" pitchFamily="34" charset="0"/>
                        <a:buChar char="•"/>
                      </a:pPr>
                      <a:r>
                        <a:rPr lang="en-GB" dirty="0" smtClean="0"/>
                        <a:t>Irritability</a:t>
                      </a:r>
                    </a:p>
                    <a:p>
                      <a:pPr marL="285750" indent="-285750">
                        <a:buFont typeface="Arial" panose="020B0604020202020204" pitchFamily="34" charset="0"/>
                        <a:buChar char="•"/>
                      </a:pPr>
                      <a:r>
                        <a:rPr lang="en-GB" dirty="0" smtClean="0"/>
                        <a:t>Anger</a:t>
                      </a:r>
                    </a:p>
                    <a:p>
                      <a:pPr marL="285750" indent="-285750">
                        <a:buFont typeface="Arial" panose="020B0604020202020204" pitchFamily="34" charset="0"/>
                        <a:buChar char="•"/>
                      </a:pPr>
                      <a:r>
                        <a:rPr lang="en-GB" dirty="0" smtClean="0"/>
                        <a:t>Mood swings</a:t>
                      </a:r>
                    </a:p>
                    <a:p>
                      <a:pPr marL="285750" indent="-285750">
                        <a:buFont typeface="Arial" panose="020B0604020202020204" pitchFamily="34" charset="0"/>
                        <a:buChar char="•"/>
                      </a:pPr>
                      <a:r>
                        <a:rPr lang="en-GB" dirty="0" smtClean="0"/>
                        <a:t>Sleep disturbances</a:t>
                      </a:r>
                    </a:p>
                    <a:p>
                      <a:pPr marL="285750" indent="-285750">
                        <a:buFont typeface="Arial" panose="020B0604020202020204" pitchFamily="34" charset="0"/>
                        <a:buChar char="•"/>
                      </a:pPr>
                      <a:r>
                        <a:rPr lang="en-GB" dirty="0" smtClean="0"/>
                        <a:t>Appetite</a:t>
                      </a:r>
                      <a:r>
                        <a:rPr lang="en-GB" baseline="0" dirty="0" smtClean="0"/>
                        <a:t> changes</a:t>
                      </a:r>
                    </a:p>
                    <a:p>
                      <a:pPr marL="285750" indent="-285750">
                        <a:buFont typeface="Arial" panose="020B0604020202020204" pitchFamily="34" charset="0"/>
                        <a:buChar char="•"/>
                      </a:pPr>
                      <a:r>
                        <a:rPr lang="en-GB" baseline="0" dirty="0" smtClean="0"/>
                        <a:t>Memory and concentration problems</a:t>
                      </a:r>
                    </a:p>
                    <a:p>
                      <a:pPr marL="285750" indent="-285750">
                        <a:buFont typeface="Arial" panose="020B0604020202020204" pitchFamily="34" charset="0"/>
                        <a:buChar char="•"/>
                      </a:pPr>
                      <a:r>
                        <a:rPr lang="en-GB" baseline="0" dirty="0" smtClean="0"/>
                        <a:t>Withdrawal</a:t>
                      </a:r>
                    </a:p>
                    <a:p>
                      <a:pPr marL="285750" indent="-285750">
                        <a:buFont typeface="Arial" panose="020B0604020202020204" pitchFamily="34" charset="0"/>
                        <a:buChar char="•"/>
                      </a:pPr>
                      <a:endParaRPr lang="en-GB" dirty="0"/>
                    </a:p>
                  </a:txBody>
                  <a:tcPr/>
                </a:tc>
                <a:tc>
                  <a:txBody>
                    <a:bodyPr/>
                    <a:lstStyle/>
                    <a:p>
                      <a:pPr marL="285750" indent="-285750">
                        <a:buFont typeface="Arial" panose="020B0604020202020204" pitchFamily="34" charset="0"/>
                        <a:buChar char="•"/>
                      </a:pPr>
                      <a:r>
                        <a:rPr lang="en-GB" dirty="0" smtClean="0"/>
                        <a:t>Emerging unusual beliefs</a:t>
                      </a:r>
                    </a:p>
                    <a:p>
                      <a:pPr marL="285750" indent="-285750">
                        <a:buFont typeface="Arial" panose="020B0604020202020204" pitchFamily="34" charset="0"/>
                        <a:buChar char="•"/>
                      </a:pPr>
                      <a:r>
                        <a:rPr lang="en-GB" dirty="0" smtClean="0"/>
                        <a:t>Suspicion, mistrust perception that the world outside, self or others have changed or are acting different</a:t>
                      </a:r>
                    </a:p>
                    <a:p>
                      <a:pPr marL="285750" indent="-285750">
                        <a:buFont typeface="Arial" panose="020B0604020202020204" pitchFamily="34" charset="0"/>
                        <a:buChar char="•"/>
                      </a:pPr>
                      <a:r>
                        <a:rPr lang="en-GB" dirty="0" smtClean="0"/>
                        <a:t>Belief that thoughts are speeded up or slowed down</a:t>
                      </a:r>
                    </a:p>
                    <a:p>
                      <a:pPr marL="285750" indent="-285750">
                        <a:buFont typeface="Arial" panose="020B0604020202020204" pitchFamily="34" charset="0"/>
                        <a:buChar char="•"/>
                      </a:pPr>
                      <a:r>
                        <a:rPr lang="en-GB" dirty="0" smtClean="0"/>
                        <a:t>Loss of energy or motivation</a:t>
                      </a:r>
                      <a:endParaRPr lang="en-GB" dirty="0"/>
                    </a:p>
                  </a:txBody>
                  <a:tcPr/>
                </a:tc>
                <a:tc>
                  <a:txBody>
                    <a:bodyPr/>
                    <a:lstStyle/>
                    <a:p>
                      <a:pPr marL="285750" indent="-285750">
                        <a:buFont typeface="Arial" panose="020B0604020202020204" pitchFamily="34" charset="0"/>
                        <a:buChar char="•"/>
                      </a:pPr>
                      <a:r>
                        <a:rPr lang="en-GB" dirty="0" smtClean="0"/>
                        <a:t>Delusions</a:t>
                      </a:r>
                    </a:p>
                    <a:p>
                      <a:pPr marL="285750" indent="-285750">
                        <a:buFont typeface="Arial" panose="020B0604020202020204" pitchFamily="34" charset="0"/>
                        <a:buChar char="•"/>
                      </a:pPr>
                      <a:r>
                        <a:rPr lang="en-GB" dirty="0" smtClean="0"/>
                        <a:t>Thought</a:t>
                      </a:r>
                      <a:r>
                        <a:rPr lang="en-GB" baseline="0" dirty="0" smtClean="0"/>
                        <a:t> disorders</a:t>
                      </a:r>
                    </a:p>
                    <a:p>
                      <a:pPr marL="285750" indent="-285750">
                        <a:buFont typeface="Arial" panose="020B0604020202020204" pitchFamily="34" charset="0"/>
                        <a:buChar char="•"/>
                      </a:pPr>
                      <a:r>
                        <a:rPr lang="en-GB" baseline="0" dirty="0" smtClean="0"/>
                        <a:t>Hallucinations</a:t>
                      </a:r>
                      <a:endParaRPr lang="en-GB" dirty="0"/>
                    </a:p>
                  </a:txBody>
                  <a:tcPr/>
                </a:tc>
              </a:tr>
            </a:tbl>
          </a:graphicData>
        </a:graphic>
      </p:graphicFrame>
    </p:spTree>
    <p:extLst>
      <p:ext uri="{BB962C8B-B14F-4D97-AF65-F5344CB8AC3E}">
        <p14:creationId xmlns:p14="http://schemas.microsoft.com/office/powerpoint/2010/main" val="782994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endParaRPr lang="en-GB" dirty="0"/>
          </a:p>
        </p:txBody>
      </p:sp>
      <p:pic>
        <p:nvPicPr>
          <p:cNvPr id="4098" name="Picture 2">
            <a:hlinkClick r:id="rId3"/>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782" t="21875" r="34992" b="22368"/>
          <a:stretch/>
        </p:blipFill>
        <p:spPr bwMode="auto">
          <a:xfrm>
            <a:off x="611560" y="1600199"/>
            <a:ext cx="8096250" cy="40787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5191153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2306533"/>
            <a:ext cx="8229600" cy="4525963"/>
          </a:xfrm>
        </p:spPr>
        <p:txBody>
          <a:bodyPr>
            <a:normAutofit fontScale="70000" lnSpcReduction="20000"/>
          </a:bodyPr>
          <a:lstStyle/>
          <a:p>
            <a:pPr marL="0" indent="0">
              <a:buNone/>
            </a:pPr>
            <a:r>
              <a:rPr lang="en-GB" dirty="0" smtClean="0"/>
              <a:t>‘The </a:t>
            </a:r>
            <a:r>
              <a:rPr lang="en-GB" dirty="0"/>
              <a:t>prevalence of mental health problems in children and adolescents was last surveyed in 2004. This study estimated </a:t>
            </a:r>
            <a:r>
              <a:rPr lang="en-GB" dirty="0" smtClean="0"/>
              <a:t>that:</a:t>
            </a:r>
          </a:p>
          <a:p>
            <a:r>
              <a:rPr lang="en-GB" dirty="0" smtClean="0"/>
              <a:t>9.6</a:t>
            </a:r>
            <a:r>
              <a:rPr lang="en-GB" dirty="0"/>
              <a:t>% or nearly 850,000 children and young people aged between 5-16 years have a mental disorder</a:t>
            </a:r>
          </a:p>
          <a:p>
            <a:r>
              <a:rPr lang="en-GB" dirty="0" smtClean="0"/>
              <a:t>7.7</a:t>
            </a:r>
            <a:r>
              <a:rPr lang="en-GB" dirty="0"/>
              <a:t>% or nearly 340,000 children aged 5-10 years have a mental disorder</a:t>
            </a:r>
          </a:p>
          <a:p>
            <a:r>
              <a:rPr lang="en-GB" dirty="0" smtClean="0"/>
              <a:t>11.5</a:t>
            </a:r>
            <a:r>
              <a:rPr lang="en-GB" dirty="0"/>
              <a:t>% or about 510,000 young people aged between 11-16 years have a mental disorder</a:t>
            </a:r>
          </a:p>
          <a:p>
            <a:r>
              <a:rPr lang="en-GB" dirty="0" smtClean="0"/>
              <a:t>This </a:t>
            </a:r>
            <a:r>
              <a:rPr lang="en-GB" dirty="0"/>
              <a:t>means in an average class of 30 schoolchildren, 3 will suffer from a diagnosable mental health </a:t>
            </a:r>
            <a:r>
              <a:rPr lang="en-GB" dirty="0" smtClean="0"/>
              <a:t>disorder</a:t>
            </a:r>
            <a:endParaRPr lang="en-GB" dirty="0"/>
          </a:p>
          <a:p>
            <a:r>
              <a:rPr lang="en-GB" dirty="0" smtClean="0"/>
              <a:t>3.2The </a:t>
            </a:r>
            <a:r>
              <a:rPr lang="en-GB" dirty="0"/>
              <a:t>most common diagnostic categories were conduct disorders, anxiety, depression and hyperkinetic disorders</a:t>
            </a:r>
            <a:r>
              <a:rPr lang="en-GB" dirty="0" smtClean="0"/>
              <a:t>.’</a:t>
            </a:r>
          </a:p>
          <a:p>
            <a:r>
              <a:rPr lang="en-GB" dirty="0"/>
              <a:t>there were 1 in 8 children aged 10 to 15 who reported symptoms of mental ill-health in 2011 to 2012, as measured by a high or very high total difficulties </a:t>
            </a:r>
            <a:r>
              <a:rPr lang="en-GB" dirty="0" smtClean="0"/>
              <a:t>score</a:t>
            </a:r>
          </a:p>
          <a:p>
            <a:endParaRPr lang="en-GB" dirty="0"/>
          </a:p>
        </p:txBody>
      </p:sp>
      <p:sp>
        <p:nvSpPr>
          <p:cNvPr id="5" name="Title 1"/>
          <p:cNvSpPr txBox="1">
            <a:spLocks noGrp="1"/>
          </p:cNvSpPr>
          <p:nvPr>
            <p:ph type="title"/>
          </p:nvPr>
        </p:nvSpPr>
        <p:spPr>
          <a:prstGeom prst="rect">
            <a:avLst/>
          </a:prstGeom>
          <a:solidFill>
            <a:srgbClr val="92D05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solidFill>
                  <a:schemeClr val="bg1"/>
                </a:solidFill>
              </a:rPr>
              <a:t>Future in Mind</a:t>
            </a:r>
            <a:endParaRPr lang="en-GB" dirty="0">
              <a:solidFill>
                <a:schemeClr val="bg1"/>
              </a:solidFill>
            </a:endParaRPr>
          </a:p>
        </p:txBody>
      </p:sp>
      <p:pic>
        <p:nvPicPr>
          <p:cNvPr id="717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00" y="-1880"/>
            <a:ext cx="1262464"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066541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2530" name="Picture 2"/>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16113" t="13132" r="17816" b="5717"/>
          <a:stretch/>
        </p:blipFill>
        <p:spPr bwMode="auto">
          <a:xfrm>
            <a:off x="32440" y="260648"/>
            <a:ext cx="9147406" cy="63166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3644419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Mental Health and Special Needs Caringinthechaos.co.u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4400" y="1052736"/>
            <a:ext cx="3739902" cy="560985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922360" y="1195395"/>
            <a:ext cx="5134422" cy="5324535"/>
          </a:xfrm>
          <a:prstGeom prst="rect">
            <a:avLst/>
          </a:prstGeom>
        </p:spPr>
        <p:txBody>
          <a:bodyPr wrap="square">
            <a:spAutoFit/>
          </a:bodyPr>
          <a:lstStyle/>
          <a:p>
            <a:r>
              <a:rPr lang="en-GB" sz="2000" dirty="0" smtClean="0"/>
              <a:t>mentalhealth.org part of mental Health Foundation says</a:t>
            </a:r>
          </a:p>
          <a:p>
            <a:pPr marL="342900" indent="-342900">
              <a:buFont typeface="Wingdings" panose="05000000000000000000" pitchFamily="2" charset="2"/>
              <a:buChar char="§"/>
            </a:pPr>
            <a:r>
              <a:rPr lang="en-GB" sz="2000" dirty="0" smtClean="0"/>
              <a:t>‘One in four people experience difficulties with mental health in any one year.</a:t>
            </a:r>
          </a:p>
          <a:p>
            <a:pPr marL="342900" indent="-342900">
              <a:buFont typeface="Wingdings" panose="05000000000000000000" pitchFamily="2" charset="2"/>
              <a:buChar char="§"/>
            </a:pPr>
            <a:r>
              <a:rPr lang="en-GB" sz="2000" dirty="0" smtClean="0"/>
              <a:t>Between </a:t>
            </a:r>
            <a:r>
              <a:rPr lang="en-GB" sz="2000" dirty="0"/>
              <a:t>25 and 40% of people with learning disabilities also experience from mental health </a:t>
            </a:r>
            <a:r>
              <a:rPr lang="en-GB" sz="2000" dirty="0" smtClean="0"/>
              <a:t>problems.</a:t>
            </a:r>
          </a:p>
          <a:p>
            <a:pPr marL="342900" indent="-342900">
              <a:buFont typeface="Wingdings" panose="05000000000000000000" pitchFamily="2" charset="2"/>
              <a:buChar char="§"/>
            </a:pPr>
            <a:r>
              <a:rPr lang="en-GB" sz="2000" dirty="0" smtClean="0"/>
              <a:t>For </a:t>
            </a:r>
            <a:r>
              <a:rPr lang="en-GB" sz="2000" dirty="0"/>
              <a:t>children and young people, the prevalence rate of a diagnosable psychiatric disorder is 36% in children and adolescents with learning disabilities, compared with 8% of those who did not have a learning disability. </a:t>
            </a:r>
          </a:p>
          <a:p>
            <a:pPr marL="342900" indent="-342900">
              <a:buFont typeface="Wingdings" panose="05000000000000000000" pitchFamily="2" charset="2"/>
              <a:buChar char="§"/>
            </a:pPr>
            <a:r>
              <a:rPr lang="en-GB" sz="2000" dirty="0" smtClean="0"/>
              <a:t>These </a:t>
            </a:r>
            <a:r>
              <a:rPr lang="en-GB" sz="2000" dirty="0"/>
              <a:t>young people were also 33 times more likely to be on the autistic spectrum and were much more likely than others to have emotional and </a:t>
            </a:r>
            <a:r>
              <a:rPr lang="en-GB" sz="2000"/>
              <a:t>conduct </a:t>
            </a:r>
            <a:r>
              <a:rPr lang="en-GB" sz="2000" smtClean="0"/>
              <a:t>disorders’</a:t>
            </a:r>
            <a:endParaRPr lang="en-GB" sz="2000" dirty="0"/>
          </a:p>
        </p:txBody>
      </p:sp>
      <p:sp>
        <p:nvSpPr>
          <p:cNvPr id="4" name="Title 1"/>
          <p:cNvSpPr txBox="1">
            <a:spLocks/>
          </p:cNvSpPr>
          <p:nvPr/>
        </p:nvSpPr>
        <p:spPr>
          <a:xfrm>
            <a:off x="0" y="-27384"/>
            <a:ext cx="9144000" cy="1080120"/>
          </a:xfrm>
          <a:prstGeom prst="rect">
            <a:avLst/>
          </a:prstGeom>
          <a:solidFill>
            <a:srgbClr val="92D05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chemeClr val="bg1"/>
                </a:solidFill>
              </a:rPr>
              <a:t>Links with SEND</a:t>
            </a:r>
            <a:endParaRPr lang="en-GB" dirty="0">
              <a:solidFill>
                <a:schemeClr val="bg1"/>
              </a:solidFill>
            </a:endParaRPr>
          </a:p>
        </p:txBody>
      </p:sp>
    </p:spTree>
    <p:extLst>
      <p:ext uri="{BB962C8B-B14F-4D97-AF65-F5344CB8AC3E}">
        <p14:creationId xmlns:p14="http://schemas.microsoft.com/office/powerpoint/2010/main" val="29751167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GB" dirty="0"/>
              <a:t>Waits for treatment can vary considerably in different areas, with the shortest around four weeks and the longest in one provider with waits of up to 100 weeks from referral to treatment. Latest data shows that in 2016/17 the average wait for treatment in a CYPMHS was 12 weeks</a:t>
            </a:r>
            <a:r>
              <a:rPr lang="en-GB" dirty="0" smtClean="0"/>
              <a:t>. </a:t>
            </a:r>
          </a:p>
          <a:p>
            <a:r>
              <a:rPr lang="en-GB" dirty="0" smtClean="0"/>
              <a:t>170,000 children in England prescribed drugs to treat depression &amp; anxiety between April 2015 and June 2016, an increase of 12% since previous year. (Guardian, June 2017.)</a:t>
            </a:r>
            <a:endParaRPr lang="en-GB" dirty="0"/>
          </a:p>
          <a:p>
            <a:endParaRPr lang="en-GB" dirty="0"/>
          </a:p>
        </p:txBody>
      </p:sp>
      <p:sp>
        <p:nvSpPr>
          <p:cNvPr id="4" name="Title 1"/>
          <p:cNvSpPr txBox="1">
            <a:spLocks noGrp="1"/>
          </p:cNvSpPr>
          <p:nvPr>
            <p:ph type="title"/>
          </p:nvPr>
        </p:nvSpPr>
        <p:spPr>
          <a:prstGeom prst="rect">
            <a:avLst/>
          </a:prstGeom>
          <a:solidFill>
            <a:srgbClr val="92D05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solidFill>
                  <a:schemeClr val="bg1"/>
                </a:solidFill>
              </a:rPr>
              <a:t>T</a:t>
            </a:r>
            <a:r>
              <a:rPr lang="en-GB" b="1" dirty="0" smtClean="0">
                <a:solidFill>
                  <a:schemeClr val="bg1"/>
                </a:solidFill>
              </a:rPr>
              <a:t>reatment</a:t>
            </a:r>
            <a:endParaRPr lang="en-GB" dirty="0">
              <a:solidFill>
                <a:schemeClr val="bg1"/>
              </a:solidFill>
            </a:endParaRPr>
          </a:p>
        </p:txBody>
      </p:sp>
    </p:spTree>
    <p:extLst>
      <p:ext uri="{BB962C8B-B14F-4D97-AF65-F5344CB8AC3E}">
        <p14:creationId xmlns:p14="http://schemas.microsoft.com/office/powerpoint/2010/main" val="339507057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514350" indent="-514350">
              <a:buFont typeface="+mj-lt"/>
              <a:buAutoNum type="arabicPeriod"/>
            </a:pPr>
            <a:r>
              <a:rPr lang="en-GB" dirty="0" smtClean="0">
                <a:solidFill>
                  <a:srgbClr val="00B050"/>
                </a:solidFill>
              </a:rPr>
              <a:t>A</a:t>
            </a:r>
            <a:r>
              <a:rPr lang="en-GB" dirty="0" smtClean="0"/>
              <a:t>sk, Assess, Act</a:t>
            </a:r>
          </a:p>
          <a:p>
            <a:pPr marL="514350" indent="-514350">
              <a:buFont typeface="+mj-lt"/>
              <a:buAutoNum type="arabicPeriod"/>
            </a:pPr>
            <a:r>
              <a:rPr lang="en-GB" dirty="0" smtClean="0">
                <a:solidFill>
                  <a:srgbClr val="00B050"/>
                </a:solidFill>
              </a:rPr>
              <a:t>L</a:t>
            </a:r>
            <a:r>
              <a:rPr lang="en-GB" dirty="0" smtClean="0"/>
              <a:t>isten non-judgementally</a:t>
            </a:r>
          </a:p>
          <a:p>
            <a:pPr marL="514350" indent="-514350">
              <a:buFont typeface="+mj-lt"/>
              <a:buAutoNum type="arabicPeriod"/>
            </a:pPr>
            <a:r>
              <a:rPr lang="en-GB" dirty="0" smtClean="0">
                <a:solidFill>
                  <a:srgbClr val="00B050"/>
                </a:solidFill>
              </a:rPr>
              <a:t>G</a:t>
            </a:r>
            <a:r>
              <a:rPr lang="en-GB" dirty="0" smtClean="0"/>
              <a:t>ive reassurance and information</a:t>
            </a:r>
          </a:p>
          <a:p>
            <a:pPr marL="514350" indent="-514350">
              <a:buFont typeface="+mj-lt"/>
              <a:buAutoNum type="arabicPeriod"/>
            </a:pPr>
            <a:r>
              <a:rPr lang="en-GB" dirty="0" smtClean="0">
                <a:solidFill>
                  <a:srgbClr val="00B050"/>
                </a:solidFill>
              </a:rPr>
              <a:t>E</a:t>
            </a:r>
            <a:r>
              <a:rPr lang="en-GB" dirty="0" smtClean="0"/>
              <a:t>nable the young person to get appropriate professional help</a:t>
            </a:r>
          </a:p>
          <a:p>
            <a:pPr marL="514350" indent="-514350">
              <a:buFont typeface="+mj-lt"/>
              <a:buAutoNum type="arabicPeriod"/>
            </a:pPr>
            <a:r>
              <a:rPr lang="en-GB" dirty="0" smtClean="0">
                <a:solidFill>
                  <a:srgbClr val="00B050"/>
                </a:solidFill>
              </a:rPr>
              <a:t>E</a:t>
            </a:r>
            <a:r>
              <a:rPr lang="en-GB" dirty="0" smtClean="0"/>
              <a:t>ncourage self-help strategies</a:t>
            </a:r>
            <a:endParaRPr lang="en-GB"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1368" y="5157192"/>
            <a:ext cx="4262355" cy="1412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1"/>
          <p:cNvSpPr txBox="1">
            <a:spLocks/>
          </p:cNvSpPr>
          <p:nvPr/>
        </p:nvSpPr>
        <p:spPr>
          <a:xfrm>
            <a:off x="0" y="-27384"/>
            <a:ext cx="9144000" cy="1080120"/>
          </a:xfrm>
          <a:prstGeom prst="rect">
            <a:avLst/>
          </a:prstGeom>
          <a:solidFill>
            <a:srgbClr val="92D050"/>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solidFill>
                  <a:schemeClr val="bg1"/>
                </a:solidFill>
              </a:rPr>
              <a:t>ALGEE</a:t>
            </a:r>
            <a:r>
              <a:rPr lang="en-GB" dirty="0">
                <a:solidFill>
                  <a:schemeClr val="bg1"/>
                </a:solidFill>
              </a:rPr>
              <a:t> YMHFA </a:t>
            </a:r>
            <a:r>
              <a:rPr lang="en-GB" dirty="0" smtClean="0">
                <a:solidFill>
                  <a:schemeClr val="bg1"/>
                </a:solidFill>
              </a:rPr>
              <a:t>approach</a:t>
            </a:r>
            <a:endParaRPr lang="en-GB" dirty="0">
              <a:solidFill>
                <a:schemeClr val="bg1"/>
              </a:solidFill>
            </a:endParaRPr>
          </a:p>
        </p:txBody>
      </p:sp>
    </p:spTree>
    <p:extLst>
      <p:ext uri="{BB962C8B-B14F-4D97-AF65-F5344CB8AC3E}">
        <p14:creationId xmlns:p14="http://schemas.microsoft.com/office/powerpoint/2010/main" val="72024201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92D050"/>
          </a:solidFill>
        </p:spPr>
        <p:txBody>
          <a:bodyPr/>
          <a:lstStyle/>
          <a:p>
            <a:r>
              <a:rPr lang="en-GB" dirty="0" smtClean="0"/>
              <a:t> </a:t>
            </a:r>
            <a:r>
              <a:rPr lang="en-GB" dirty="0" smtClean="0">
                <a:solidFill>
                  <a:schemeClr val="bg1"/>
                </a:solidFill>
              </a:rPr>
              <a:t>In our school… discussion…</a:t>
            </a:r>
            <a:endParaRPr lang="en-GB" dirty="0">
              <a:solidFill>
                <a:schemeClr val="bg1"/>
              </a:solidFill>
            </a:endParaRPr>
          </a:p>
        </p:txBody>
      </p:sp>
      <p:sp>
        <p:nvSpPr>
          <p:cNvPr id="3" name="Content Placeholder 2"/>
          <p:cNvSpPr>
            <a:spLocks noGrp="1"/>
          </p:cNvSpPr>
          <p:nvPr>
            <p:ph idx="1"/>
          </p:nvPr>
        </p:nvSpPr>
        <p:spPr/>
        <p:txBody>
          <a:bodyPr/>
          <a:lstStyle/>
          <a:p>
            <a:pPr marL="0" indent="0">
              <a:buNone/>
            </a:pPr>
            <a:endParaRPr lang="en-GB" dirty="0"/>
          </a:p>
        </p:txBody>
      </p:sp>
    </p:spTree>
    <p:extLst>
      <p:ext uri="{BB962C8B-B14F-4D97-AF65-F5344CB8AC3E}">
        <p14:creationId xmlns:p14="http://schemas.microsoft.com/office/powerpoint/2010/main" val="39263781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196752"/>
            <a:ext cx="8784976" cy="4896544"/>
          </a:xfrm>
        </p:spPr>
        <p:txBody>
          <a:bodyPr>
            <a:normAutofit/>
          </a:bodyPr>
          <a:lstStyle/>
          <a:p>
            <a:r>
              <a:rPr lang="en-GB" sz="2800" dirty="0" smtClean="0"/>
              <a:t>Consider risk factors alongside protective factors in developing resilience and response to stress</a:t>
            </a:r>
          </a:p>
          <a:p>
            <a:r>
              <a:rPr lang="en-GB" sz="2800" dirty="0" smtClean="0"/>
              <a:t>Consider stresses </a:t>
            </a:r>
            <a:r>
              <a:rPr lang="en-GB" sz="2800" b="1" dirty="0" smtClean="0"/>
              <a:t>individual children in our classes </a:t>
            </a:r>
            <a:r>
              <a:rPr lang="en-GB" sz="2800" dirty="0" smtClean="0"/>
              <a:t>have. </a:t>
            </a:r>
          </a:p>
          <a:p>
            <a:r>
              <a:rPr lang="en-GB" sz="2800" dirty="0" smtClean="0"/>
              <a:t>Identify protective factors </a:t>
            </a:r>
          </a:p>
          <a:p>
            <a:r>
              <a:rPr lang="en-GB" sz="2800" dirty="0" smtClean="0"/>
              <a:t>Understand some behaviours or </a:t>
            </a:r>
            <a:r>
              <a:rPr lang="en-GB" sz="2800" b="1" dirty="0" smtClean="0"/>
              <a:t>coping strategies</a:t>
            </a:r>
            <a:r>
              <a:rPr lang="en-GB" sz="2800" dirty="0" smtClean="0"/>
              <a:t>; unhelpful and helpful.</a:t>
            </a:r>
          </a:p>
          <a:p>
            <a:r>
              <a:rPr lang="en-GB" sz="2800" dirty="0" smtClean="0"/>
              <a:t>Plan our smile introduction and/or some activities </a:t>
            </a:r>
            <a:r>
              <a:rPr lang="en-GB" sz="2800" b="1" dirty="0" smtClean="0"/>
              <a:t>for our school</a:t>
            </a:r>
            <a:r>
              <a:rPr lang="en-GB" sz="2800" dirty="0"/>
              <a:t> </a:t>
            </a:r>
            <a:r>
              <a:rPr lang="en-GB" sz="2800" dirty="0" smtClean="0"/>
              <a:t>using  5 SMILE ways to well being and helpful coping strategies.</a:t>
            </a:r>
          </a:p>
          <a:p>
            <a:endParaRPr lang="en-GB" dirty="0"/>
          </a:p>
        </p:txBody>
      </p:sp>
      <p:sp>
        <p:nvSpPr>
          <p:cNvPr id="4" name="Title 1"/>
          <p:cNvSpPr txBox="1">
            <a:spLocks/>
          </p:cNvSpPr>
          <p:nvPr/>
        </p:nvSpPr>
        <p:spPr>
          <a:xfrm>
            <a:off x="0" y="-27384"/>
            <a:ext cx="9144000" cy="1080120"/>
          </a:xfrm>
          <a:prstGeom prst="rect">
            <a:avLst/>
          </a:prstGeom>
          <a:solidFill>
            <a:srgbClr val="0070C0"/>
          </a:solidFill>
        </p:spPr>
        <p:txBody>
          <a:bodyPr vert="horz" lIns="91440" tIns="45720" rIns="91440" bIns="45720" rtlCol="0" anchor="ct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chemeClr val="bg2"/>
                </a:solidFill>
              </a:rPr>
              <a:t>Session 2 </a:t>
            </a:r>
          </a:p>
          <a:p>
            <a:r>
              <a:rPr lang="en-GB" b="1" dirty="0" smtClean="0">
                <a:solidFill>
                  <a:schemeClr val="bg2"/>
                </a:solidFill>
              </a:rPr>
              <a:t>Hoped for outcomes</a:t>
            </a:r>
            <a:endParaRPr lang="en-GB" b="1" dirty="0">
              <a:solidFill>
                <a:schemeClr val="bg2"/>
              </a:solidFill>
            </a:endParaRPr>
          </a:p>
        </p:txBody>
      </p:sp>
    </p:spTree>
    <p:extLst>
      <p:ext uri="{BB962C8B-B14F-4D97-AF65-F5344CB8AC3E}">
        <p14:creationId xmlns:p14="http://schemas.microsoft.com/office/powerpoint/2010/main" val="353109560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7636" y="620688"/>
            <a:ext cx="6864763" cy="51485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2339752" y="1196752"/>
            <a:ext cx="288032" cy="369332"/>
          </a:xfrm>
          <a:prstGeom prst="rect">
            <a:avLst/>
          </a:prstGeom>
          <a:noFill/>
        </p:spPr>
        <p:txBody>
          <a:bodyPr wrap="square" rtlCol="0">
            <a:spAutoFit/>
          </a:bodyPr>
          <a:lstStyle/>
          <a:p>
            <a:r>
              <a:rPr lang="en-GB" dirty="0" smtClean="0"/>
              <a:t>a</a:t>
            </a:r>
            <a:endParaRPr lang="en-GB" dirty="0"/>
          </a:p>
        </p:txBody>
      </p:sp>
      <p:sp>
        <p:nvSpPr>
          <p:cNvPr id="4" name="TextBox 3"/>
          <p:cNvSpPr txBox="1"/>
          <p:nvPr/>
        </p:nvSpPr>
        <p:spPr>
          <a:xfrm>
            <a:off x="4346429" y="3059668"/>
            <a:ext cx="288032" cy="369332"/>
          </a:xfrm>
          <a:prstGeom prst="rect">
            <a:avLst/>
          </a:prstGeom>
          <a:noFill/>
        </p:spPr>
        <p:txBody>
          <a:bodyPr wrap="square" rtlCol="0">
            <a:spAutoFit/>
          </a:bodyPr>
          <a:lstStyle/>
          <a:p>
            <a:r>
              <a:rPr lang="en-GB" dirty="0" smtClean="0"/>
              <a:t>b</a:t>
            </a:r>
            <a:endParaRPr lang="en-GB" dirty="0"/>
          </a:p>
        </p:txBody>
      </p:sp>
      <p:sp>
        <p:nvSpPr>
          <p:cNvPr id="5" name="TextBox 4"/>
          <p:cNvSpPr txBox="1"/>
          <p:nvPr/>
        </p:nvSpPr>
        <p:spPr>
          <a:xfrm>
            <a:off x="6660232" y="4437112"/>
            <a:ext cx="288032" cy="369332"/>
          </a:xfrm>
          <a:prstGeom prst="rect">
            <a:avLst/>
          </a:prstGeom>
          <a:noFill/>
        </p:spPr>
        <p:txBody>
          <a:bodyPr wrap="square" rtlCol="0">
            <a:spAutoFit/>
          </a:bodyPr>
          <a:lstStyle/>
          <a:p>
            <a:r>
              <a:rPr lang="en-GB" dirty="0" smtClean="0"/>
              <a:t>c</a:t>
            </a:r>
            <a:endParaRPr lang="en-GB" dirty="0"/>
          </a:p>
        </p:txBody>
      </p:sp>
    </p:spTree>
    <p:extLst>
      <p:ext uri="{BB962C8B-B14F-4D97-AF65-F5344CB8AC3E}">
        <p14:creationId xmlns:p14="http://schemas.microsoft.com/office/powerpoint/2010/main" val="188349340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rgbClr val="0070C0"/>
          </a:solidFill>
        </p:spPr>
        <p:txBody>
          <a:bodyPr/>
          <a:lstStyle/>
          <a:p>
            <a:r>
              <a:rPr lang="en-GB" dirty="0" smtClean="0"/>
              <a:t>Protective Factors</a:t>
            </a:r>
            <a:endParaRPr lang="en-GB" dirty="0"/>
          </a:p>
        </p:txBody>
      </p:sp>
      <p:sp>
        <p:nvSpPr>
          <p:cNvPr id="5" name="Content Placeholder 4"/>
          <p:cNvSpPr>
            <a:spLocks noGrp="1"/>
          </p:cNvSpPr>
          <p:nvPr>
            <p:ph idx="1"/>
          </p:nvPr>
        </p:nvSpPr>
        <p:spPr>
          <a:xfrm>
            <a:off x="0" y="1700808"/>
            <a:ext cx="8964488" cy="4142673"/>
          </a:xfrm>
          <a:prstGeom prst="rect">
            <a:avLst/>
          </a:prstGeom>
        </p:spPr>
        <p:txBody>
          <a:bodyPr wrap="square">
            <a:spAutoFit/>
          </a:bodyPr>
          <a:lstStyle/>
          <a:p>
            <a:r>
              <a:rPr lang="en-GB" sz="2800" dirty="0" smtClean="0">
                <a:solidFill>
                  <a:srgbClr val="000000"/>
                </a:solidFill>
                <a:latin typeface="ArialMT"/>
              </a:rPr>
              <a:t>some children exposed to significant risk factors develop into competent, confident and caring adults. </a:t>
            </a:r>
          </a:p>
          <a:p>
            <a:r>
              <a:rPr lang="en-GB" sz="2800" dirty="0" smtClean="0">
                <a:solidFill>
                  <a:srgbClr val="000000"/>
                </a:solidFill>
                <a:latin typeface="ArialMT"/>
              </a:rPr>
              <a:t>In promoting children’s mental health we need an understanding of the protective factors that enable children to be resilient when they encounter problems and challenges.</a:t>
            </a:r>
          </a:p>
          <a:p>
            <a:r>
              <a:rPr lang="en-GB" sz="2800" dirty="0" smtClean="0">
                <a:solidFill>
                  <a:srgbClr val="000000"/>
                </a:solidFill>
                <a:latin typeface="ArialMT"/>
              </a:rPr>
              <a:t>As social disadvantage and the number of stressful life events accumulate for children or young people, protective factors are needed to counterbalance. </a:t>
            </a:r>
          </a:p>
        </p:txBody>
      </p:sp>
    </p:spTree>
    <p:extLst>
      <p:ext uri="{BB962C8B-B14F-4D97-AF65-F5344CB8AC3E}">
        <p14:creationId xmlns:p14="http://schemas.microsoft.com/office/powerpoint/2010/main" val="344977610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School’s role</a:t>
            </a:r>
            <a:endParaRPr lang="en-GB" dirty="0"/>
          </a:p>
        </p:txBody>
      </p:sp>
      <p:sp>
        <p:nvSpPr>
          <p:cNvPr id="3" name="Text Placeholder 2"/>
          <p:cNvSpPr>
            <a:spLocks noGrp="1"/>
          </p:cNvSpPr>
          <p:nvPr>
            <p:ph type="body" idx="1"/>
          </p:nvPr>
        </p:nvSpPr>
        <p:spPr>
          <a:xfrm>
            <a:off x="467544" y="2924944"/>
            <a:ext cx="4040188" cy="639762"/>
          </a:xfrm>
        </p:spPr>
        <p:txBody>
          <a:bodyPr/>
          <a:lstStyle/>
          <a:p>
            <a:r>
              <a:rPr lang="en-GB" dirty="0" smtClean="0"/>
              <a:t>Risk</a:t>
            </a:r>
            <a:endParaRPr lang="en-GB" dirty="0"/>
          </a:p>
        </p:txBody>
      </p:sp>
      <p:sp>
        <p:nvSpPr>
          <p:cNvPr id="4" name="Content Placeholder 3"/>
          <p:cNvSpPr>
            <a:spLocks noGrp="1"/>
          </p:cNvSpPr>
          <p:nvPr>
            <p:ph sz="half" idx="2"/>
          </p:nvPr>
        </p:nvSpPr>
        <p:spPr>
          <a:xfrm>
            <a:off x="467544" y="3573015"/>
            <a:ext cx="4029844" cy="3168353"/>
          </a:xfrm>
        </p:spPr>
        <p:txBody>
          <a:bodyPr>
            <a:normAutofit lnSpcReduction="10000"/>
          </a:bodyPr>
          <a:lstStyle/>
          <a:p>
            <a:r>
              <a:rPr lang="en-GB" dirty="0" smtClean="0"/>
              <a:t>Bullying</a:t>
            </a:r>
          </a:p>
          <a:p>
            <a:r>
              <a:rPr lang="en-GB" dirty="0" smtClean="0"/>
              <a:t>Discrimination</a:t>
            </a:r>
          </a:p>
          <a:p>
            <a:r>
              <a:rPr lang="en-GB" dirty="0" smtClean="0"/>
              <a:t>Breakdown in or lack of positive friendships</a:t>
            </a:r>
          </a:p>
          <a:p>
            <a:r>
              <a:rPr lang="en-GB" dirty="0" smtClean="0"/>
              <a:t>Deviant peer influences</a:t>
            </a:r>
          </a:p>
          <a:p>
            <a:r>
              <a:rPr lang="en-GB" dirty="0" smtClean="0"/>
              <a:t>Peer pressure</a:t>
            </a:r>
          </a:p>
          <a:p>
            <a:r>
              <a:rPr lang="en-GB" dirty="0" smtClean="0"/>
              <a:t>Poor pupil to teacher relationships</a:t>
            </a:r>
            <a:endParaRPr lang="en-GB" dirty="0"/>
          </a:p>
        </p:txBody>
      </p:sp>
      <p:sp>
        <p:nvSpPr>
          <p:cNvPr id="5" name="Text Placeholder 4"/>
          <p:cNvSpPr>
            <a:spLocks noGrp="1"/>
          </p:cNvSpPr>
          <p:nvPr>
            <p:ph type="body" sz="quarter" idx="3"/>
          </p:nvPr>
        </p:nvSpPr>
        <p:spPr>
          <a:xfrm>
            <a:off x="4572000" y="2924944"/>
            <a:ext cx="4041775" cy="639762"/>
          </a:xfrm>
        </p:spPr>
        <p:txBody>
          <a:bodyPr/>
          <a:lstStyle/>
          <a:p>
            <a:r>
              <a:rPr lang="en-GB" dirty="0" smtClean="0"/>
              <a:t>Protective</a:t>
            </a:r>
            <a:endParaRPr lang="en-GB" dirty="0"/>
          </a:p>
        </p:txBody>
      </p:sp>
      <p:sp>
        <p:nvSpPr>
          <p:cNvPr id="6" name="Content Placeholder 5"/>
          <p:cNvSpPr>
            <a:spLocks noGrp="1"/>
          </p:cNvSpPr>
          <p:nvPr>
            <p:ph sz="quarter" idx="4"/>
          </p:nvPr>
        </p:nvSpPr>
        <p:spPr>
          <a:xfrm>
            <a:off x="4572001" y="3573015"/>
            <a:ext cx="4114800" cy="3284985"/>
          </a:xfrm>
        </p:spPr>
        <p:txBody>
          <a:bodyPr>
            <a:normAutofit fontScale="92500" lnSpcReduction="20000"/>
          </a:bodyPr>
          <a:lstStyle/>
          <a:p>
            <a:r>
              <a:rPr lang="en-GB" b="1" dirty="0" smtClean="0">
                <a:solidFill>
                  <a:srgbClr val="00B050"/>
                </a:solidFill>
              </a:rPr>
              <a:t>Clear policies on behaviour and bullying</a:t>
            </a:r>
          </a:p>
          <a:p>
            <a:r>
              <a:rPr lang="en-GB" b="1" dirty="0" smtClean="0">
                <a:solidFill>
                  <a:srgbClr val="00B050"/>
                </a:solidFill>
              </a:rPr>
              <a:t>‘Open door’ policy for children to raise problems</a:t>
            </a:r>
          </a:p>
          <a:p>
            <a:r>
              <a:rPr lang="en-GB" b="1" dirty="0" smtClean="0">
                <a:solidFill>
                  <a:srgbClr val="00B050"/>
                </a:solidFill>
              </a:rPr>
              <a:t>A whole-school approach to promoting good mental health</a:t>
            </a:r>
          </a:p>
          <a:p>
            <a:r>
              <a:rPr lang="en-GB" b="1" dirty="0" smtClean="0">
                <a:solidFill>
                  <a:srgbClr val="00B050"/>
                </a:solidFill>
              </a:rPr>
              <a:t>Positive classroom management</a:t>
            </a:r>
          </a:p>
          <a:p>
            <a:r>
              <a:rPr lang="en-GB" b="1" dirty="0" smtClean="0">
                <a:solidFill>
                  <a:srgbClr val="00B050"/>
                </a:solidFill>
              </a:rPr>
              <a:t>A sense of belonging</a:t>
            </a:r>
          </a:p>
          <a:p>
            <a:r>
              <a:rPr lang="en-GB" b="1" dirty="0" smtClean="0">
                <a:solidFill>
                  <a:srgbClr val="00B050"/>
                </a:solidFill>
              </a:rPr>
              <a:t>Positive peer influences</a:t>
            </a:r>
            <a:endParaRPr lang="en-GB" b="1" dirty="0">
              <a:solidFill>
                <a:srgbClr val="00B050"/>
              </a:solidFill>
            </a:endParaRPr>
          </a:p>
        </p:txBody>
      </p:sp>
      <p:sp>
        <p:nvSpPr>
          <p:cNvPr id="7" name="Rectangle 6"/>
          <p:cNvSpPr/>
          <p:nvPr/>
        </p:nvSpPr>
        <p:spPr>
          <a:xfrm>
            <a:off x="522784" y="1268760"/>
            <a:ext cx="8208912" cy="1692771"/>
          </a:xfrm>
          <a:prstGeom prst="rect">
            <a:avLst/>
          </a:prstGeom>
        </p:spPr>
        <p:txBody>
          <a:bodyPr wrap="square">
            <a:spAutoFit/>
          </a:bodyPr>
          <a:lstStyle/>
          <a:p>
            <a:r>
              <a:rPr lang="en-GB" sz="2000" dirty="0" smtClean="0"/>
              <a:t>‘</a:t>
            </a:r>
            <a:r>
              <a:rPr lang="en-GB" sz="2400" dirty="0" smtClean="0"/>
              <a:t>School</a:t>
            </a:r>
            <a:r>
              <a:rPr lang="en-GB" sz="2000" dirty="0" smtClean="0"/>
              <a:t> </a:t>
            </a:r>
            <a:r>
              <a:rPr lang="en-GB" sz="2000" dirty="0"/>
              <a:t>should be a safe and affirming place for children where they can develop a sense of belonging and feel able to trust and talk openly with adults about their </a:t>
            </a:r>
            <a:r>
              <a:rPr lang="en-GB" sz="2000" dirty="0" smtClean="0"/>
              <a:t>problems.’</a:t>
            </a:r>
          </a:p>
          <a:p>
            <a:endParaRPr lang="en-GB" sz="2000" dirty="0" smtClean="0"/>
          </a:p>
          <a:p>
            <a:r>
              <a:rPr lang="en-GB" sz="2000" dirty="0" smtClean="0"/>
              <a:t> </a:t>
            </a:r>
            <a:r>
              <a:rPr lang="en-GB" sz="2000" dirty="0" err="1" smtClean="0"/>
              <a:t>DfE</a:t>
            </a:r>
            <a:r>
              <a:rPr lang="en-GB" sz="2000" dirty="0" smtClean="0"/>
              <a:t> lists risk and protective factors </a:t>
            </a:r>
            <a:r>
              <a:rPr lang="en-GB" sz="2000" b="1" i="1" dirty="0" smtClean="0"/>
              <a:t>within school </a:t>
            </a:r>
            <a:r>
              <a:rPr lang="en-GB" sz="2000" dirty="0" smtClean="0"/>
              <a:t>as below</a:t>
            </a:r>
            <a:endParaRPr lang="en-GB" sz="2000" dirty="0"/>
          </a:p>
        </p:txBody>
      </p:sp>
    </p:spTree>
    <p:extLst>
      <p:ext uri="{BB962C8B-B14F-4D97-AF65-F5344CB8AC3E}">
        <p14:creationId xmlns:p14="http://schemas.microsoft.com/office/powerpoint/2010/main" val="102881382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Child characteristics</a:t>
            </a:r>
            <a:endParaRPr lang="en-GB" dirty="0"/>
          </a:p>
        </p:txBody>
      </p:sp>
      <p:sp>
        <p:nvSpPr>
          <p:cNvPr id="4" name="Text Placeholder 3"/>
          <p:cNvSpPr>
            <a:spLocks noGrp="1"/>
          </p:cNvSpPr>
          <p:nvPr>
            <p:ph type="body" idx="1"/>
          </p:nvPr>
        </p:nvSpPr>
        <p:spPr/>
        <p:txBody>
          <a:bodyPr/>
          <a:lstStyle/>
          <a:p>
            <a:r>
              <a:rPr lang="en-GB" dirty="0" smtClean="0"/>
              <a:t>risks</a:t>
            </a:r>
            <a:endParaRPr lang="en-GB" dirty="0"/>
          </a:p>
        </p:txBody>
      </p:sp>
      <p:sp>
        <p:nvSpPr>
          <p:cNvPr id="3" name="Content Placeholder 2"/>
          <p:cNvSpPr>
            <a:spLocks noGrp="1"/>
          </p:cNvSpPr>
          <p:nvPr>
            <p:ph sz="half" idx="2"/>
          </p:nvPr>
        </p:nvSpPr>
        <p:spPr>
          <a:xfrm>
            <a:off x="457200" y="2174874"/>
            <a:ext cx="4040188" cy="4683125"/>
          </a:xfrm>
        </p:spPr>
        <p:txBody>
          <a:bodyPr/>
          <a:lstStyle/>
          <a:p>
            <a:r>
              <a:rPr lang="en-GB" sz="2000" dirty="0" smtClean="0"/>
              <a:t>Low birth weight, birth injury</a:t>
            </a:r>
          </a:p>
          <a:p>
            <a:r>
              <a:rPr lang="en-GB" sz="2000" dirty="0" smtClean="0"/>
              <a:t>Learning difficulty, low IQ</a:t>
            </a:r>
          </a:p>
          <a:p>
            <a:r>
              <a:rPr lang="en-GB" sz="2000" dirty="0" smtClean="0"/>
              <a:t>Academic failure, exclusion</a:t>
            </a:r>
          </a:p>
          <a:p>
            <a:r>
              <a:rPr lang="en-GB" sz="2000" dirty="0" smtClean="0"/>
              <a:t>Disability, delayed development</a:t>
            </a:r>
          </a:p>
          <a:p>
            <a:r>
              <a:rPr lang="en-GB" sz="2000" dirty="0" smtClean="0"/>
              <a:t>Long term illness</a:t>
            </a:r>
          </a:p>
          <a:p>
            <a:r>
              <a:rPr lang="en-GB" sz="2000" dirty="0" smtClean="0"/>
              <a:t>Early behavioural difficulties</a:t>
            </a:r>
          </a:p>
          <a:p>
            <a:r>
              <a:rPr lang="en-GB" sz="2000" dirty="0" smtClean="0"/>
              <a:t>Poor social skills</a:t>
            </a:r>
          </a:p>
          <a:p>
            <a:r>
              <a:rPr lang="en-GB" sz="2000" dirty="0" smtClean="0"/>
              <a:t>Poor attachment</a:t>
            </a:r>
          </a:p>
          <a:p>
            <a:r>
              <a:rPr lang="en-GB" sz="2000" dirty="0" smtClean="0"/>
              <a:t>Substance use</a:t>
            </a:r>
          </a:p>
          <a:p>
            <a:r>
              <a:rPr lang="en-GB" sz="2000" dirty="0" smtClean="0"/>
              <a:t>Experience of violence and abuse</a:t>
            </a:r>
          </a:p>
          <a:p>
            <a:r>
              <a:rPr lang="en-GB" sz="2000" dirty="0" smtClean="0"/>
              <a:t>Bullying and peer rejection</a:t>
            </a:r>
          </a:p>
          <a:p>
            <a:endParaRPr lang="en-GB" dirty="0"/>
          </a:p>
        </p:txBody>
      </p:sp>
      <p:sp>
        <p:nvSpPr>
          <p:cNvPr id="5" name="Text Placeholder 4"/>
          <p:cNvSpPr>
            <a:spLocks noGrp="1"/>
          </p:cNvSpPr>
          <p:nvPr>
            <p:ph type="body" sz="quarter" idx="3"/>
          </p:nvPr>
        </p:nvSpPr>
        <p:spPr/>
        <p:txBody>
          <a:bodyPr/>
          <a:lstStyle/>
          <a:p>
            <a:r>
              <a:rPr lang="en-GB" dirty="0" smtClean="0"/>
              <a:t>protective</a:t>
            </a:r>
            <a:endParaRPr lang="en-GB" dirty="0"/>
          </a:p>
        </p:txBody>
      </p:sp>
      <p:sp>
        <p:nvSpPr>
          <p:cNvPr id="6" name="Content Placeholder 5"/>
          <p:cNvSpPr>
            <a:spLocks noGrp="1"/>
          </p:cNvSpPr>
          <p:nvPr>
            <p:ph sz="quarter" idx="4"/>
          </p:nvPr>
        </p:nvSpPr>
        <p:spPr>
          <a:xfrm>
            <a:off x="4645025" y="2174874"/>
            <a:ext cx="4041775" cy="4683125"/>
          </a:xfrm>
        </p:spPr>
        <p:txBody>
          <a:bodyPr/>
          <a:lstStyle/>
          <a:p>
            <a:r>
              <a:rPr lang="en-GB" sz="2000" dirty="0" smtClean="0">
                <a:solidFill>
                  <a:srgbClr val="00B050"/>
                </a:solidFill>
              </a:rPr>
              <a:t>Social skills</a:t>
            </a:r>
          </a:p>
          <a:p>
            <a:r>
              <a:rPr lang="en-GB" sz="2000" dirty="0" smtClean="0">
                <a:solidFill>
                  <a:srgbClr val="00B050"/>
                </a:solidFill>
              </a:rPr>
              <a:t>Balanced easy temperament</a:t>
            </a:r>
          </a:p>
          <a:p>
            <a:r>
              <a:rPr lang="en-GB" sz="2000" dirty="0" smtClean="0"/>
              <a:t>No less than average intelligence</a:t>
            </a:r>
          </a:p>
          <a:p>
            <a:r>
              <a:rPr lang="en-GB" sz="2000" dirty="0" smtClean="0"/>
              <a:t>Attachment to family</a:t>
            </a:r>
          </a:p>
          <a:p>
            <a:r>
              <a:rPr lang="en-GB" sz="2000" dirty="0" smtClean="0">
                <a:solidFill>
                  <a:srgbClr val="00B050"/>
                </a:solidFill>
              </a:rPr>
              <a:t>Independence</a:t>
            </a:r>
          </a:p>
          <a:p>
            <a:r>
              <a:rPr lang="en-GB" sz="2000" dirty="0" smtClean="0">
                <a:solidFill>
                  <a:srgbClr val="00B050"/>
                </a:solidFill>
              </a:rPr>
              <a:t>Good problem solving skills</a:t>
            </a:r>
          </a:p>
          <a:p>
            <a:r>
              <a:rPr lang="en-GB" sz="2000" dirty="0" smtClean="0">
                <a:solidFill>
                  <a:srgbClr val="00B050"/>
                </a:solidFill>
              </a:rPr>
              <a:t>Capacity to reflect</a:t>
            </a:r>
          </a:p>
          <a:p>
            <a:r>
              <a:rPr lang="en-GB" sz="2000" dirty="0" smtClean="0">
                <a:solidFill>
                  <a:srgbClr val="00B050"/>
                </a:solidFill>
              </a:rPr>
              <a:t>Experiences success or achievement</a:t>
            </a:r>
          </a:p>
          <a:p>
            <a:endParaRPr lang="en-GB" sz="1800" dirty="0" smtClean="0"/>
          </a:p>
          <a:p>
            <a:endParaRPr lang="en-GB" sz="1800" dirty="0"/>
          </a:p>
        </p:txBody>
      </p:sp>
    </p:spTree>
    <p:extLst>
      <p:ext uri="{BB962C8B-B14F-4D97-AF65-F5344CB8AC3E}">
        <p14:creationId xmlns:p14="http://schemas.microsoft.com/office/powerpoint/2010/main" val="237758957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Community and social factors</a:t>
            </a:r>
            <a:endParaRPr lang="en-GB" dirty="0"/>
          </a:p>
        </p:txBody>
      </p:sp>
      <p:sp>
        <p:nvSpPr>
          <p:cNvPr id="4" name="Text Placeholder 3"/>
          <p:cNvSpPr>
            <a:spLocks noGrp="1"/>
          </p:cNvSpPr>
          <p:nvPr>
            <p:ph type="body" idx="1"/>
          </p:nvPr>
        </p:nvSpPr>
        <p:spPr/>
        <p:txBody>
          <a:bodyPr/>
          <a:lstStyle/>
          <a:p>
            <a:r>
              <a:rPr lang="en-GB" dirty="0" smtClean="0"/>
              <a:t>risk</a:t>
            </a:r>
            <a:endParaRPr lang="en-GB" dirty="0"/>
          </a:p>
        </p:txBody>
      </p:sp>
      <p:sp>
        <p:nvSpPr>
          <p:cNvPr id="3" name="Content Placeholder 2"/>
          <p:cNvSpPr>
            <a:spLocks noGrp="1"/>
          </p:cNvSpPr>
          <p:nvPr>
            <p:ph sz="half" idx="2"/>
          </p:nvPr>
        </p:nvSpPr>
        <p:spPr/>
        <p:txBody>
          <a:bodyPr>
            <a:normAutofit lnSpcReduction="10000"/>
          </a:bodyPr>
          <a:lstStyle/>
          <a:p>
            <a:r>
              <a:rPr lang="en-GB" sz="2000" dirty="0" smtClean="0"/>
              <a:t>Socioeconomic disadvantage</a:t>
            </a:r>
          </a:p>
          <a:p>
            <a:r>
              <a:rPr lang="en-GB" sz="2000" dirty="0" smtClean="0"/>
              <a:t>Unemployment</a:t>
            </a:r>
          </a:p>
          <a:p>
            <a:r>
              <a:rPr lang="en-GB" sz="2000" dirty="0" smtClean="0"/>
              <a:t>Poor housing conditions and access to open spaces</a:t>
            </a:r>
          </a:p>
          <a:p>
            <a:r>
              <a:rPr lang="en-GB" sz="2000" dirty="0" smtClean="0"/>
              <a:t>Poor education</a:t>
            </a:r>
          </a:p>
          <a:p>
            <a:r>
              <a:rPr lang="en-GB" sz="2000" dirty="0" smtClean="0"/>
              <a:t>Poor health care provision</a:t>
            </a:r>
          </a:p>
          <a:p>
            <a:r>
              <a:rPr lang="en-GB" sz="2000" dirty="0" smtClean="0"/>
              <a:t>Isolation</a:t>
            </a:r>
          </a:p>
          <a:p>
            <a:r>
              <a:rPr lang="en-GB" sz="2000" dirty="0" smtClean="0"/>
              <a:t>Poor </a:t>
            </a:r>
            <a:r>
              <a:rPr lang="en-GB" sz="2000" dirty="0"/>
              <a:t>n</a:t>
            </a:r>
            <a:r>
              <a:rPr lang="en-GB" sz="2000" dirty="0" smtClean="0"/>
              <a:t>eighbourliness</a:t>
            </a:r>
          </a:p>
          <a:p>
            <a:r>
              <a:rPr lang="en-GB" sz="2000" dirty="0" smtClean="0"/>
              <a:t>Discrimination</a:t>
            </a:r>
          </a:p>
          <a:p>
            <a:r>
              <a:rPr lang="en-GB" sz="2000" dirty="0" smtClean="0"/>
              <a:t>Bullying</a:t>
            </a:r>
          </a:p>
          <a:p>
            <a:r>
              <a:rPr lang="en-GB" sz="2000" dirty="0" smtClean="0"/>
              <a:t>Personal safety</a:t>
            </a:r>
          </a:p>
          <a:p>
            <a:endParaRPr lang="en-GB" sz="1800" dirty="0" smtClean="0"/>
          </a:p>
        </p:txBody>
      </p:sp>
      <p:sp>
        <p:nvSpPr>
          <p:cNvPr id="5" name="Text Placeholder 4"/>
          <p:cNvSpPr>
            <a:spLocks noGrp="1"/>
          </p:cNvSpPr>
          <p:nvPr>
            <p:ph type="body" sz="quarter" idx="3"/>
          </p:nvPr>
        </p:nvSpPr>
        <p:spPr/>
        <p:txBody>
          <a:bodyPr/>
          <a:lstStyle/>
          <a:p>
            <a:r>
              <a:rPr lang="en-GB" dirty="0" smtClean="0"/>
              <a:t>protective</a:t>
            </a:r>
            <a:endParaRPr lang="en-GB" dirty="0"/>
          </a:p>
        </p:txBody>
      </p:sp>
      <p:sp>
        <p:nvSpPr>
          <p:cNvPr id="6" name="Content Placeholder 5"/>
          <p:cNvSpPr>
            <a:spLocks noGrp="1"/>
          </p:cNvSpPr>
          <p:nvPr>
            <p:ph sz="quarter" idx="4"/>
          </p:nvPr>
        </p:nvSpPr>
        <p:spPr/>
        <p:txBody>
          <a:bodyPr/>
          <a:lstStyle/>
          <a:p>
            <a:r>
              <a:rPr lang="en-GB" sz="2000" dirty="0" smtClean="0">
                <a:solidFill>
                  <a:srgbClr val="00B050"/>
                </a:solidFill>
              </a:rPr>
              <a:t>Positive social networks; peers, teachers, neighbours</a:t>
            </a:r>
          </a:p>
          <a:p>
            <a:r>
              <a:rPr lang="en-GB" sz="2000" dirty="0" smtClean="0">
                <a:solidFill>
                  <a:srgbClr val="00B050"/>
                </a:solidFill>
              </a:rPr>
              <a:t>Access to positive opportunities, e.g. education</a:t>
            </a:r>
          </a:p>
          <a:p>
            <a:r>
              <a:rPr lang="en-GB" sz="2000" dirty="0" smtClean="0"/>
              <a:t>Good housing</a:t>
            </a:r>
          </a:p>
          <a:p>
            <a:r>
              <a:rPr lang="en-GB" sz="2000" dirty="0" smtClean="0"/>
              <a:t>High standard of living</a:t>
            </a:r>
          </a:p>
          <a:p>
            <a:r>
              <a:rPr lang="en-GB" sz="2000" dirty="0" smtClean="0">
                <a:solidFill>
                  <a:srgbClr val="00B050"/>
                </a:solidFill>
              </a:rPr>
              <a:t>Participation in community activities</a:t>
            </a:r>
          </a:p>
          <a:p>
            <a:r>
              <a:rPr lang="en-GB" sz="2000" dirty="0" smtClean="0">
                <a:solidFill>
                  <a:srgbClr val="00B050"/>
                </a:solidFill>
              </a:rPr>
              <a:t>Range of sport and leisure activities</a:t>
            </a:r>
            <a:endParaRPr lang="en-GB" sz="2000" dirty="0">
              <a:solidFill>
                <a:srgbClr val="00B050"/>
              </a:solidFill>
            </a:endParaRPr>
          </a:p>
          <a:p>
            <a:endParaRPr lang="en-GB" sz="1800" dirty="0"/>
          </a:p>
        </p:txBody>
      </p:sp>
    </p:spTree>
    <p:extLst>
      <p:ext uri="{BB962C8B-B14F-4D97-AF65-F5344CB8AC3E}">
        <p14:creationId xmlns:p14="http://schemas.microsoft.com/office/powerpoint/2010/main" val="264846205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Parents and parenting style</a:t>
            </a:r>
            <a:endParaRPr lang="en-GB" dirty="0"/>
          </a:p>
        </p:txBody>
      </p:sp>
      <p:sp>
        <p:nvSpPr>
          <p:cNvPr id="4" name="Text Placeholder 3"/>
          <p:cNvSpPr>
            <a:spLocks noGrp="1"/>
          </p:cNvSpPr>
          <p:nvPr>
            <p:ph type="body" idx="1"/>
          </p:nvPr>
        </p:nvSpPr>
        <p:spPr/>
        <p:txBody>
          <a:bodyPr/>
          <a:lstStyle/>
          <a:p>
            <a:r>
              <a:rPr lang="en-GB" dirty="0" smtClean="0"/>
              <a:t>risk</a:t>
            </a:r>
            <a:endParaRPr lang="en-GB" dirty="0"/>
          </a:p>
        </p:txBody>
      </p:sp>
      <p:sp>
        <p:nvSpPr>
          <p:cNvPr id="3" name="Content Placeholder 2"/>
          <p:cNvSpPr>
            <a:spLocks noGrp="1"/>
          </p:cNvSpPr>
          <p:nvPr>
            <p:ph sz="half" idx="2"/>
          </p:nvPr>
        </p:nvSpPr>
        <p:spPr/>
        <p:txBody>
          <a:bodyPr>
            <a:normAutofit/>
          </a:bodyPr>
          <a:lstStyle/>
          <a:p>
            <a:r>
              <a:rPr lang="en-GB" sz="2000" dirty="0" smtClean="0"/>
              <a:t>Single parent</a:t>
            </a:r>
          </a:p>
          <a:p>
            <a:r>
              <a:rPr lang="en-GB" sz="2000" dirty="0" smtClean="0"/>
              <a:t>Young maternal age</a:t>
            </a:r>
          </a:p>
          <a:p>
            <a:r>
              <a:rPr lang="en-GB" sz="2000" dirty="0" smtClean="0"/>
              <a:t>Parental mental health problems</a:t>
            </a:r>
          </a:p>
          <a:p>
            <a:r>
              <a:rPr lang="en-GB" sz="2000" dirty="0" smtClean="0"/>
              <a:t>Drug and alcohol abuse</a:t>
            </a:r>
          </a:p>
          <a:p>
            <a:r>
              <a:rPr lang="en-GB" sz="2000" dirty="0" smtClean="0"/>
              <a:t>Harsh or inconsistent discipline</a:t>
            </a:r>
          </a:p>
          <a:p>
            <a:r>
              <a:rPr lang="en-GB" sz="2000" dirty="0" smtClean="0"/>
              <a:t>Lack of stimulation of child</a:t>
            </a:r>
          </a:p>
          <a:p>
            <a:r>
              <a:rPr lang="en-GB" sz="2000" dirty="0" smtClean="0"/>
              <a:t>Lack of warmth and affection</a:t>
            </a:r>
          </a:p>
          <a:p>
            <a:r>
              <a:rPr lang="en-GB" sz="2000" dirty="0" smtClean="0"/>
              <a:t>Rejection of child</a:t>
            </a:r>
          </a:p>
          <a:p>
            <a:r>
              <a:rPr lang="en-GB" sz="2000" dirty="0" smtClean="0"/>
              <a:t>Abuse or neglect</a:t>
            </a:r>
            <a:endParaRPr lang="en-GB" sz="2000" dirty="0"/>
          </a:p>
        </p:txBody>
      </p:sp>
      <p:sp>
        <p:nvSpPr>
          <p:cNvPr id="5" name="Text Placeholder 4"/>
          <p:cNvSpPr>
            <a:spLocks noGrp="1"/>
          </p:cNvSpPr>
          <p:nvPr>
            <p:ph type="body" sz="quarter" idx="3"/>
          </p:nvPr>
        </p:nvSpPr>
        <p:spPr/>
        <p:txBody>
          <a:bodyPr/>
          <a:lstStyle/>
          <a:p>
            <a:r>
              <a:rPr lang="en-GB" dirty="0" smtClean="0"/>
              <a:t>protective</a:t>
            </a:r>
            <a:endParaRPr lang="en-GB" dirty="0"/>
          </a:p>
        </p:txBody>
      </p:sp>
      <p:sp>
        <p:nvSpPr>
          <p:cNvPr id="6" name="Content Placeholder 5"/>
          <p:cNvSpPr>
            <a:spLocks noGrp="1"/>
          </p:cNvSpPr>
          <p:nvPr>
            <p:ph sz="quarter" idx="4"/>
          </p:nvPr>
        </p:nvSpPr>
        <p:spPr/>
        <p:txBody>
          <a:bodyPr>
            <a:normAutofit/>
          </a:bodyPr>
          <a:lstStyle/>
          <a:p>
            <a:r>
              <a:rPr lang="en-GB" sz="2000" dirty="0" smtClean="0"/>
              <a:t>Competent, stable care</a:t>
            </a:r>
          </a:p>
          <a:p>
            <a:r>
              <a:rPr lang="en-GB" sz="2000" dirty="0" smtClean="0"/>
              <a:t>Breast feeding</a:t>
            </a:r>
          </a:p>
          <a:p>
            <a:r>
              <a:rPr lang="en-GB" sz="2000" dirty="0" smtClean="0"/>
              <a:t>Positive attention and affection from parents</a:t>
            </a:r>
          </a:p>
          <a:p>
            <a:r>
              <a:rPr lang="en-GB" sz="2000" dirty="0" smtClean="0">
                <a:solidFill>
                  <a:srgbClr val="00B050"/>
                </a:solidFill>
              </a:rPr>
              <a:t>Supportive relationship with adults</a:t>
            </a:r>
          </a:p>
          <a:p>
            <a:r>
              <a:rPr lang="en-GB" sz="2000" dirty="0" smtClean="0"/>
              <a:t>Faith or spirituality</a:t>
            </a:r>
          </a:p>
          <a:p>
            <a:r>
              <a:rPr lang="en-GB" sz="2000" dirty="0" smtClean="0">
                <a:solidFill>
                  <a:srgbClr val="00B050"/>
                </a:solidFill>
              </a:rPr>
              <a:t>Clear consistent discipline</a:t>
            </a:r>
            <a:endParaRPr lang="en-GB" sz="2000" dirty="0">
              <a:solidFill>
                <a:srgbClr val="00B050"/>
              </a:solidFill>
            </a:endParaRPr>
          </a:p>
        </p:txBody>
      </p:sp>
    </p:spTree>
    <p:extLst>
      <p:ext uri="{BB962C8B-B14F-4D97-AF65-F5344CB8AC3E}">
        <p14:creationId xmlns:p14="http://schemas.microsoft.com/office/powerpoint/2010/main" val="114545371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Family factors and life events</a:t>
            </a:r>
            <a:endParaRPr lang="en-GB" dirty="0"/>
          </a:p>
        </p:txBody>
      </p:sp>
      <p:sp>
        <p:nvSpPr>
          <p:cNvPr id="4" name="Text Placeholder 3"/>
          <p:cNvSpPr>
            <a:spLocks noGrp="1"/>
          </p:cNvSpPr>
          <p:nvPr>
            <p:ph type="body" idx="1"/>
          </p:nvPr>
        </p:nvSpPr>
        <p:spPr/>
        <p:txBody>
          <a:bodyPr/>
          <a:lstStyle/>
          <a:p>
            <a:r>
              <a:rPr lang="en-GB" dirty="0" smtClean="0"/>
              <a:t>risk</a:t>
            </a:r>
            <a:endParaRPr lang="en-GB" dirty="0"/>
          </a:p>
        </p:txBody>
      </p:sp>
      <p:sp>
        <p:nvSpPr>
          <p:cNvPr id="3" name="Content Placeholder 2"/>
          <p:cNvSpPr>
            <a:spLocks noGrp="1"/>
          </p:cNvSpPr>
          <p:nvPr>
            <p:ph sz="half" idx="2"/>
          </p:nvPr>
        </p:nvSpPr>
        <p:spPr/>
        <p:txBody>
          <a:bodyPr/>
          <a:lstStyle/>
          <a:p>
            <a:r>
              <a:rPr lang="en-GB" sz="2000" dirty="0" smtClean="0"/>
              <a:t>Family instability, conflict or violence</a:t>
            </a:r>
          </a:p>
          <a:p>
            <a:r>
              <a:rPr lang="en-GB" sz="2000" dirty="0" smtClean="0"/>
              <a:t>Marital disharmony or divorce</a:t>
            </a:r>
          </a:p>
          <a:p>
            <a:r>
              <a:rPr lang="en-GB" sz="2000" dirty="0" smtClean="0"/>
              <a:t>Poor intergenerational contact</a:t>
            </a:r>
          </a:p>
          <a:p>
            <a:r>
              <a:rPr lang="en-GB" sz="2000" dirty="0" smtClean="0"/>
              <a:t>Large family size, rapid births</a:t>
            </a:r>
          </a:p>
          <a:p>
            <a:r>
              <a:rPr lang="en-GB" sz="2000" dirty="0" smtClean="0"/>
              <a:t>Absence of father</a:t>
            </a:r>
          </a:p>
          <a:p>
            <a:r>
              <a:rPr lang="en-GB" sz="2000" dirty="0" smtClean="0"/>
              <a:t>Very low level of parental education</a:t>
            </a:r>
          </a:p>
          <a:p>
            <a:r>
              <a:rPr lang="en-GB" sz="2000" dirty="0" smtClean="0"/>
              <a:t>Unsupported bereavement</a:t>
            </a:r>
          </a:p>
          <a:p>
            <a:r>
              <a:rPr lang="en-GB" sz="2000" dirty="0" smtClean="0"/>
              <a:t>Young carer</a:t>
            </a:r>
          </a:p>
          <a:p>
            <a:r>
              <a:rPr lang="en-GB" sz="2000" dirty="0" smtClean="0"/>
              <a:t>Genetic make up</a:t>
            </a:r>
          </a:p>
          <a:p>
            <a:endParaRPr lang="en-GB" sz="1800" dirty="0" smtClean="0"/>
          </a:p>
          <a:p>
            <a:endParaRPr lang="en-GB" sz="1800" dirty="0"/>
          </a:p>
        </p:txBody>
      </p:sp>
      <p:sp>
        <p:nvSpPr>
          <p:cNvPr id="5" name="Text Placeholder 4"/>
          <p:cNvSpPr>
            <a:spLocks noGrp="1"/>
          </p:cNvSpPr>
          <p:nvPr>
            <p:ph type="body" sz="quarter" idx="3"/>
          </p:nvPr>
        </p:nvSpPr>
        <p:spPr/>
        <p:txBody>
          <a:bodyPr/>
          <a:lstStyle/>
          <a:p>
            <a:r>
              <a:rPr lang="en-GB" dirty="0" smtClean="0"/>
              <a:t>protective</a:t>
            </a:r>
            <a:endParaRPr lang="en-GB" dirty="0"/>
          </a:p>
        </p:txBody>
      </p:sp>
      <p:sp>
        <p:nvSpPr>
          <p:cNvPr id="6" name="Content Placeholder 5"/>
          <p:cNvSpPr>
            <a:spLocks noGrp="1"/>
          </p:cNvSpPr>
          <p:nvPr>
            <p:ph sz="quarter" idx="4"/>
          </p:nvPr>
        </p:nvSpPr>
        <p:spPr/>
        <p:txBody>
          <a:bodyPr>
            <a:normAutofit/>
          </a:bodyPr>
          <a:lstStyle/>
          <a:p>
            <a:r>
              <a:rPr lang="en-GB" sz="2000" dirty="0" smtClean="0"/>
              <a:t>Family harmony</a:t>
            </a:r>
          </a:p>
          <a:p>
            <a:r>
              <a:rPr lang="en-GB" sz="2000" dirty="0" smtClean="0"/>
              <a:t>Positive relationships with extended family</a:t>
            </a:r>
          </a:p>
          <a:p>
            <a:r>
              <a:rPr lang="en-GB" sz="2000" dirty="0" smtClean="0"/>
              <a:t>Small family size</a:t>
            </a:r>
          </a:p>
          <a:p>
            <a:r>
              <a:rPr lang="en-GB" sz="2000" dirty="0" smtClean="0"/>
              <a:t>Spacing of siblings by more than 2 years</a:t>
            </a:r>
            <a:endParaRPr lang="en-GB" sz="2000" dirty="0"/>
          </a:p>
        </p:txBody>
      </p:sp>
    </p:spTree>
    <p:extLst>
      <p:ext uri="{BB962C8B-B14F-4D97-AF65-F5344CB8AC3E}">
        <p14:creationId xmlns:p14="http://schemas.microsoft.com/office/powerpoint/2010/main" val="124137221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9617" y="116632"/>
            <a:ext cx="8229600" cy="1143000"/>
          </a:xfrm>
          <a:solidFill>
            <a:srgbClr val="0070C0"/>
          </a:solidFill>
        </p:spPr>
        <p:txBody>
          <a:bodyPr/>
          <a:lstStyle/>
          <a:p>
            <a:r>
              <a:rPr lang="en-GB" dirty="0" smtClean="0">
                <a:solidFill>
                  <a:schemeClr val="bg1"/>
                </a:solidFill>
              </a:rPr>
              <a:t>Add a bit more stress….?!</a:t>
            </a:r>
            <a:endParaRPr lang="en-GB" dirty="0">
              <a:solidFill>
                <a:schemeClr val="bg1"/>
              </a:solidFill>
            </a:endParaRPr>
          </a:p>
        </p:txBody>
      </p:sp>
      <p:sp>
        <p:nvSpPr>
          <p:cNvPr id="3" name="Rectangle 2"/>
          <p:cNvSpPr/>
          <p:nvPr/>
        </p:nvSpPr>
        <p:spPr>
          <a:xfrm>
            <a:off x="7308304" y="3625592"/>
            <a:ext cx="1656184" cy="1477328"/>
          </a:xfrm>
          <a:prstGeom prst="rect">
            <a:avLst/>
          </a:prstGeom>
        </p:spPr>
        <p:txBody>
          <a:bodyPr wrap="square">
            <a:spAutoFit/>
          </a:bodyPr>
          <a:lstStyle/>
          <a:p>
            <a:r>
              <a:rPr lang="en-GB" dirty="0">
                <a:hlinkClick r:id="rId3"/>
              </a:rPr>
              <a:t>https://</a:t>
            </a:r>
            <a:r>
              <a:rPr lang="en-GB" dirty="0" smtClean="0">
                <a:hlinkClick r:id="rId3"/>
              </a:rPr>
              <a:t>www.foryoubyyou.org.uk/stress-bucket</a:t>
            </a:r>
            <a:endParaRPr lang="en-GB" dirty="0" smtClean="0"/>
          </a:p>
          <a:p>
            <a:endParaRPr lang="en-GB" dirty="0"/>
          </a:p>
        </p:txBody>
      </p:sp>
      <p:pic>
        <p:nvPicPr>
          <p:cNvPr id="5" name="Picture 2" descr="See the source image"/>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0" y="1268760"/>
            <a:ext cx="7308304" cy="5688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847716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70C0"/>
          </a:solidFill>
        </p:spPr>
        <p:txBody>
          <a:bodyPr/>
          <a:lstStyle/>
          <a:p>
            <a:r>
              <a:rPr lang="en-GB" dirty="0" smtClean="0">
                <a:solidFill>
                  <a:schemeClr val="bg1"/>
                </a:solidFill>
              </a:rPr>
              <a:t>Staff MHWB?....</a:t>
            </a:r>
            <a:endParaRPr lang="en-GB" dirty="0">
              <a:solidFill>
                <a:schemeClr val="bg1"/>
              </a:solidFill>
            </a:endParaRPr>
          </a:p>
        </p:txBody>
      </p:sp>
      <p:sp>
        <p:nvSpPr>
          <p:cNvPr id="4" name="Content Placeholder 3"/>
          <p:cNvSpPr>
            <a:spLocks noGrp="1"/>
          </p:cNvSpPr>
          <p:nvPr>
            <p:ph sz="half" idx="2"/>
          </p:nvPr>
        </p:nvSpPr>
        <p:spPr>
          <a:xfrm>
            <a:off x="-34280" y="1484784"/>
            <a:ext cx="6480720" cy="5184576"/>
          </a:xfrm>
        </p:spPr>
        <p:txBody>
          <a:bodyPr>
            <a:normAutofit fontScale="92500" lnSpcReduction="10000"/>
          </a:bodyPr>
          <a:lstStyle/>
          <a:p>
            <a:pPr>
              <a:spcBef>
                <a:spcPts val="0"/>
              </a:spcBef>
            </a:pPr>
            <a:r>
              <a:rPr lang="en-GB" dirty="0">
                <a:solidFill>
                  <a:prstClr val="black"/>
                </a:solidFill>
              </a:rPr>
              <a:t>8/10 people working in education experienced at least one mental health condition in past 2 years </a:t>
            </a:r>
            <a:r>
              <a:rPr lang="en-GB" dirty="0" smtClean="0">
                <a:solidFill>
                  <a:prstClr val="black"/>
                </a:solidFill>
              </a:rPr>
              <a:t>&amp; only 18</a:t>
            </a:r>
            <a:r>
              <a:rPr lang="en-GB" dirty="0">
                <a:solidFill>
                  <a:prstClr val="black"/>
                </a:solidFill>
              </a:rPr>
              <a:t>% used a wellbeing support service (Education Support Partnership, 2016)</a:t>
            </a:r>
          </a:p>
          <a:p>
            <a:pPr>
              <a:spcBef>
                <a:spcPts val="0"/>
              </a:spcBef>
            </a:pPr>
            <a:r>
              <a:rPr lang="en-GB" dirty="0">
                <a:solidFill>
                  <a:prstClr val="black"/>
                </a:solidFill>
              </a:rPr>
              <a:t>3,750 teachers signed off on long-term sick leave due to pressure, anxiety </a:t>
            </a:r>
            <a:r>
              <a:rPr lang="en-GB" dirty="0" smtClean="0">
                <a:solidFill>
                  <a:prstClr val="black"/>
                </a:solidFill>
              </a:rPr>
              <a:t>&amp; mental </a:t>
            </a:r>
            <a:r>
              <a:rPr lang="en-GB" dirty="0">
                <a:solidFill>
                  <a:prstClr val="black"/>
                </a:solidFill>
              </a:rPr>
              <a:t>illness. (Independent, January 2018.)</a:t>
            </a:r>
          </a:p>
          <a:p>
            <a:pPr lvl="0">
              <a:spcBef>
                <a:spcPts val="0"/>
              </a:spcBef>
            </a:pPr>
            <a:r>
              <a:rPr lang="en-GB" dirty="0" smtClean="0">
                <a:solidFill>
                  <a:prstClr val="black"/>
                </a:solidFill>
              </a:rPr>
              <a:t>Teachers </a:t>
            </a:r>
            <a:r>
              <a:rPr lang="en-GB" dirty="0">
                <a:solidFill>
                  <a:prstClr val="black"/>
                </a:solidFill>
              </a:rPr>
              <a:t>seeking mental health support has risen by 35% in past 12 months (Guardian, April 2018.)</a:t>
            </a:r>
          </a:p>
          <a:p>
            <a:pPr lvl="0">
              <a:spcBef>
                <a:spcPts val="0"/>
              </a:spcBef>
            </a:pPr>
            <a:r>
              <a:rPr lang="en-GB" dirty="0" smtClean="0">
                <a:solidFill>
                  <a:prstClr val="black"/>
                </a:solidFill>
              </a:rPr>
              <a:t>52</a:t>
            </a:r>
            <a:r>
              <a:rPr lang="en-GB" dirty="0">
                <a:solidFill>
                  <a:prstClr val="black"/>
                </a:solidFill>
              </a:rPr>
              <a:t>% of 775 teachers in survey by Leeds Beckett University reported poor mental health, diagnosed by GP, (2018</a:t>
            </a:r>
            <a:r>
              <a:rPr lang="en-GB" dirty="0" smtClean="0">
                <a:solidFill>
                  <a:prstClr val="black"/>
                </a:solidFill>
              </a:rPr>
              <a:t>.)</a:t>
            </a:r>
          </a:p>
          <a:p>
            <a:pPr lvl="0">
              <a:spcBef>
                <a:spcPts val="0"/>
              </a:spcBef>
            </a:pPr>
            <a:r>
              <a:rPr lang="en-GB" dirty="0" smtClean="0">
                <a:solidFill>
                  <a:prstClr val="black"/>
                </a:solidFill>
              </a:rPr>
              <a:t>68% of teachers surveyed by NASUWT reported their role prevented them giving adequate time to partners, family &amp; friends. (Julian Stanley, </a:t>
            </a:r>
            <a:r>
              <a:rPr lang="en-GB" dirty="0" err="1" smtClean="0">
                <a:solidFill>
                  <a:prstClr val="black"/>
                </a:solidFill>
              </a:rPr>
              <a:t>SecEd</a:t>
            </a:r>
            <a:r>
              <a:rPr lang="en-GB" dirty="0" smtClean="0">
                <a:solidFill>
                  <a:prstClr val="black"/>
                </a:solidFill>
              </a:rPr>
              <a:t>, May 2017.)</a:t>
            </a:r>
            <a:endParaRPr lang="en-GB" dirty="0">
              <a:solidFill>
                <a:prstClr val="black"/>
              </a:solidFill>
            </a:endParaRPr>
          </a:p>
          <a:p>
            <a:endParaRPr lang="en-GB" dirty="0"/>
          </a:p>
        </p:txBody>
      </p:sp>
      <p:pic>
        <p:nvPicPr>
          <p:cNvPr id="22530" name="Picture 2"/>
          <p:cNvPicPr>
            <a:picLocks noGrp="1" noChangeAspect="1" noChangeArrowheads="1"/>
          </p:cNvPicPr>
          <p:nvPr>
            <p:ph sz="quarter" idx="4"/>
          </p:nvPr>
        </p:nvPicPr>
        <p:blipFill>
          <a:blip r:embed="rId3">
            <a:extLst>
              <a:ext uri="{28A0092B-C50C-407E-A947-70E740481C1C}">
                <a14:useLocalDpi xmlns:a14="http://schemas.microsoft.com/office/drawing/2010/main" val="0"/>
              </a:ext>
            </a:extLst>
          </a:blip>
          <a:srcRect/>
          <a:stretch>
            <a:fillRect/>
          </a:stretch>
        </p:blipFill>
        <p:spPr bwMode="auto">
          <a:xfrm>
            <a:off x="6289024" y="620688"/>
            <a:ext cx="2854976" cy="3951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355632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086" y="-243408"/>
            <a:ext cx="9036496" cy="1143000"/>
          </a:xfrm>
        </p:spPr>
        <p:txBody>
          <a:bodyPr/>
          <a:lstStyle/>
          <a:p>
            <a:r>
              <a:rPr lang="en-GB" sz="2800" dirty="0" smtClean="0"/>
              <a:t>Helpful 0r Unhelpful Coping strategies</a:t>
            </a:r>
            <a:endParaRPr lang="en-GB" sz="2800" dirty="0"/>
          </a:p>
        </p:txBody>
      </p:sp>
      <p:sp>
        <p:nvSpPr>
          <p:cNvPr id="5" name="Content Placeholder 4"/>
          <p:cNvSpPr>
            <a:spLocks noGrp="1"/>
          </p:cNvSpPr>
          <p:nvPr>
            <p:ph sz="half" idx="2"/>
          </p:nvPr>
        </p:nvSpPr>
        <p:spPr>
          <a:xfrm>
            <a:off x="467544" y="620688"/>
            <a:ext cx="4040188" cy="6120680"/>
          </a:xfrm>
        </p:spPr>
        <p:txBody>
          <a:bodyPr/>
          <a:lstStyle/>
          <a:p>
            <a:r>
              <a:rPr lang="en-GB" sz="1400" dirty="0" smtClean="0">
                <a:solidFill>
                  <a:srgbClr val="0070C0"/>
                </a:solidFill>
              </a:rPr>
              <a:t>Yell at someone</a:t>
            </a:r>
          </a:p>
          <a:p>
            <a:r>
              <a:rPr lang="en-GB" sz="1400" dirty="0" smtClean="0">
                <a:solidFill>
                  <a:srgbClr val="0070C0"/>
                </a:solidFill>
              </a:rPr>
              <a:t>Not eat for long periods</a:t>
            </a:r>
          </a:p>
          <a:p>
            <a:r>
              <a:rPr lang="en-GB" sz="1400" dirty="0" smtClean="0">
                <a:solidFill>
                  <a:srgbClr val="0070C0"/>
                </a:solidFill>
              </a:rPr>
              <a:t>Drink excessive amounts of alcohol</a:t>
            </a:r>
          </a:p>
          <a:p>
            <a:r>
              <a:rPr lang="en-GB" sz="1400" dirty="0" smtClean="0">
                <a:solidFill>
                  <a:srgbClr val="0070C0"/>
                </a:solidFill>
              </a:rPr>
              <a:t>Drink lots of coffee or coke</a:t>
            </a:r>
          </a:p>
          <a:p>
            <a:r>
              <a:rPr lang="en-GB" sz="1400" dirty="0" smtClean="0">
                <a:solidFill>
                  <a:srgbClr val="0070C0"/>
                </a:solidFill>
              </a:rPr>
              <a:t>Smoke tobacco</a:t>
            </a:r>
          </a:p>
          <a:p>
            <a:r>
              <a:rPr lang="en-GB" sz="1400" dirty="0" smtClean="0">
                <a:solidFill>
                  <a:srgbClr val="0070C0"/>
                </a:solidFill>
              </a:rPr>
              <a:t>Take </a:t>
            </a:r>
            <a:r>
              <a:rPr lang="en-GB" sz="1400" dirty="0">
                <a:solidFill>
                  <a:srgbClr val="0070C0"/>
                </a:solidFill>
              </a:rPr>
              <a:t>part in a Recreational </a:t>
            </a:r>
            <a:r>
              <a:rPr lang="en-GB" sz="1400" dirty="0" smtClean="0">
                <a:solidFill>
                  <a:srgbClr val="0070C0"/>
                </a:solidFill>
              </a:rPr>
              <a:t>activity</a:t>
            </a:r>
          </a:p>
          <a:p>
            <a:r>
              <a:rPr lang="en-GB" sz="1400" dirty="0" smtClean="0">
                <a:solidFill>
                  <a:srgbClr val="0070C0"/>
                </a:solidFill>
              </a:rPr>
              <a:t>Kick something</a:t>
            </a:r>
          </a:p>
          <a:p>
            <a:r>
              <a:rPr lang="en-GB" sz="1400" dirty="0" smtClean="0">
                <a:solidFill>
                  <a:srgbClr val="0070C0"/>
                </a:solidFill>
              </a:rPr>
              <a:t>Drive fast</a:t>
            </a:r>
          </a:p>
          <a:p>
            <a:r>
              <a:rPr lang="en-GB" sz="1400" dirty="0" smtClean="0">
                <a:solidFill>
                  <a:srgbClr val="0070C0"/>
                </a:solidFill>
              </a:rPr>
              <a:t>Think </a:t>
            </a:r>
            <a:r>
              <a:rPr lang="en-GB" sz="1400" dirty="0">
                <a:solidFill>
                  <a:srgbClr val="0070C0"/>
                </a:solidFill>
              </a:rPr>
              <a:t>this is not forever, some things I cannot </a:t>
            </a:r>
            <a:r>
              <a:rPr lang="en-GB" sz="1400" dirty="0" smtClean="0">
                <a:solidFill>
                  <a:srgbClr val="0070C0"/>
                </a:solidFill>
              </a:rPr>
              <a:t>change</a:t>
            </a:r>
          </a:p>
          <a:p>
            <a:r>
              <a:rPr lang="en-GB" sz="1400" dirty="0">
                <a:solidFill>
                  <a:srgbClr val="0070C0"/>
                </a:solidFill>
              </a:rPr>
              <a:t>Bite </a:t>
            </a:r>
            <a:r>
              <a:rPr lang="en-GB" sz="1400" dirty="0" smtClean="0">
                <a:solidFill>
                  <a:srgbClr val="0070C0"/>
                </a:solidFill>
              </a:rPr>
              <a:t>fingernails</a:t>
            </a:r>
          </a:p>
          <a:p>
            <a:r>
              <a:rPr lang="en-GB" sz="1400" dirty="0" smtClean="0">
                <a:solidFill>
                  <a:srgbClr val="0070C0"/>
                </a:solidFill>
              </a:rPr>
              <a:t>Socialise </a:t>
            </a:r>
            <a:r>
              <a:rPr lang="en-GB" sz="1400" dirty="0">
                <a:solidFill>
                  <a:srgbClr val="0070C0"/>
                </a:solidFill>
              </a:rPr>
              <a:t>with </a:t>
            </a:r>
            <a:r>
              <a:rPr lang="en-GB" sz="1400" dirty="0" smtClean="0">
                <a:solidFill>
                  <a:srgbClr val="0070C0"/>
                </a:solidFill>
              </a:rPr>
              <a:t>friends</a:t>
            </a:r>
          </a:p>
          <a:p>
            <a:r>
              <a:rPr lang="en-GB" sz="1400" dirty="0" smtClean="0">
                <a:solidFill>
                  <a:srgbClr val="0070C0"/>
                </a:solidFill>
              </a:rPr>
              <a:t>Scratch or cut self</a:t>
            </a:r>
          </a:p>
          <a:p>
            <a:r>
              <a:rPr lang="en-GB" sz="1400" dirty="0" smtClean="0">
                <a:solidFill>
                  <a:srgbClr val="0070C0"/>
                </a:solidFill>
              </a:rPr>
              <a:t>Engage </a:t>
            </a:r>
            <a:r>
              <a:rPr lang="en-GB" sz="1400" dirty="0">
                <a:solidFill>
                  <a:srgbClr val="0070C0"/>
                </a:solidFill>
              </a:rPr>
              <a:t>in creative </a:t>
            </a:r>
            <a:r>
              <a:rPr lang="en-GB" sz="1400" dirty="0" smtClean="0">
                <a:solidFill>
                  <a:srgbClr val="0070C0"/>
                </a:solidFill>
              </a:rPr>
              <a:t>activity</a:t>
            </a:r>
          </a:p>
          <a:p>
            <a:r>
              <a:rPr lang="en-GB" sz="1400" dirty="0" smtClean="0">
                <a:solidFill>
                  <a:srgbClr val="0070C0"/>
                </a:solidFill>
              </a:rPr>
              <a:t>Risky relationships and situations</a:t>
            </a:r>
          </a:p>
          <a:p>
            <a:r>
              <a:rPr lang="en-GB" sz="1400" dirty="0" smtClean="0">
                <a:solidFill>
                  <a:srgbClr val="0070C0"/>
                </a:solidFill>
              </a:rPr>
              <a:t>Opt out or give up</a:t>
            </a:r>
          </a:p>
          <a:p>
            <a:r>
              <a:rPr lang="en-GB" sz="1400" dirty="0" smtClean="0">
                <a:solidFill>
                  <a:srgbClr val="0070C0"/>
                </a:solidFill>
              </a:rPr>
              <a:t>Work </a:t>
            </a:r>
            <a:r>
              <a:rPr lang="en-GB" sz="1400" dirty="0">
                <a:solidFill>
                  <a:srgbClr val="0070C0"/>
                </a:solidFill>
              </a:rPr>
              <a:t>on puzzles or </a:t>
            </a:r>
            <a:r>
              <a:rPr lang="en-GB" sz="1400" dirty="0" smtClean="0">
                <a:solidFill>
                  <a:srgbClr val="0070C0"/>
                </a:solidFill>
              </a:rPr>
              <a:t>games</a:t>
            </a:r>
          </a:p>
          <a:p>
            <a:r>
              <a:rPr lang="en-GB" sz="1400" dirty="0" smtClean="0">
                <a:solidFill>
                  <a:srgbClr val="0070C0"/>
                </a:solidFill>
              </a:rPr>
              <a:t>Read</a:t>
            </a:r>
          </a:p>
          <a:p>
            <a:r>
              <a:rPr lang="en-GB" sz="1400" dirty="0" smtClean="0">
                <a:solidFill>
                  <a:srgbClr val="0070C0"/>
                </a:solidFill>
              </a:rPr>
              <a:t>Talk </a:t>
            </a:r>
            <a:r>
              <a:rPr lang="en-GB" sz="1400" dirty="0">
                <a:solidFill>
                  <a:srgbClr val="0070C0"/>
                </a:solidFill>
              </a:rPr>
              <a:t>to </a:t>
            </a:r>
            <a:r>
              <a:rPr lang="en-GB" sz="1400" dirty="0" smtClean="0">
                <a:solidFill>
                  <a:srgbClr val="0070C0"/>
                </a:solidFill>
              </a:rPr>
              <a:t>people</a:t>
            </a:r>
          </a:p>
          <a:p>
            <a:r>
              <a:rPr lang="en-GB" sz="1400" dirty="0" smtClean="0">
                <a:solidFill>
                  <a:srgbClr val="0070C0"/>
                </a:solidFill>
              </a:rPr>
              <a:t>Withdraw </a:t>
            </a:r>
            <a:r>
              <a:rPr lang="en-GB" sz="1400" dirty="0">
                <a:solidFill>
                  <a:srgbClr val="0070C0"/>
                </a:solidFill>
              </a:rPr>
              <a:t>from family or </a:t>
            </a:r>
            <a:r>
              <a:rPr lang="en-GB" sz="1400" dirty="0" smtClean="0">
                <a:solidFill>
                  <a:srgbClr val="0070C0"/>
                </a:solidFill>
              </a:rPr>
              <a:t>friends</a:t>
            </a:r>
          </a:p>
          <a:p>
            <a:r>
              <a:rPr lang="en-GB" sz="1400" dirty="0" smtClean="0">
                <a:solidFill>
                  <a:srgbClr val="0070C0"/>
                </a:solidFill>
              </a:rPr>
              <a:t>Listen </a:t>
            </a:r>
            <a:r>
              <a:rPr lang="en-GB" sz="1400" dirty="0">
                <a:solidFill>
                  <a:srgbClr val="0070C0"/>
                </a:solidFill>
              </a:rPr>
              <a:t>to music</a:t>
            </a:r>
          </a:p>
          <a:p>
            <a:r>
              <a:rPr lang="en-GB" sz="1400" dirty="0">
                <a:solidFill>
                  <a:srgbClr val="0070C0"/>
                </a:solidFill>
              </a:rPr>
              <a:t>Swear</a:t>
            </a:r>
          </a:p>
          <a:p>
            <a:r>
              <a:rPr lang="en-GB" sz="1400" dirty="0">
                <a:solidFill>
                  <a:srgbClr val="0070C0"/>
                </a:solidFill>
              </a:rPr>
              <a:t>Go to cinema</a:t>
            </a:r>
          </a:p>
          <a:p>
            <a:endParaRPr lang="en-GB" sz="1400" dirty="0"/>
          </a:p>
          <a:p>
            <a:endParaRPr lang="en-GB" sz="1400" dirty="0"/>
          </a:p>
          <a:p>
            <a:pPr marL="0" indent="0">
              <a:buNone/>
            </a:pPr>
            <a:endParaRPr lang="en-GB" sz="1400" dirty="0" smtClean="0"/>
          </a:p>
          <a:p>
            <a:endParaRPr lang="en-GB" sz="1600" dirty="0" smtClean="0"/>
          </a:p>
          <a:p>
            <a:endParaRPr lang="en-GB" sz="1600" dirty="0"/>
          </a:p>
        </p:txBody>
      </p:sp>
      <p:sp>
        <p:nvSpPr>
          <p:cNvPr id="7" name="Content Placeholder 6"/>
          <p:cNvSpPr>
            <a:spLocks noGrp="1"/>
          </p:cNvSpPr>
          <p:nvPr>
            <p:ph sz="quarter" idx="4"/>
          </p:nvPr>
        </p:nvSpPr>
        <p:spPr>
          <a:xfrm>
            <a:off x="4279304" y="774696"/>
            <a:ext cx="4041775" cy="6048672"/>
          </a:xfrm>
        </p:spPr>
        <p:txBody>
          <a:bodyPr/>
          <a:lstStyle/>
          <a:p>
            <a:r>
              <a:rPr lang="en-GB" sz="1400" dirty="0">
                <a:solidFill>
                  <a:srgbClr val="0070C0"/>
                </a:solidFill>
              </a:rPr>
              <a:t>Act violently e.g. punch wall</a:t>
            </a:r>
          </a:p>
          <a:p>
            <a:r>
              <a:rPr lang="en-GB" sz="1400" dirty="0" smtClean="0">
                <a:solidFill>
                  <a:srgbClr val="0070C0"/>
                </a:solidFill>
              </a:rPr>
              <a:t>Meditate and engage in relaxation</a:t>
            </a:r>
          </a:p>
          <a:p>
            <a:r>
              <a:rPr lang="en-GB" sz="1400" dirty="0" smtClean="0">
                <a:solidFill>
                  <a:srgbClr val="0070C0"/>
                </a:solidFill>
              </a:rPr>
              <a:t>Stretch</a:t>
            </a:r>
          </a:p>
          <a:p>
            <a:r>
              <a:rPr lang="en-GB" sz="1400" dirty="0">
                <a:solidFill>
                  <a:srgbClr val="0070C0"/>
                </a:solidFill>
              </a:rPr>
              <a:t>Overeat</a:t>
            </a:r>
          </a:p>
          <a:p>
            <a:r>
              <a:rPr lang="en-GB" sz="1400" dirty="0" smtClean="0">
                <a:solidFill>
                  <a:srgbClr val="0070C0"/>
                </a:solidFill>
              </a:rPr>
              <a:t>Exercise</a:t>
            </a:r>
          </a:p>
          <a:p>
            <a:r>
              <a:rPr lang="en-GB" sz="1400" dirty="0" smtClean="0">
                <a:solidFill>
                  <a:srgbClr val="0070C0"/>
                </a:solidFill>
              </a:rPr>
              <a:t>Spend </a:t>
            </a:r>
            <a:r>
              <a:rPr lang="en-GB" sz="1400" dirty="0">
                <a:solidFill>
                  <a:srgbClr val="0070C0"/>
                </a:solidFill>
              </a:rPr>
              <a:t>time outside or in garden</a:t>
            </a:r>
          </a:p>
          <a:p>
            <a:r>
              <a:rPr lang="en-GB" sz="1400" dirty="0">
                <a:solidFill>
                  <a:srgbClr val="0070C0"/>
                </a:solidFill>
              </a:rPr>
              <a:t>Criticise , gossip, bully  or tease others</a:t>
            </a:r>
          </a:p>
          <a:p>
            <a:r>
              <a:rPr lang="en-GB" sz="1400" dirty="0">
                <a:solidFill>
                  <a:srgbClr val="0070C0"/>
                </a:solidFill>
              </a:rPr>
              <a:t>Throw </a:t>
            </a:r>
            <a:r>
              <a:rPr lang="en-GB" sz="1400" dirty="0" smtClean="0">
                <a:solidFill>
                  <a:srgbClr val="0070C0"/>
                </a:solidFill>
              </a:rPr>
              <a:t>something</a:t>
            </a:r>
          </a:p>
          <a:p>
            <a:r>
              <a:rPr lang="en-GB" sz="1400" dirty="0" smtClean="0">
                <a:solidFill>
                  <a:srgbClr val="0070C0"/>
                </a:solidFill>
              </a:rPr>
              <a:t>Watch television</a:t>
            </a:r>
          </a:p>
          <a:p>
            <a:r>
              <a:rPr lang="en-GB" sz="1400" dirty="0" smtClean="0">
                <a:solidFill>
                  <a:srgbClr val="0070C0"/>
                </a:solidFill>
              </a:rPr>
              <a:t>Go for a walk</a:t>
            </a:r>
          </a:p>
          <a:p>
            <a:r>
              <a:rPr lang="en-GB" sz="1400" dirty="0">
                <a:solidFill>
                  <a:srgbClr val="0070C0"/>
                </a:solidFill>
              </a:rPr>
              <a:t>Take drugs</a:t>
            </a:r>
          </a:p>
          <a:p>
            <a:r>
              <a:rPr lang="en-GB" sz="1400" dirty="0" smtClean="0">
                <a:solidFill>
                  <a:srgbClr val="0070C0"/>
                </a:solidFill>
              </a:rPr>
              <a:t>Go to gym or swimming</a:t>
            </a:r>
          </a:p>
          <a:p>
            <a:r>
              <a:rPr lang="en-GB" sz="1400" dirty="0" smtClean="0">
                <a:solidFill>
                  <a:srgbClr val="0070C0"/>
                </a:solidFill>
              </a:rPr>
              <a:t>Steam room or sauna</a:t>
            </a:r>
          </a:p>
          <a:p>
            <a:r>
              <a:rPr lang="en-GB" sz="1400" dirty="0" smtClean="0">
                <a:solidFill>
                  <a:srgbClr val="0070C0"/>
                </a:solidFill>
              </a:rPr>
              <a:t>Procrastinate</a:t>
            </a:r>
          </a:p>
          <a:p>
            <a:r>
              <a:rPr lang="en-GB" sz="1400" dirty="0" smtClean="0">
                <a:solidFill>
                  <a:srgbClr val="0070C0"/>
                </a:solidFill>
              </a:rPr>
              <a:t>Create a plan and prioritise work</a:t>
            </a:r>
          </a:p>
          <a:p>
            <a:r>
              <a:rPr lang="en-GB" sz="1400" dirty="0" smtClean="0">
                <a:solidFill>
                  <a:srgbClr val="0070C0"/>
                </a:solidFill>
              </a:rPr>
              <a:t>Pace </a:t>
            </a:r>
            <a:r>
              <a:rPr lang="en-GB" sz="1400" dirty="0">
                <a:solidFill>
                  <a:srgbClr val="0070C0"/>
                </a:solidFill>
              </a:rPr>
              <a:t>up and down</a:t>
            </a:r>
          </a:p>
          <a:p>
            <a:r>
              <a:rPr lang="en-GB" sz="1400" dirty="0" smtClean="0">
                <a:solidFill>
                  <a:srgbClr val="0070C0"/>
                </a:solidFill>
              </a:rPr>
              <a:t>Engage in hobby e.g. Sing, Cook</a:t>
            </a:r>
          </a:p>
          <a:p>
            <a:r>
              <a:rPr lang="en-GB" sz="1400" dirty="0" smtClean="0">
                <a:solidFill>
                  <a:srgbClr val="0070C0"/>
                </a:solidFill>
              </a:rPr>
              <a:t>Write down thoughts and feelings</a:t>
            </a:r>
          </a:p>
          <a:p>
            <a:r>
              <a:rPr lang="en-GB" sz="1400" dirty="0" smtClean="0">
                <a:solidFill>
                  <a:srgbClr val="0070C0"/>
                </a:solidFill>
              </a:rPr>
              <a:t>Pull hair</a:t>
            </a:r>
          </a:p>
          <a:p>
            <a:r>
              <a:rPr lang="en-GB" sz="1400" dirty="0" smtClean="0">
                <a:solidFill>
                  <a:srgbClr val="0070C0"/>
                </a:solidFill>
              </a:rPr>
              <a:t>Cry</a:t>
            </a:r>
          </a:p>
          <a:p>
            <a:r>
              <a:rPr lang="en-GB" sz="1400" dirty="0" smtClean="0">
                <a:solidFill>
                  <a:srgbClr val="0070C0"/>
                </a:solidFill>
              </a:rPr>
              <a:t>Scream</a:t>
            </a:r>
          </a:p>
          <a:p>
            <a:r>
              <a:rPr lang="en-GB" sz="1400" dirty="0" smtClean="0">
                <a:solidFill>
                  <a:srgbClr val="0070C0"/>
                </a:solidFill>
              </a:rPr>
              <a:t>Take </a:t>
            </a:r>
            <a:r>
              <a:rPr lang="en-GB" sz="1400" dirty="0">
                <a:solidFill>
                  <a:srgbClr val="0070C0"/>
                </a:solidFill>
              </a:rPr>
              <a:t>tranquilisers</a:t>
            </a:r>
          </a:p>
          <a:p>
            <a:endParaRPr lang="en-GB" sz="1400" dirty="0">
              <a:solidFill>
                <a:schemeClr val="accent2">
                  <a:lumMod val="60000"/>
                  <a:lumOff val="40000"/>
                </a:schemeClr>
              </a:solidFill>
            </a:endParaRPr>
          </a:p>
          <a:p>
            <a:endParaRPr lang="en-GB" sz="1400" dirty="0">
              <a:solidFill>
                <a:srgbClr val="0070C0"/>
              </a:solidFill>
            </a:endParaRPr>
          </a:p>
          <a:p>
            <a:endParaRPr lang="en-GB" sz="1400" dirty="0">
              <a:solidFill>
                <a:srgbClr val="0070C0"/>
              </a:solidFill>
            </a:endParaRPr>
          </a:p>
          <a:p>
            <a:endParaRPr lang="en-GB" sz="1400" dirty="0"/>
          </a:p>
          <a:p>
            <a:endParaRPr lang="en-GB" sz="1400" dirty="0" smtClean="0"/>
          </a:p>
          <a:p>
            <a:endParaRPr lang="en-GB" sz="1600" dirty="0" smtClean="0"/>
          </a:p>
          <a:p>
            <a:endParaRPr lang="en-GB" sz="1600" dirty="0"/>
          </a:p>
        </p:txBody>
      </p:sp>
      <p:sp>
        <p:nvSpPr>
          <p:cNvPr id="9" name="TextBox 8"/>
          <p:cNvSpPr txBox="1"/>
          <p:nvPr/>
        </p:nvSpPr>
        <p:spPr>
          <a:xfrm>
            <a:off x="8028384" y="836712"/>
            <a:ext cx="1115616" cy="307777"/>
          </a:xfrm>
          <a:prstGeom prst="rect">
            <a:avLst/>
          </a:prstGeom>
          <a:noFill/>
        </p:spPr>
        <p:txBody>
          <a:bodyPr wrap="square" rtlCol="0">
            <a:spAutoFit/>
          </a:bodyPr>
          <a:lstStyle/>
          <a:p>
            <a:endParaRPr lang="en-GB" sz="1400" dirty="0">
              <a:solidFill>
                <a:srgbClr val="0070C0"/>
              </a:solidFill>
            </a:endParaRPr>
          </a:p>
        </p:txBody>
      </p:sp>
      <p:sp>
        <p:nvSpPr>
          <p:cNvPr id="8" name="Cloud Callout 7"/>
          <p:cNvSpPr/>
          <p:nvPr/>
        </p:nvSpPr>
        <p:spPr>
          <a:xfrm>
            <a:off x="6300192" y="5517232"/>
            <a:ext cx="2664296" cy="1152128"/>
          </a:xfrm>
          <a:prstGeom prst="cloudCallout">
            <a:avLst>
              <a:gd name="adj1" fmla="val -71170"/>
              <a:gd name="adj2" fmla="val -23480"/>
            </a:avLst>
          </a:prstGeom>
          <a:solidFill>
            <a:schemeClr val="tx2">
              <a:lumMod val="40000"/>
              <a:lumOff val="60000"/>
            </a:schemeClr>
          </a:soli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Consider which are helpful</a:t>
            </a:r>
            <a:endParaRPr lang="en-GB" dirty="0"/>
          </a:p>
        </p:txBody>
      </p:sp>
      <p:sp>
        <p:nvSpPr>
          <p:cNvPr id="10" name="Cloud Callout 9"/>
          <p:cNvSpPr/>
          <p:nvPr/>
        </p:nvSpPr>
        <p:spPr>
          <a:xfrm>
            <a:off x="7452320" y="260648"/>
            <a:ext cx="1512168" cy="1440160"/>
          </a:xfrm>
          <a:prstGeom prst="cloudCallout">
            <a:avLst>
              <a:gd name="adj1" fmla="val -77271"/>
              <a:gd name="adj2" fmla="val 66733"/>
            </a:avLst>
          </a:prstGeom>
          <a:solidFill>
            <a:schemeClr val="tx2">
              <a:lumMod val="40000"/>
              <a:lumOff val="60000"/>
            </a:schemeClr>
          </a:soli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Do we ever use these to cope?</a:t>
            </a:r>
            <a:endParaRPr lang="en-GB" dirty="0"/>
          </a:p>
        </p:txBody>
      </p:sp>
    </p:spTree>
    <p:extLst>
      <p:ext uri="{BB962C8B-B14F-4D97-AF65-F5344CB8AC3E}">
        <p14:creationId xmlns:p14="http://schemas.microsoft.com/office/powerpoint/2010/main" val="235742487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628800"/>
            <a:ext cx="8229600" cy="1143000"/>
          </a:xfrm>
          <a:solidFill>
            <a:srgbClr val="0070C0"/>
          </a:solidFill>
        </p:spPr>
        <p:txBody>
          <a:bodyPr/>
          <a:lstStyle/>
          <a:p>
            <a:r>
              <a:rPr lang="en-GB" dirty="0" smtClean="0">
                <a:solidFill>
                  <a:schemeClr val="bg1"/>
                </a:solidFill>
              </a:rPr>
              <a:t>NHS Five ways to wellbeing</a:t>
            </a:r>
            <a:endParaRPr lang="en-GB" dirty="0">
              <a:solidFill>
                <a:schemeClr val="bg1"/>
              </a:solidFill>
            </a:endParaRPr>
          </a:p>
        </p:txBody>
      </p:sp>
      <p:pic>
        <p:nvPicPr>
          <p:cNvPr id="614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457200" y="3017068"/>
            <a:ext cx="8229600" cy="16922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515811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845" t="37856" r="2203" b="23693"/>
          <a:stretch/>
        </p:blipFill>
        <p:spPr bwMode="auto">
          <a:xfrm>
            <a:off x="1835696" y="273717"/>
            <a:ext cx="5770179" cy="17543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normAutofit/>
          </a:bodyPr>
          <a:lstStyle/>
          <a:p>
            <a:endParaRPr lang="en-GB" dirty="0"/>
          </a:p>
        </p:txBody>
      </p:sp>
      <p:sp>
        <p:nvSpPr>
          <p:cNvPr id="3" name="Content Placeholder 2"/>
          <p:cNvSpPr>
            <a:spLocks noGrp="1"/>
          </p:cNvSpPr>
          <p:nvPr>
            <p:ph idx="1"/>
          </p:nvPr>
        </p:nvSpPr>
        <p:spPr>
          <a:xfrm>
            <a:off x="467544" y="1844825"/>
            <a:ext cx="8229600" cy="4525963"/>
          </a:xfrm>
        </p:spPr>
        <p:txBody>
          <a:bodyPr>
            <a:normAutofit fontScale="62500" lnSpcReduction="20000"/>
          </a:bodyPr>
          <a:lstStyle/>
          <a:p>
            <a:r>
              <a:rPr lang="en-GB" b="1" dirty="0" smtClean="0"/>
              <a:t>Connect</a:t>
            </a:r>
            <a:r>
              <a:rPr lang="en-GB" dirty="0" smtClean="0"/>
              <a:t> – connect with the people around you: your family, friends, colleagues and neighbours. Spend time developing these relationships.  </a:t>
            </a:r>
          </a:p>
          <a:p>
            <a:r>
              <a:rPr lang="en-GB" b="1" dirty="0" smtClean="0"/>
              <a:t>Be active</a:t>
            </a:r>
            <a:r>
              <a:rPr lang="en-GB" dirty="0" smtClean="0"/>
              <a:t> – you don't have to go to the gym. Take a walk, go cycling or play a game of football. Find an activity that you enjoy and make it a part of your life. </a:t>
            </a:r>
          </a:p>
          <a:p>
            <a:r>
              <a:rPr lang="en-GB" b="1" dirty="0" smtClean="0"/>
              <a:t>Keep learning </a:t>
            </a:r>
            <a:r>
              <a:rPr lang="en-GB" dirty="0" smtClean="0"/>
              <a:t>– learning new skills can give you a sense of achievement and a new confidence. So why not sign up for that cooking course, start learning to play a musical instrument, or figure out how to fix your bike? </a:t>
            </a:r>
          </a:p>
          <a:p>
            <a:r>
              <a:rPr lang="en-GB" b="1" dirty="0" smtClean="0"/>
              <a:t>Give to others</a:t>
            </a:r>
            <a:r>
              <a:rPr lang="en-GB" dirty="0" smtClean="0"/>
              <a:t> – even the smallest act can count, whether it's a smile, a thank you or a kind word. Larger acts, such as volunteering at your local community centre, can improve your mental wellbeing and help you build new social networks. </a:t>
            </a:r>
          </a:p>
          <a:p>
            <a:r>
              <a:rPr lang="en-GB" b="1" dirty="0" smtClean="0"/>
              <a:t>Take notice</a:t>
            </a:r>
            <a:r>
              <a:rPr lang="en-GB" dirty="0" smtClean="0"/>
              <a:t> – be more aware of the present moment, including your thoughts and feelings, your body and the world around you. Some people call this awareness "mindfulness". It can positively change the way you feel about life and how you approach challenges.</a:t>
            </a:r>
            <a:endParaRPr lang="en-GB" dirty="0"/>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818" y="9525"/>
            <a:ext cx="1858963" cy="1238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2802879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30"/>
          <p:cNvPicPr>
            <a:picLocks noChangeAspect="1"/>
          </p:cNvPicPr>
          <p:nvPr/>
        </p:nvPicPr>
        <p:blipFill rotWithShape="1">
          <a:blip r:embed="rId3">
            <a:extLst>
              <a:ext uri="{28A0092B-C50C-407E-A947-70E740481C1C}">
                <a14:useLocalDpi xmlns:a14="http://schemas.microsoft.com/office/drawing/2010/main" val="0"/>
              </a:ext>
            </a:extLst>
          </a:blip>
          <a:srcRect l="74522" t="40621" r="8545" b="35551"/>
          <a:stretch/>
        </p:blipFill>
        <p:spPr>
          <a:xfrm>
            <a:off x="6588224" y="5398481"/>
            <a:ext cx="1296144" cy="1292373"/>
          </a:xfrm>
          <a:prstGeom prst="rect">
            <a:avLst/>
          </a:prstGeom>
        </p:spPr>
      </p:pic>
      <p:grpSp>
        <p:nvGrpSpPr>
          <p:cNvPr id="35" name="Group 34"/>
          <p:cNvGrpSpPr/>
          <p:nvPr/>
        </p:nvGrpSpPr>
        <p:grpSpPr>
          <a:xfrm>
            <a:off x="7382310" y="4509120"/>
            <a:ext cx="1582178" cy="1151249"/>
            <a:chOff x="6973705" y="4394665"/>
            <a:chExt cx="1582178" cy="1151249"/>
          </a:xfrm>
        </p:grpSpPr>
        <p:pic>
          <p:nvPicPr>
            <p:cNvPr id="33" name="Picture 32"/>
            <p:cNvPicPr>
              <a:picLocks noChangeAspect="1"/>
            </p:cNvPicPr>
            <p:nvPr/>
          </p:nvPicPr>
          <p:blipFill rotWithShape="1">
            <a:blip r:embed="rId3">
              <a:extLst>
                <a:ext uri="{28A0092B-C50C-407E-A947-70E740481C1C}">
                  <a14:useLocalDpi xmlns:a14="http://schemas.microsoft.com/office/drawing/2010/main" val="0"/>
                </a:ext>
              </a:extLst>
            </a:blip>
            <a:srcRect l="44064" t="35311" r="35185" b="35009"/>
            <a:stretch/>
          </p:blipFill>
          <p:spPr>
            <a:xfrm>
              <a:off x="6973705" y="4394665"/>
              <a:ext cx="1135923" cy="1151249"/>
            </a:xfrm>
            <a:prstGeom prst="rect">
              <a:avLst/>
            </a:prstGeom>
          </p:spPr>
        </p:pic>
        <p:pic>
          <p:nvPicPr>
            <p:cNvPr id="32" name="Picture 31"/>
            <p:cNvPicPr>
              <a:picLocks noChangeAspect="1"/>
            </p:cNvPicPr>
            <p:nvPr/>
          </p:nvPicPr>
          <p:blipFill rotWithShape="1">
            <a:blip r:embed="rId3">
              <a:extLst>
                <a:ext uri="{28A0092B-C50C-407E-A947-70E740481C1C}">
                  <a14:useLocalDpi xmlns:a14="http://schemas.microsoft.com/office/drawing/2010/main" val="0"/>
                </a:ext>
              </a:extLst>
            </a:blip>
            <a:srcRect l="62285" t="41088" r="27009" b="35695"/>
            <a:stretch/>
          </p:blipFill>
          <p:spPr>
            <a:xfrm>
              <a:off x="7985538" y="4629009"/>
              <a:ext cx="570345" cy="876391"/>
            </a:xfrm>
            <a:prstGeom prst="rect">
              <a:avLst/>
            </a:prstGeom>
          </p:spPr>
        </p:pic>
      </p:grpSp>
      <p:sp>
        <p:nvSpPr>
          <p:cNvPr id="2" name="Title 1"/>
          <p:cNvSpPr>
            <a:spLocks noGrp="1"/>
          </p:cNvSpPr>
          <p:nvPr>
            <p:ph type="title"/>
          </p:nvPr>
        </p:nvSpPr>
        <p:spPr>
          <a:xfrm>
            <a:off x="0" y="-27384"/>
            <a:ext cx="9144000" cy="1143000"/>
          </a:xfrm>
          <a:solidFill>
            <a:srgbClr val="0070C0"/>
          </a:solidFill>
        </p:spPr>
        <p:txBody>
          <a:bodyPr/>
          <a:lstStyle/>
          <a:p>
            <a:r>
              <a:rPr lang="en-GB" b="1" dirty="0" smtClean="0">
                <a:solidFill>
                  <a:schemeClr val="bg2"/>
                </a:solidFill>
              </a:rPr>
              <a:t>The SMILE Approach</a:t>
            </a:r>
            <a:endParaRPr lang="en-GB" b="1" dirty="0">
              <a:solidFill>
                <a:schemeClr val="bg2"/>
              </a:solidFill>
            </a:endParaRPr>
          </a:p>
        </p:txBody>
      </p:sp>
      <p:sp>
        <p:nvSpPr>
          <p:cNvPr id="3" name="Content Placeholder 2"/>
          <p:cNvSpPr>
            <a:spLocks noGrp="1"/>
          </p:cNvSpPr>
          <p:nvPr>
            <p:ph sz="half" idx="1"/>
          </p:nvPr>
        </p:nvSpPr>
        <p:spPr/>
        <p:txBody>
          <a:bodyPr>
            <a:normAutofit fontScale="92500" lnSpcReduction="10000"/>
          </a:bodyPr>
          <a:lstStyle/>
          <a:p>
            <a:pPr marL="0" indent="0">
              <a:buNone/>
            </a:pPr>
            <a:r>
              <a:rPr lang="en-GB" dirty="0" smtClean="0"/>
              <a:t>Adapted from the </a:t>
            </a:r>
            <a:r>
              <a:rPr lang="en-GB" b="1" dirty="0" smtClean="0">
                <a:solidFill>
                  <a:schemeClr val="accent1"/>
                </a:solidFill>
              </a:rPr>
              <a:t>NHS ‘Five Ways to Mental Wellbeing’</a:t>
            </a:r>
          </a:p>
          <a:p>
            <a:endParaRPr lang="en-GB" dirty="0" smtClean="0"/>
          </a:p>
          <a:p>
            <a:endParaRPr lang="en-GB" sz="1500" dirty="0"/>
          </a:p>
          <a:p>
            <a:r>
              <a:rPr lang="en-GB" sz="3000" dirty="0" smtClean="0"/>
              <a:t>Connect</a:t>
            </a:r>
          </a:p>
          <a:p>
            <a:pPr>
              <a:lnSpc>
                <a:spcPct val="110000"/>
              </a:lnSpc>
            </a:pPr>
            <a:r>
              <a:rPr lang="en-GB" sz="3000" dirty="0" smtClean="0"/>
              <a:t>Be active</a:t>
            </a:r>
          </a:p>
          <a:p>
            <a:r>
              <a:rPr lang="en-GB" sz="3000" dirty="0" smtClean="0"/>
              <a:t>Take notice,</a:t>
            </a:r>
          </a:p>
          <a:p>
            <a:pPr marL="0" indent="0">
              <a:lnSpc>
                <a:spcPct val="110000"/>
              </a:lnSpc>
              <a:spcBef>
                <a:spcPts val="0"/>
              </a:spcBef>
              <a:buNone/>
            </a:pPr>
            <a:r>
              <a:rPr lang="en-GB" sz="3000" dirty="0" smtClean="0"/>
              <a:t>     be mindful</a:t>
            </a:r>
          </a:p>
          <a:p>
            <a:r>
              <a:rPr lang="en-GB" sz="3000" dirty="0" smtClean="0"/>
              <a:t>Keep learning</a:t>
            </a:r>
          </a:p>
          <a:p>
            <a:r>
              <a:rPr lang="en-GB" sz="3000" dirty="0" smtClean="0"/>
              <a:t>Give to others</a:t>
            </a:r>
            <a:endParaRPr lang="en-GB" sz="3000" dirty="0"/>
          </a:p>
        </p:txBody>
      </p:sp>
      <p:sp>
        <p:nvSpPr>
          <p:cNvPr id="4" name="Content Placeholder 3"/>
          <p:cNvSpPr>
            <a:spLocks noGrp="1"/>
          </p:cNvSpPr>
          <p:nvPr>
            <p:ph sz="half" idx="2"/>
          </p:nvPr>
        </p:nvSpPr>
        <p:spPr>
          <a:xfrm>
            <a:off x="4355976" y="1484785"/>
            <a:ext cx="4330824" cy="4608512"/>
          </a:xfrm>
        </p:spPr>
        <p:txBody>
          <a:bodyPr>
            <a:normAutofit fontScale="92500" lnSpcReduction="10000"/>
          </a:bodyPr>
          <a:lstStyle/>
          <a:p>
            <a:pPr marL="0" indent="0" algn="ctr">
              <a:buNone/>
            </a:pPr>
            <a:r>
              <a:rPr lang="en-GB" sz="4000" b="1" dirty="0" smtClean="0">
                <a:solidFill>
                  <a:srgbClr val="00B0F0"/>
                </a:solidFill>
              </a:rPr>
              <a:t>SMILE</a:t>
            </a:r>
          </a:p>
          <a:p>
            <a:pPr marL="0" indent="0" algn="ctr">
              <a:buNone/>
            </a:pPr>
            <a:r>
              <a:rPr lang="en-GB" dirty="0" smtClean="0"/>
              <a:t>est. Forest Oak School 2014</a:t>
            </a:r>
          </a:p>
          <a:p>
            <a:pPr marL="0" indent="0" algn="ctr">
              <a:buNone/>
            </a:pPr>
            <a:endParaRPr lang="en-GB" sz="2200" dirty="0" smtClean="0"/>
          </a:p>
          <a:p>
            <a:r>
              <a:rPr lang="en-GB" sz="4000" b="1" dirty="0" smtClean="0">
                <a:solidFill>
                  <a:srgbClr val="00B0F0"/>
                </a:solidFill>
              </a:rPr>
              <a:t>S</a:t>
            </a:r>
            <a:r>
              <a:rPr lang="en-GB" sz="4000" dirty="0" smtClean="0"/>
              <a:t>ocialise</a:t>
            </a:r>
          </a:p>
          <a:p>
            <a:r>
              <a:rPr lang="en-GB" sz="4000" b="1" dirty="0" smtClean="0">
                <a:solidFill>
                  <a:srgbClr val="00B0F0"/>
                </a:solidFill>
              </a:rPr>
              <a:t>M</a:t>
            </a:r>
            <a:r>
              <a:rPr lang="en-GB" sz="4000" dirty="0" smtClean="0"/>
              <a:t>ove</a:t>
            </a:r>
          </a:p>
          <a:p>
            <a:r>
              <a:rPr lang="en-GB" sz="4000" b="1" dirty="0" smtClean="0">
                <a:solidFill>
                  <a:srgbClr val="00B0F0"/>
                </a:solidFill>
              </a:rPr>
              <a:t>I</a:t>
            </a:r>
            <a:r>
              <a:rPr lang="en-GB" sz="4000" dirty="0" smtClean="0"/>
              <a:t>nterest </a:t>
            </a:r>
          </a:p>
          <a:p>
            <a:r>
              <a:rPr lang="en-GB" sz="4000" b="1" dirty="0" smtClean="0">
                <a:solidFill>
                  <a:srgbClr val="00B0F0"/>
                </a:solidFill>
              </a:rPr>
              <a:t>L</a:t>
            </a:r>
            <a:r>
              <a:rPr lang="en-GB" sz="4000" dirty="0" smtClean="0"/>
              <a:t>earn</a:t>
            </a:r>
          </a:p>
          <a:p>
            <a:r>
              <a:rPr lang="en-GB" sz="4000" b="1" dirty="0" smtClean="0">
                <a:solidFill>
                  <a:srgbClr val="00B0F0"/>
                </a:solidFill>
              </a:rPr>
              <a:t>E</a:t>
            </a:r>
            <a:r>
              <a:rPr lang="en-GB" sz="4000" dirty="0" smtClean="0"/>
              <a:t>ngage</a:t>
            </a:r>
          </a:p>
          <a:p>
            <a:pPr marL="0" indent="0" algn="ctr">
              <a:buNone/>
            </a:pPr>
            <a:endParaRPr lang="en-GB" dirty="0"/>
          </a:p>
        </p:txBody>
      </p:sp>
      <p:cxnSp>
        <p:nvCxnSpPr>
          <p:cNvPr id="6" name="Straight Arrow Connector 5"/>
          <p:cNvCxnSpPr/>
          <p:nvPr/>
        </p:nvCxnSpPr>
        <p:spPr>
          <a:xfrm flipV="1">
            <a:off x="2267744" y="3212976"/>
            <a:ext cx="2024608" cy="144016"/>
          </a:xfrm>
          <a:prstGeom prst="straightConnector1">
            <a:avLst/>
          </a:prstGeom>
          <a:ln w="22225">
            <a:solidFill>
              <a:schemeClr val="accent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3049158" y="5660369"/>
            <a:ext cx="1243194" cy="879"/>
          </a:xfrm>
          <a:prstGeom prst="straightConnector1">
            <a:avLst/>
          </a:prstGeom>
          <a:ln w="22225">
            <a:solidFill>
              <a:schemeClr val="accent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2332257" y="3861048"/>
            <a:ext cx="1960095" cy="0"/>
          </a:xfrm>
          <a:prstGeom prst="straightConnector1">
            <a:avLst/>
          </a:prstGeom>
          <a:ln w="22225">
            <a:solidFill>
              <a:schemeClr val="accent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2771800" y="4509120"/>
            <a:ext cx="1520552" cy="0"/>
          </a:xfrm>
          <a:prstGeom prst="straightConnector1">
            <a:avLst/>
          </a:prstGeom>
          <a:ln w="22225">
            <a:solidFill>
              <a:schemeClr val="accent1"/>
            </a:solidFill>
            <a:tailEnd type="arrow" w="lg" len="lg"/>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3049158" y="5085184"/>
            <a:ext cx="1243194" cy="96475"/>
          </a:xfrm>
          <a:prstGeom prst="straightConnector1">
            <a:avLst/>
          </a:prstGeom>
          <a:ln w="22225">
            <a:solidFill>
              <a:schemeClr val="accent1"/>
            </a:solidFill>
            <a:tailEnd type="arrow" w="lg" len="lg"/>
          </a:ln>
        </p:spPr>
        <p:style>
          <a:lnRef idx="1">
            <a:schemeClr val="accent1"/>
          </a:lnRef>
          <a:fillRef idx="0">
            <a:schemeClr val="accent1"/>
          </a:fillRef>
          <a:effectRef idx="0">
            <a:schemeClr val="accent1"/>
          </a:effectRef>
          <a:fontRef idx="minor">
            <a:schemeClr val="tx1"/>
          </a:fontRef>
        </p:style>
      </p:cxnSp>
      <p:pic>
        <p:nvPicPr>
          <p:cNvPr id="30" name="Picture 29"/>
          <p:cNvPicPr>
            <a:picLocks noChangeAspect="1"/>
          </p:cNvPicPr>
          <p:nvPr/>
        </p:nvPicPr>
        <p:blipFill rotWithShape="1">
          <a:blip r:embed="rId3">
            <a:extLst>
              <a:ext uri="{28A0092B-C50C-407E-A947-70E740481C1C}">
                <a14:useLocalDpi xmlns:a14="http://schemas.microsoft.com/office/drawing/2010/main" val="0"/>
              </a:ext>
            </a:extLst>
          </a:blip>
          <a:srcRect l="27051" t="34031" r="56733" b="35684"/>
          <a:stretch/>
        </p:blipFill>
        <p:spPr>
          <a:xfrm>
            <a:off x="7909076" y="2803516"/>
            <a:ext cx="1096992" cy="1451608"/>
          </a:xfrm>
          <a:prstGeom prst="rect">
            <a:avLst/>
          </a:prstGeom>
        </p:spPr>
      </p:pic>
      <p:pic>
        <p:nvPicPr>
          <p:cNvPr id="34" name="Picture 33"/>
          <p:cNvPicPr>
            <a:picLocks noChangeAspect="1"/>
          </p:cNvPicPr>
          <p:nvPr/>
        </p:nvPicPr>
        <p:blipFill rotWithShape="1">
          <a:blip r:embed="rId3">
            <a:extLst>
              <a:ext uri="{28A0092B-C50C-407E-A947-70E740481C1C}">
                <a14:useLocalDpi xmlns:a14="http://schemas.microsoft.com/office/drawing/2010/main" val="0"/>
              </a:ext>
            </a:extLst>
          </a:blip>
          <a:srcRect l="9920" t="37764" r="73075" b="32985"/>
          <a:stretch/>
        </p:blipFill>
        <p:spPr>
          <a:xfrm>
            <a:off x="6804248" y="2582872"/>
            <a:ext cx="1152128" cy="1404223"/>
          </a:xfrm>
          <a:prstGeom prst="rect">
            <a:avLst/>
          </a:prstGeom>
        </p:spPr>
      </p:pic>
    </p:spTree>
    <p:extLst>
      <p:ext uri="{BB962C8B-B14F-4D97-AF65-F5344CB8AC3E}">
        <p14:creationId xmlns:p14="http://schemas.microsoft.com/office/powerpoint/2010/main" val="150002199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70C0"/>
          </a:solidFill>
        </p:spPr>
        <p:txBody>
          <a:bodyPr/>
          <a:lstStyle/>
          <a:p>
            <a:r>
              <a:rPr lang="en-GB" dirty="0" smtClean="0">
                <a:solidFill>
                  <a:schemeClr val="bg1"/>
                </a:solidFill>
              </a:rPr>
              <a:t>“Give me 5 to make me SMILE!”</a:t>
            </a:r>
            <a:endParaRPr lang="en-GB" dirty="0">
              <a:solidFill>
                <a:schemeClr val="bg1"/>
              </a:solidFill>
            </a:endParaRPr>
          </a:p>
        </p:txBody>
      </p:sp>
      <p:sp>
        <p:nvSpPr>
          <p:cNvPr id="3" name="Content Placeholder 2"/>
          <p:cNvSpPr>
            <a:spLocks noGrp="1"/>
          </p:cNvSpPr>
          <p:nvPr>
            <p:ph sz="half" idx="1"/>
          </p:nvPr>
        </p:nvSpPr>
        <p:spPr/>
        <p:txBody>
          <a:bodyPr/>
          <a:lstStyle/>
          <a:p>
            <a:endParaRPr lang="en-GB" dirty="0"/>
          </a:p>
        </p:txBody>
      </p:sp>
      <p:sp>
        <p:nvSpPr>
          <p:cNvPr id="4" name="Content Placeholder 3"/>
          <p:cNvSpPr>
            <a:spLocks noGrp="1"/>
          </p:cNvSpPr>
          <p:nvPr>
            <p:ph sz="half" idx="2"/>
          </p:nvPr>
        </p:nvSpPr>
        <p:spPr/>
        <p:txBody>
          <a:bodyPr/>
          <a:lstStyle/>
          <a:p>
            <a:endParaRPr lang="en-GB"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9528" t="12099" r="38641" b="8027"/>
          <a:stretch/>
        </p:blipFill>
        <p:spPr bwMode="auto">
          <a:xfrm>
            <a:off x="2771800" y="1556792"/>
            <a:ext cx="3600400" cy="50794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ounded Rectangular Callout 5"/>
          <p:cNvSpPr/>
          <p:nvPr/>
        </p:nvSpPr>
        <p:spPr>
          <a:xfrm>
            <a:off x="179512" y="1907312"/>
            <a:ext cx="2376264" cy="3393896"/>
          </a:xfrm>
          <a:prstGeom prst="wedgeRoundRectCallout">
            <a:avLst>
              <a:gd name="adj1" fmla="val 79217"/>
              <a:gd name="adj2" fmla="val 47265"/>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Through this approach we can actively promote and teach positive coping skills to pupils</a:t>
            </a:r>
            <a:endParaRPr lang="en-GB" sz="2400" dirty="0"/>
          </a:p>
        </p:txBody>
      </p:sp>
    </p:spTree>
    <p:extLst>
      <p:ext uri="{BB962C8B-B14F-4D97-AF65-F5344CB8AC3E}">
        <p14:creationId xmlns:p14="http://schemas.microsoft.com/office/powerpoint/2010/main" val="196915672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70C0"/>
          </a:solidFill>
        </p:spPr>
        <p:txBody>
          <a:bodyPr>
            <a:normAutofit fontScale="90000"/>
          </a:bodyPr>
          <a:lstStyle/>
          <a:p>
            <a:r>
              <a:rPr lang="en-GB" dirty="0" smtClean="0">
                <a:solidFill>
                  <a:schemeClr val="bg1"/>
                </a:solidFill>
              </a:rPr>
              <a:t>5 ways to wellbeing…what are they?</a:t>
            </a:r>
            <a:endParaRPr lang="en-GB" dirty="0">
              <a:solidFill>
                <a:schemeClr val="bg1"/>
              </a:solidFill>
            </a:endParaRPr>
          </a:p>
        </p:txBody>
      </p:sp>
      <p:sp>
        <p:nvSpPr>
          <p:cNvPr id="5" name="Content Placeholder 4"/>
          <p:cNvSpPr>
            <a:spLocks noGrp="1"/>
          </p:cNvSpPr>
          <p:nvPr>
            <p:ph idx="1"/>
          </p:nvPr>
        </p:nvSpPr>
        <p:spPr/>
        <p:txBody>
          <a:bodyPr/>
          <a:lstStyle/>
          <a:p>
            <a:pPr marL="0" indent="0">
              <a:buNone/>
            </a:pPr>
            <a:endParaRPr lang="en-GB" dirty="0" smtClean="0"/>
          </a:p>
          <a:p>
            <a:endParaRPr lang="en-GB"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0465" y="1772816"/>
            <a:ext cx="8229600" cy="16922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7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0466" y="4293095"/>
            <a:ext cx="1524924" cy="1854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7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95736" y="3933056"/>
            <a:ext cx="1312987" cy="17367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8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97904" y="4020538"/>
            <a:ext cx="2906344" cy="16613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81"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36296" y="3933056"/>
            <a:ext cx="1584176" cy="15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373191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http://i.ebayimg.com/19/!B)9IHJwBGk~$(KGrHqYOKi!Ew0uZTH2JBMPspVm8CQ~~_35.JPG"/>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093296"/>
          </a:xfrm>
          <a:prstGeom prst="rect">
            <a:avLst/>
          </a:prstGeom>
          <a:noFill/>
          <a:ln>
            <a:noFill/>
          </a:ln>
        </p:spPr>
      </p:pic>
    </p:spTree>
    <p:extLst>
      <p:ext uri="{BB962C8B-B14F-4D97-AF65-F5344CB8AC3E}">
        <p14:creationId xmlns:p14="http://schemas.microsoft.com/office/powerpoint/2010/main" val="234710822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3074" name="Picture 2"/>
          <p:cNvPicPr>
            <a:picLocks noGrp="1" noChangeAspect="1" noChangeArrowheads="1"/>
          </p:cNvPicPr>
          <p:nvPr>
            <p:ph idx="1"/>
          </p:nvPr>
        </p:nvPicPr>
        <p:blipFill rotWithShape="1">
          <a:blip r:embed="rId3" cstate="print">
            <a:extLst>
              <a:ext uri="{28A0092B-C50C-407E-A947-70E740481C1C}">
                <a14:useLocalDpi xmlns:a14="http://schemas.microsoft.com/office/drawing/2010/main" val="0"/>
              </a:ext>
            </a:extLst>
          </a:blip>
          <a:srcRect l="16182" t="4132" r="31671" b="15973"/>
          <a:stretch/>
        </p:blipFill>
        <p:spPr bwMode="auto">
          <a:xfrm>
            <a:off x="0" y="4851164"/>
            <a:ext cx="2009225" cy="17307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3968" y="5297239"/>
            <a:ext cx="1543051" cy="115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0232" y="4851164"/>
            <a:ext cx="2180539" cy="1633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26619" y="4917963"/>
            <a:ext cx="1176337" cy="1566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4" name="Picture 2"/>
          <p:cNvPicPr>
            <a:picLocks noChangeAspect="1" noChangeArrowheads="1"/>
          </p:cNvPicPr>
          <p:nvPr/>
        </p:nvPicPr>
        <p:blipFill rotWithShape="1">
          <a:blip r:embed="rId7">
            <a:extLst>
              <a:ext uri="{28A0092B-C50C-407E-A947-70E740481C1C}">
                <a14:useLocalDpi xmlns:a14="http://schemas.microsoft.com/office/drawing/2010/main" val="0"/>
              </a:ext>
            </a:extLst>
          </a:blip>
          <a:srcRect l="30600" t="12239" r="5271" b="6250"/>
          <a:stretch/>
        </p:blipFill>
        <p:spPr bwMode="auto">
          <a:xfrm>
            <a:off x="1615940" y="211510"/>
            <a:ext cx="6492551" cy="46396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4431197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760" y="357535"/>
            <a:ext cx="8229600" cy="1143000"/>
          </a:xfrm>
        </p:spPr>
        <p:txBody>
          <a:bodyPr/>
          <a:lstStyle/>
          <a:p>
            <a:endParaRPr lang="en-GB" dirty="0"/>
          </a:p>
        </p:txBody>
      </p:sp>
      <p:pic>
        <p:nvPicPr>
          <p:cNvPr id="1027" name="Picture 3"/>
          <p:cNvPicPr>
            <a:picLocks noGrp="1" noChangeAspect="1" noChangeArrowheads="1"/>
          </p:cNvPicPr>
          <p:nvPr>
            <p:ph idx="1"/>
          </p:nvPr>
        </p:nvPicPr>
        <p:blipFill rotWithShape="1">
          <a:blip r:embed="rId3" cstate="print">
            <a:extLst>
              <a:ext uri="{28A0092B-C50C-407E-A947-70E740481C1C}">
                <a14:useLocalDpi xmlns:a14="http://schemas.microsoft.com/office/drawing/2010/main" val="0"/>
              </a:ext>
            </a:extLst>
          </a:blip>
          <a:srcRect l="25991" t="4132" r="23152" b="13677"/>
          <a:stretch/>
        </p:blipFill>
        <p:spPr bwMode="auto">
          <a:xfrm>
            <a:off x="467544" y="5000349"/>
            <a:ext cx="1795797" cy="16317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1439" y="5308869"/>
            <a:ext cx="1470025" cy="1096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45089" y="5308869"/>
            <a:ext cx="12192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99792" y="5243119"/>
            <a:ext cx="1524000" cy="1146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464475" y="5342033"/>
            <a:ext cx="134778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8" name="Picture 2"/>
          <p:cNvPicPr>
            <a:picLocks noChangeAspect="1" noChangeArrowheads="1"/>
          </p:cNvPicPr>
          <p:nvPr/>
        </p:nvPicPr>
        <p:blipFill rotWithShape="1">
          <a:blip r:embed="rId8">
            <a:extLst>
              <a:ext uri="{28A0092B-C50C-407E-A947-70E740481C1C}">
                <a14:useLocalDpi xmlns:a14="http://schemas.microsoft.com/office/drawing/2010/main" val="0"/>
              </a:ext>
            </a:extLst>
          </a:blip>
          <a:srcRect l="6360" t="12239" r="29722" b="6250"/>
          <a:stretch/>
        </p:blipFill>
        <p:spPr bwMode="auto">
          <a:xfrm>
            <a:off x="1619672" y="235123"/>
            <a:ext cx="6037639" cy="43288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9440665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098" name="Picture 2"/>
          <p:cNvPicPr>
            <a:picLocks noGrp="1" noChangeAspect="1" noChangeArrowheads="1"/>
          </p:cNvPicPr>
          <p:nvPr>
            <p:ph idx="1"/>
          </p:nvPr>
        </p:nvPicPr>
        <p:blipFill rotWithShape="1">
          <a:blip r:embed="rId3" cstate="print">
            <a:extLst>
              <a:ext uri="{28A0092B-C50C-407E-A947-70E740481C1C}">
                <a14:useLocalDpi xmlns:a14="http://schemas.microsoft.com/office/drawing/2010/main" val="0"/>
              </a:ext>
            </a:extLst>
          </a:blip>
          <a:srcRect l="24443" t="3214" r="23926" b="15054"/>
          <a:stretch/>
        </p:blipFill>
        <p:spPr bwMode="auto">
          <a:xfrm>
            <a:off x="323528" y="4791496"/>
            <a:ext cx="1872208" cy="166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03493" y="4915295"/>
            <a:ext cx="2940507"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83768" y="4815658"/>
            <a:ext cx="2160240" cy="16226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44008" y="5337078"/>
            <a:ext cx="1948283" cy="1101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2" name="Picture 2"/>
          <p:cNvPicPr>
            <a:picLocks noChangeAspect="1" noChangeArrowheads="1"/>
          </p:cNvPicPr>
          <p:nvPr/>
        </p:nvPicPr>
        <p:blipFill rotWithShape="1">
          <a:blip r:embed="rId7">
            <a:extLst>
              <a:ext uri="{28A0092B-C50C-407E-A947-70E740481C1C}">
                <a14:useLocalDpi xmlns:a14="http://schemas.microsoft.com/office/drawing/2010/main" val="0"/>
              </a:ext>
            </a:extLst>
          </a:blip>
          <a:srcRect l="8346" t="11979" r="27379" b="6250"/>
          <a:stretch/>
        </p:blipFill>
        <p:spPr bwMode="auto">
          <a:xfrm>
            <a:off x="1259632" y="235092"/>
            <a:ext cx="6172944" cy="44152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9905937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122" name="Picture 2"/>
          <p:cNvPicPr>
            <a:picLocks noGrp="1" noChangeAspect="1" noChangeArrowheads="1"/>
          </p:cNvPicPr>
          <p:nvPr>
            <p:ph idx="1"/>
          </p:nvPr>
        </p:nvPicPr>
        <p:blipFill rotWithShape="1">
          <a:blip r:embed="rId3" cstate="print">
            <a:extLst>
              <a:ext uri="{28A0092B-C50C-407E-A947-70E740481C1C}">
                <a14:useLocalDpi xmlns:a14="http://schemas.microsoft.com/office/drawing/2010/main" val="0"/>
              </a:ext>
            </a:extLst>
          </a:blip>
          <a:srcRect l="22635" t="7347" r="26249" b="11380"/>
          <a:stretch/>
        </p:blipFill>
        <p:spPr bwMode="auto">
          <a:xfrm>
            <a:off x="611560" y="4797152"/>
            <a:ext cx="1939914" cy="17341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38029" y="5488677"/>
            <a:ext cx="1584325" cy="1189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36096" y="5488677"/>
            <a:ext cx="1328737" cy="1000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6" name="Picture 2"/>
          <p:cNvPicPr>
            <a:picLocks noChangeAspect="1" noChangeArrowheads="1"/>
          </p:cNvPicPr>
          <p:nvPr/>
        </p:nvPicPr>
        <p:blipFill rotWithShape="1">
          <a:blip r:embed="rId6">
            <a:extLst>
              <a:ext uri="{28A0092B-C50C-407E-A947-70E740481C1C}">
                <a14:useLocalDpi xmlns:a14="http://schemas.microsoft.com/office/drawing/2010/main" val="0"/>
              </a:ext>
            </a:extLst>
          </a:blip>
          <a:srcRect l="10396" t="11718" r="25036" b="6250"/>
          <a:stretch/>
        </p:blipFill>
        <p:spPr bwMode="auto">
          <a:xfrm>
            <a:off x="1174618" y="276064"/>
            <a:ext cx="6111146" cy="43651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7496752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614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7020272" y="5101015"/>
            <a:ext cx="1786283" cy="13412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217" y="5037804"/>
            <a:ext cx="1506537" cy="1511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6514" t="5681" r="23013" b="12500"/>
          <a:stretch/>
        </p:blipFill>
        <p:spPr bwMode="auto">
          <a:xfrm>
            <a:off x="290577" y="5037804"/>
            <a:ext cx="1931640" cy="17604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0" name="Picture 6"/>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8908" t="17614" r="12472" b="9659"/>
          <a:stretch/>
        </p:blipFill>
        <p:spPr bwMode="auto">
          <a:xfrm>
            <a:off x="3995936" y="5037804"/>
            <a:ext cx="2376047" cy="14158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48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95936" y="4945729"/>
            <a:ext cx="2670175" cy="1695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4" name="Picture 2"/>
          <p:cNvPicPr>
            <a:picLocks noChangeAspect="1" noChangeArrowheads="1"/>
          </p:cNvPicPr>
          <p:nvPr/>
        </p:nvPicPr>
        <p:blipFill rotWithShape="1">
          <a:blip r:embed="rId8">
            <a:extLst>
              <a:ext uri="{28A0092B-C50C-407E-A947-70E740481C1C}">
                <a14:useLocalDpi xmlns:a14="http://schemas.microsoft.com/office/drawing/2010/main" val="0"/>
              </a:ext>
            </a:extLst>
          </a:blip>
          <a:srcRect l="9656" t="13802" r="28551" b="9214"/>
          <a:stretch/>
        </p:blipFill>
        <p:spPr bwMode="auto">
          <a:xfrm>
            <a:off x="1365646" y="404664"/>
            <a:ext cx="6014666" cy="42129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4150117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normAutofit fontScale="92500" lnSpcReduction="10000"/>
          </a:bodyPr>
          <a:lstStyle/>
          <a:p>
            <a:pPr lvl="0" fontAlgn="base">
              <a:spcAft>
                <a:spcPct val="0"/>
              </a:spcAft>
              <a:buClr>
                <a:srgbClr val="FF3300"/>
              </a:buClr>
              <a:buFontTx/>
              <a:buChar char="•"/>
            </a:pPr>
            <a:r>
              <a:rPr lang="en-GB" kern="0" dirty="0">
                <a:solidFill>
                  <a:srgbClr val="0000FF"/>
                </a:solidFill>
                <a:latin typeface="Arial"/>
                <a:ea typeface="ＭＳ Ｐゴシック" pitchFamily="-65" charset="-128"/>
              </a:rPr>
              <a:t>Just Consider your own stress bucket at moment</a:t>
            </a:r>
          </a:p>
          <a:p>
            <a:pPr lvl="0" fontAlgn="base">
              <a:spcAft>
                <a:spcPct val="0"/>
              </a:spcAft>
              <a:buClr>
                <a:srgbClr val="FF3300"/>
              </a:buClr>
              <a:buFontTx/>
              <a:buChar char="•"/>
            </a:pPr>
            <a:r>
              <a:rPr lang="en-GB" kern="0" dirty="0">
                <a:solidFill>
                  <a:srgbClr val="0000FF"/>
                </a:solidFill>
                <a:latin typeface="Arial"/>
                <a:ea typeface="ＭＳ Ｐゴシック" pitchFamily="-65" charset="-128"/>
              </a:rPr>
              <a:t>Ask yourself the questions…</a:t>
            </a:r>
          </a:p>
          <a:p>
            <a:pPr marL="0" lvl="0" indent="0" fontAlgn="base">
              <a:spcAft>
                <a:spcPct val="0"/>
              </a:spcAft>
              <a:buClr>
                <a:srgbClr val="FF3300"/>
              </a:buClr>
              <a:buNone/>
            </a:pPr>
            <a:r>
              <a:rPr lang="en-GB" sz="2000" kern="0" dirty="0">
                <a:solidFill>
                  <a:srgbClr val="0000FF"/>
                </a:solidFill>
                <a:latin typeface="Arial"/>
                <a:ea typeface="ＭＳ Ｐゴシック" pitchFamily="-65" charset="-128"/>
              </a:rPr>
              <a:t>Do I have any evidence to support my feelings?</a:t>
            </a:r>
          </a:p>
          <a:p>
            <a:pPr marL="0" lvl="0" indent="0" fontAlgn="base">
              <a:spcAft>
                <a:spcPct val="0"/>
              </a:spcAft>
              <a:buClr>
                <a:srgbClr val="FF3300"/>
              </a:buClr>
              <a:buNone/>
            </a:pPr>
            <a:r>
              <a:rPr lang="en-GB" sz="2000" kern="0" dirty="0">
                <a:solidFill>
                  <a:srgbClr val="0000FF"/>
                </a:solidFill>
                <a:latin typeface="Arial"/>
                <a:ea typeface="ＭＳ Ｐゴシック" pitchFamily="-65" charset="-128"/>
              </a:rPr>
              <a:t>What can I change?</a:t>
            </a:r>
          </a:p>
          <a:p>
            <a:pPr marL="0" lvl="0" indent="0" fontAlgn="base">
              <a:spcAft>
                <a:spcPct val="0"/>
              </a:spcAft>
              <a:buClr>
                <a:srgbClr val="FF3300"/>
              </a:buClr>
              <a:buNone/>
            </a:pPr>
            <a:r>
              <a:rPr lang="en-GB" sz="2000" kern="0" dirty="0">
                <a:solidFill>
                  <a:srgbClr val="0000FF"/>
                </a:solidFill>
                <a:latin typeface="Arial"/>
                <a:ea typeface="ＭＳ Ｐゴシック" pitchFamily="-65" charset="-128"/>
              </a:rPr>
              <a:t>What can’t I change and need to accept?</a:t>
            </a:r>
          </a:p>
          <a:p>
            <a:pPr marL="0" lvl="0" indent="0" fontAlgn="base">
              <a:spcAft>
                <a:spcPct val="0"/>
              </a:spcAft>
              <a:buClr>
                <a:srgbClr val="FF3300"/>
              </a:buClr>
              <a:buNone/>
            </a:pPr>
            <a:r>
              <a:rPr lang="en-GB" sz="2000" kern="0" dirty="0">
                <a:solidFill>
                  <a:srgbClr val="0000FF"/>
                </a:solidFill>
                <a:latin typeface="Arial"/>
                <a:ea typeface="ＭＳ Ｐゴシック" pitchFamily="-65" charset="-128"/>
              </a:rPr>
              <a:t>What needs my urgent attention?</a:t>
            </a:r>
          </a:p>
          <a:p>
            <a:pPr marL="0" lvl="0" indent="0" fontAlgn="base">
              <a:spcAft>
                <a:spcPct val="0"/>
              </a:spcAft>
              <a:buClr>
                <a:srgbClr val="FF3300"/>
              </a:buClr>
              <a:buNone/>
            </a:pPr>
            <a:r>
              <a:rPr lang="en-GB" sz="2000" kern="0" dirty="0">
                <a:solidFill>
                  <a:srgbClr val="0000FF"/>
                </a:solidFill>
                <a:latin typeface="Arial"/>
                <a:ea typeface="ＭＳ Ｐゴシック" pitchFamily="-65" charset="-128"/>
              </a:rPr>
              <a:t>Can anyone help me?</a:t>
            </a:r>
          </a:p>
          <a:p>
            <a:pPr lvl="0" fontAlgn="base">
              <a:spcAft>
                <a:spcPct val="0"/>
              </a:spcAft>
              <a:buClr>
                <a:srgbClr val="FF3300"/>
              </a:buClr>
              <a:buFontTx/>
              <a:buChar char="•"/>
            </a:pPr>
            <a:r>
              <a:rPr lang="en-GB" kern="0" dirty="0">
                <a:solidFill>
                  <a:srgbClr val="0000FF"/>
                </a:solidFill>
                <a:latin typeface="Arial"/>
                <a:ea typeface="ＭＳ Ｐゴシック" pitchFamily="-65" charset="-128"/>
              </a:rPr>
              <a:t>Spend 30 minutes for yourself doing a ‘helpful coping strategy’ consider each of the SMILE steps to wellbeing for ideas…</a:t>
            </a:r>
          </a:p>
          <a:p>
            <a:endParaRPr lang="en-GB" dirty="0"/>
          </a:p>
        </p:txBody>
      </p:sp>
      <p:pic>
        <p:nvPicPr>
          <p:cNvPr id="2560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2204864"/>
            <a:ext cx="2328863" cy="2328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itle 1"/>
          <p:cNvSpPr txBox="1">
            <a:spLocks/>
          </p:cNvSpPr>
          <p:nvPr/>
        </p:nvSpPr>
        <p:spPr bwMode="auto">
          <a:xfrm>
            <a:off x="467544" y="188640"/>
            <a:ext cx="8229600" cy="1143000"/>
          </a:xfrm>
          <a:prstGeom prst="rect">
            <a:avLst/>
          </a:prstGeom>
          <a:solidFill>
            <a:srgbClr val="0070C0"/>
          </a:solidFill>
          <a:ln>
            <a:noFill/>
          </a:ln>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a:solidFill>
                  <a:srgbClr val="0000FF"/>
                </a:solidFill>
                <a:latin typeface="+mj-lt"/>
                <a:ea typeface="ＭＳ Ｐゴシック" pitchFamily="-65" charset="-128"/>
                <a:cs typeface="ＭＳ Ｐゴシック" pitchFamily="-65" charset="-128"/>
              </a:defRPr>
            </a:lvl1pPr>
            <a:lvl2pPr algn="ctr" rtl="0" eaLnBrk="1" fontAlgn="base" hangingPunct="1">
              <a:spcBef>
                <a:spcPct val="0"/>
              </a:spcBef>
              <a:spcAft>
                <a:spcPct val="0"/>
              </a:spcAft>
              <a:defRPr sz="4400">
                <a:solidFill>
                  <a:srgbClr val="0000FF"/>
                </a:solidFill>
                <a:latin typeface="Arial" pitchFamily="-65" charset="0"/>
                <a:ea typeface="ＭＳ Ｐゴシック" pitchFamily="-65" charset="-128"/>
                <a:cs typeface="ＭＳ Ｐゴシック" pitchFamily="-65" charset="-128"/>
              </a:defRPr>
            </a:lvl2pPr>
            <a:lvl3pPr algn="ctr" rtl="0" eaLnBrk="1" fontAlgn="base" hangingPunct="1">
              <a:spcBef>
                <a:spcPct val="0"/>
              </a:spcBef>
              <a:spcAft>
                <a:spcPct val="0"/>
              </a:spcAft>
              <a:defRPr sz="4400">
                <a:solidFill>
                  <a:srgbClr val="0000FF"/>
                </a:solidFill>
                <a:latin typeface="Arial" pitchFamily="-65" charset="0"/>
                <a:ea typeface="ＭＳ Ｐゴシック" pitchFamily="-65" charset="-128"/>
                <a:cs typeface="ＭＳ Ｐゴシック" pitchFamily="-65" charset="-128"/>
              </a:defRPr>
            </a:lvl3pPr>
            <a:lvl4pPr algn="ctr" rtl="0" eaLnBrk="1" fontAlgn="base" hangingPunct="1">
              <a:spcBef>
                <a:spcPct val="0"/>
              </a:spcBef>
              <a:spcAft>
                <a:spcPct val="0"/>
              </a:spcAft>
              <a:defRPr sz="4400">
                <a:solidFill>
                  <a:srgbClr val="0000FF"/>
                </a:solidFill>
                <a:latin typeface="Arial" pitchFamily="-65" charset="0"/>
                <a:ea typeface="ＭＳ Ｐゴシック" pitchFamily="-65" charset="-128"/>
                <a:cs typeface="ＭＳ Ｐゴシック" pitchFamily="-65" charset="-128"/>
              </a:defRPr>
            </a:lvl4pPr>
            <a:lvl5pPr algn="ctr" rtl="0" eaLnBrk="1" fontAlgn="base" hangingPunct="1">
              <a:spcBef>
                <a:spcPct val="0"/>
              </a:spcBef>
              <a:spcAft>
                <a:spcPct val="0"/>
              </a:spcAft>
              <a:defRPr sz="4400">
                <a:solidFill>
                  <a:srgbClr val="0000FF"/>
                </a:solidFill>
                <a:latin typeface="Arial" pitchFamily="-65" charset="0"/>
                <a:ea typeface="ＭＳ Ｐゴシック" pitchFamily="-65" charset="-128"/>
                <a:cs typeface="ＭＳ Ｐゴシック" pitchFamily="-65" charset="-128"/>
              </a:defRPr>
            </a:lvl5pPr>
            <a:lvl6pPr marL="457200" algn="ctr" rtl="0" eaLnBrk="1" fontAlgn="base" hangingPunct="1">
              <a:spcBef>
                <a:spcPct val="0"/>
              </a:spcBef>
              <a:spcAft>
                <a:spcPct val="0"/>
              </a:spcAft>
              <a:defRPr sz="4400">
                <a:solidFill>
                  <a:schemeClr val="tx2"/>
                </a:solidFill>
                <a:latin typeface="Arial" pitchFamily="-65" charset="0"/>
              </a:defRPr>
            </a:lvl6pPr>
            <a:lvl7pPr marL="914400" algn="ctr" rtl="0" eaLnBrk="1" fontAlgn="base" hangingPunct="1">
              <a:spcBef>
                <a:spcPct val="0"/>
              </a:spcBef>
              <a:spcAft>
                <a:spcPct val="0"/>
              </a:spcAft>
              <a:defRPr sz="4400">
                <a:solidFill>
                  <a:schemeClr val="tx2"/>
                </a:solidFill>
                <a:latin typeface="Arial" pitchFamily="-65" charset="0"/>
              </a:defRPr>
            </a:lvl7pPr>
            <a:lvl8pPr marL="1371600" algn="ctr" rtl="0" eaLnBrk="1" fontAlgn="base" hangingPunct="1">
              <a:spcBef>
                <a:spcPct val="0"/>
              </a:spcBef>
              <a:spcAft>
                <a:spcPct val="0"/>
              </a:spcAft>
              <a:defRPr sz="4400">
                <a:solidFill>
                  <a:schemeClr val="tx2"/>
                </a:solidFill>
                <a:latin typeface="Arial" pitchFamily="-65" charset="0"/>
              </a:defRPr>
            </a:lvl8pPr>
            <a:lvl9pPr marL="1828800" algn="ctr" rtl="0" eaLnBrk="1" fontAlgn="base" hangingPunct="1">
              <a:spcBef>
                <a:spcPct val="0"/>
              </a:spcBef>
              <a:spcAft>
                <a:spcPct val="0"/>
              </a:spcAft>
              <a:defRPr sz="4400">
                <a:solidFill>
                  <a:schemeClr val="tx2"/>
                </a:solidFill>
                <a:latin typeface="Arial" pitchFamily="-65"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4400" b="0" i="0" u="none" strike="noStrike" kern="0" cap="none" spc="0" normalizeH="0" baseline="0" noProof="0" smtClean="0">
                <a:ln>
                  <a:noFill/>
                </a:ln>
                <a:solidFill>
                  <a:srgbClr val="FFFFFF"/>
                </a:solidFill>
                <a:effectLst/>
                <a:uLnTx/>
                <a:uFillTx/>
                <a:latin typeface="Arial"/>
                <a:ea typeface="ＭＳ Ｐゴシック" pitchFamily="-65" charset="-128"/>
              </a:rPr>
              <a:t/>
            </a:r>
            <a:br>
              <a:rPr kumimoji="0" lang="en-GB" sz="4400" b="0" i="0" u="none" strike="noStrike" kern="0" cap="none" spc="0" normalizeH="0" baseline="0" noProof="0" smtClean="0">
                <a:ln>
                  <a:noFill/>
                </a:ln>
                <a:solidFill>
                  <a:srgbClr val="FFFFFF"/>
                </a:solidFill>
                <a:effectLst/>
                <a:uLnTx/>
                <a:uFillTx/>
                <a:latin typeface="Arial"/>
                <a:ea typeface="ＭＳ Ｐゴシック" pitchFamily="-65" charset="-128"/>
              </a:rPr>
            </a:br>
            <a:r>
              <a:rPr kumimoji="0" lang="en-GB" sz="4400" b="0" i="0" u="none" strike="noStrike" kern="0" cap="none" spc="0" normalizeH="0" baseline="0" noProof="0" smtClean="0">
                <a:ln>
                  <a:noFill/>
                </a:ln>
                <a:solidFill>
                  <a:srgbClr val="FFFFFF"/>
                </a:solidFill>
                <a:effectLst/>
                <a:uLnTx/>
                <a:uFillTx/>
                <a:latin typeface="Arial"/>
                <a:ea typeface="ＭＳ Ｐゴシック" pitchFamily="-65" charset="-128"/>
              </a:rPr>
              <a:t>Wellbeing ‘Homework.’</a:t>
            </a:r>
            <a:r>
              <a:rPr kumimoji="0" lang="en-GB" sz="4400" b="0" i="0" u="none" strike="noStrike" kern="0" cap="none" spc="0" normalizeH="0" baseline="0" noProof="0" smtClean="0">
                <a:ln>
                  <a:noFill/>
                </a:ln>
                <a:solidFill>
                  <a:srgbClr val="0000FF"/>
                </a:solidFill>
                <a:effectLst/>
                <a:uLnTx/>
                <a:uFillTx/>
                <a:latin typeface="Arial"/>
                <a:ea typeface="ＭＳ Ｐゴシック" pitchFamily="-65" charset="-128"/>
              </a:rPr>
              <a:t/>
            </a:r>
            <a:br>
              <a:rPr kumimoji="0" lang="en-GB" sz="4400" b="0" i="0" u="none" strike="noStrike" kern="0" cap="none" spc="0" normalizeH="0" baseline="0" noProof="0" smtClean="0">
                <a:ln>
                  <a:noFill/>
                </a:ln>
                <a:solidFill>
                  <a:srgbClr val="0000FF"/>
                </a:solidFill>
                <a:effectLst/>
                <a:uLnTx/>
                <a:uFillTx/>
                <a:latin typeface="Arial"/>
                <a:ea typeface="ＭＳ Ｐゴシック" pitchFamily="-65" charset="-128"/>
              </a:rPr>
            </a:br>
            <a:endParaRPr kumimoji="0" lang="en-GB" sz="4400" b="0" i="0" u="none" strike="noStrike" kern="0" cap="none" spc="0" normalizeH="0" baseline="0" noProof="0" dirty="0">
              <a:ln>
                <a:noFill/>
              </a:ln>
              <a:solidFill>
                <a:srgbClr val="0000FF"/>
              </a:solidFill>
              <a:effectLst/>
              <a:uLnTx/>
              <a:uFillTx/>
              <a:latin typeface="Arial"/>
              <a:ea typeface="ＭＳ Ｐゴシック" pitchFamily="-65" charset="-128"/>
            </a:endParaRPr>
          </a:p>
        </p:txBody>
      </p:sp>
    </p:spTree>
    <p:extLst>
      <p:ext uri="{BB962C8B-B14F-4D97-AF65-F5344CB8AC3E}">
        <p14:creationId xmlns:p14="http://schemas.microsoft.com/office/powerpoint/2010/main" val="21339279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l="7591" t="2437" r="8876" b="6639"/>
          <a:stretch>
            <a:fillRect/>
          </a:stretch>
        </p:blipFill>
        <p:spPr>
          <a:xfrm>
            <a:off x="1187450" y="1125538"/>
            <a:ext cx="6597650" cy="4786312"/>
          </a:xfrm>
        </p:spPr>
      </p:pic>
      <p:pic>
        <p:nvPicPr>
          <p:cNvPr id="37891" name="Picture 2" descr="Illuminate PS_RGB screen NEG transparent"/>
          <p:cNvPicPr>
            <a:picLocks noChangeAspect="1" noChangeArrowheads="1"/>
          </p:cNvPicPr>
          <p:nvPr/>
        </p:nvPicPr>
        <p:blipFill>
          <a:blip r:embed="rId4">
            <a:extLst>
              <a:ext uri="{28A0092B-C50C-407E-A947-70E740481C1C}">
                <a14:useLocalDpi xmlns:a14="http://schemas.microsoft.com/office/drawing/2010/main" val="0"/>
              </a:ext>
            </a:extLst>
          </a:blip>
          <a:srcRect t="4460" b="21249"/>
          <a:stretch>
            <a:fillRect/>
          </a:stretch>
        </p:blipFill>
        <p:spPr bwMode="auto">
          <a:xfrm>
            <a:off x="7415213" y="6262688"/>
            <a:ext cx="1728787" cy="59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888" y="5934670"/>
            <a:ext cx="4572000" cy="923330"/>
          </a:xfrm>
          <a:prstGeom prst="rect">
            <a:avLst/>
          </a:prstGeom>
        </p:spPr>
        <p:txBody>
          <a:bodyPr>
            <a:spAutoFit/>
          </a:bodyPr>
          <a:lstStyle/>
          <a:p>
            <a:r>
              <a:rPr lang="en-GB" dirty="0">
                <a:hlinkClick r:id="rId5"/>
              </a:rPr>
              <a:t>https://www.mind.org.uk/information-support/drugs-and-treatments/mindfulness</a:t>
            </a:r>
            <a:r>
              <a:rPr lang="en-GB" dirty="0" smtClean="0">
                <a:hlinkClick r:id="rId5"/>
              </a:rPr>
              <a:t>/</a:t>
            </a:r>
            <a:endParaRPr lang="en-GB" dirty="0" smtClean="0"/>
          </a:p>
          <a:p>
            <a:endParaRPr lang="en-GB" dirty="0"/>
          </a:p>
        </p:txBody>
      </p:sp>
    </p:spTree>
    <p:extLst>
      <p:ext uri="{BB962C8B-B14F-4D97-AF65-F5344CB8AC3E}">
        <p14:creationId xmlns:p14="http://schemas.microsoft.com/office/powerpoint/2010/main" val="163737823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196752"/>
            <a:ext cx="8784976" cy="4896544"/>
          </a:xfrm>
        </p:spPr>
        <p:txBody>
          <a:bodyPr>
            <a:normAutofit/>
          </a:bodyPr>
          <a:lstStyle/>
          <a:p>
            <a:r>
              <a:rPr lang="en-GB" sz="2800" b="1" dirty="0"/>
              <a:t>Review SMILE resources &amp; practices </a:t>
            </a:r>
            <a:r>
              <a:rPr lang="en-GB" sz="2800" dirty="0"/>
              <a:t>used at Forest Oak</a:t>
            </a:r>
            <a:r>
              <a:rPr lang="en-GB" sz="2800" dirty="0" smtClean="0"/>
              <a:t>.</a:t>
            </a:r>
          </a:p>
          <a:p>
            <a:pPr marL="0" indent="0">
              <a:buNone/>
            </a:pPr>
            <a:endParaRPr lang="en-GB" sz="2800" dirty="0"/>
          </a:p>
          <a:p>
            <a:r>
              <a:rPr lang="en-GB" sz="2800" dirty="0" smtClean="0"/>
              <a:t>Explain </a:t>
            </a:r>
            <a:r>
              <a:rPr lang="en-GB" sz="2800" b="1" dirty="0" smtClean="0"/>
              <a:t>EHWB whole school audit </a:t>
            </a:r>
            <a:r>
              <a:rPr lang="en-GB" sz="2800" dirty="0" smtClean="0"/>
              <a:t>completed by SLT/EHWB lead and share any gaps identified.</a:t>
            </a:r>
          </a:p>
          <a:p>
            <a:r>
              <a:rPr lang="en-GB" sz="2800" dirty="0" smtClean="0"/>
              <a:t>Share agreed </a:t>
            </a:r>
            <a:r>
              <a:rPr lang="en-GB" sz="2800" b="1" dirty="0" smtClean="0"/>
              <a:t>priority focus and best hoped- for outcomes for our school.</a:t>
            </a:r>
          </a:p>
          <a:p>
            <a:r>
              <a:rPr lang="en-GB" sz="2800" dirty="0" smtClean="0"/>
              <a:t>Explain pupil assessments and process/deadlines </a:t>
            </a:r>
          </a:p>
          <a:p>
            <a:r>
              <a:rPr lang="en-GB" sz="2800" dirty="0" smtClean="0"/>
              <a:t>Agree target </a:t>
            </a:r>
            <a:r>
              <a:rPr lang="en-GB" sz="2800" dirty="0"/>
              <a:t>group, class or area.</a:t>
            </a:r>
          </a:p>
          <a:p>
            <a:r>
              <a:rPr lang="en-GB" sz="2800" dirty="0" smtClean="0"/>
              <a:t>Audit (&amp; celebrate) where our whole school already teaches and provides opportunities for SMILE steps</a:t>
            </a:r>
          </a:p>
        </p:txBody>
      </p:sp>
      <p:sp>
        <p:nvSpPr>
          <p:cNvPr id="4" name="Title 1"/>
          <p:cNvSpPr txBox="1">
            <a:spLocks/>
          </p:cNvSpPr>
          <p:nvPr/>
        </p:nvSpPr>
        <p:spPr>
          <a:xfrm>
            <a:off x="0" y="-27384"/>
            <a:ext cx="9144000" cy="1080120"/>
          </a:xfrm>
          <a:prstGeom prst="rect">
            <a:avLst/>
          </a:prstGeom>
          <a:solidFill>
            <a:schemeClr val="accent4"/>
          </a:solidFill>
        </p:spPr>
        <p:txBody>
          <a:bodyPr vert="horz" lIns="91440" tIns="45720" rIns="91440" bIns="45720" rtlCol="0" anchor="ct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rgbClr val="EEECE1"/>
                </a:solidFill>
              </a:rPr>
              <a:t>Possible Session 3 </a:t>
            </a:r>
          </a:p>
          <a:p>
            <a:r>
              <a:rPr lang="en-GB" b="1" dirty="0" smtClean="0">
                <a:solidFill>
                  <a:srgbClr val="EEECE1"/>
                </a:solidFill>
              </a:rPr>
              <a:t>Hoped for outcomes</a:t>
            </a:r>
            <a:endParaRPr lang="en-GB" b="1" dirty="0">
              <a:solidFill>
                <a:srgbClr val="EEECE1"/>
              </a:solidFill>
            </a:endParaRPr>
          </a:p>
        </p:txBody>
      </p:sp>
    </p:spTree>
    <p:extLst>
      <p:ext uri="{BB962C8B-B14F-4D97-AF65-F5344CB8AC3E}">
        <p14:creationId xmlns:p14="http://schemas.microsoft.com/office/powerpoint/2010/main" val="315136600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384"/>
            <a:ext cx="9144000" cy="1143000"/>
          </a:xfrm>
          <a:solidFill>
            <a:schemeClr val="accent4"/>
          </a:solidFill>
        </p:spPr>
        <p:txBody>
          <a:bodyPr>
            <a:normAutofit fontScale="90000"/>
          </a:bodyPr>
          <a:lstStyle/>
          <a:p>
            <a:r>
              <a:rPr lang="en-GB" b="1" dirty="0" smtClean="0">
                <a:solidFill>
                  <a:schemeClr val="bg1"/>
                </a:solidFill>
              </a:rPr>
              <a:t>EHWB whole school audit &amp; gap analysis</a:t>
            </a:r>
            <a:endParaRPr lang="en-GB" b="1" dirty="0">
              <a:solidFill>
                <a:schemeClr val="bg1"/>
              </a:solidFill>
            </a:endParaRPr>
          </a:p>
        </p:txBody>
      </p:sp>
      <p:sp>
        <p:nvSpPr>
          <p:cNvPr id="3" name="Content Placeholder 2"/>
          <p:cNvSpPr>
            <a:spLocks noGrp="1"/>
          </p:cNvSpPr>
          <p:nvPr>
            <p:ph idx="1"/>
          </p:nvPr>
        </p:nvSpPr>
        <p:spPr>
          <a:xfrm>
            <a:off x="251520" y="1484784"/>
            <a:ext cx="4896544" cy="5184576"/>
          </a:xfrm>
          <a:solidFill>
            <a:schemeClr val="bg1"/>
          </a:solidFill>
        </p:spPr>
        <p:txBody>
          <a:bodyPr>
            <a:normAutofit lnSpcReduction="10000"/>
          </a:bodyPr>
          <a:lstStyle/>
          <a:p>
            <a:pPr>
              <a:spcBef>
                <a:spcPts val="0"/>
              </a:spcBef>
              <a:spcAft>
                <a:spcPts val="2400"/>
              </a:spcAft>
            </a:pPr>
            <a:r>
              <a:rPr lang="en-GB" b="1" dirty="0" smtClean="0">
                <a:solidFill>
                  <a:srgbClr val="00CC66"/>
                </a:solidFill>
              </a:rPr>
              <a:t>School policies and procedures</a:t>
            </a:r>
          </a:p>
          <a:p>
            <a:pPr>
              <a:spcBef>
                <a:spcPts val="0"/>
              </a:spcBef>
              <a:spcAft>
                <a:spcPts val="2400"/>
              </a:spcAft>
            </a:pPr>
            <a:r>
              <a:rPr lang="en-GB" b="1" dirty="0" smtClean="0">
                <a:solidFill>
                  <a:srgbClr val="00CC66"/>
                </a:solidFill>
              </a:rPr>
              <a:t>School practices</a:t>
            </a:r>
          </a:p>
          <a:p>
            <a:pPr>
              <a:spcBef>
                <a:spcPts val="0"/>
              </a:spcBef>
              <a:spcAft>
                <a:spcPts val="2400"/>
              </a:spcAft>
            </a:pPr>
            <a:r>
              <a:rPr lang="en-GB" b="1" dirty="0" smtClean="0">
                <a:solidFill>
                  <a:srgbClr val="00CC66"/>
                </a:solidFill>
              </a:rPr>
              <a:t>Pupil experience</a:t>
            </a:r>
          </a:p>
          <a:p>
            <a:pPr>
              <a:spcBef>
                <a:spcPts val="0"/>
              </a:spcBef>
              <a:spcAft>
                <a:spcPts val="2400"/>
              </a:spcAft>
            </a:pPr>
            <a:r>
              <a:rPr lang="en-GB" b="1" dirty="0" smtClean="0">
                <a:solidFill>
                  <a:srgbClr val="00CC66"/>
                </a:solidFill>
              </a:rPr>
              <a:t>Education/other staff experience</a:t>
            </a:r>
          </a:p>
          <a:p>
            <a:pPr>
              <a:spcBef>
                <a:spcPts val="0"/>
              </a:spcBef>
              <a:spcAft>
                <a:spcPts val="2400"/>
              </a:spcAft>
            </a:pPr>
            <a:r>
              <a:rPr lang="en-GB" b="1" dirty="0" smtClean="0">
                <a:solidFill>
                  <a:srgbClr val="00CC66"/>
                </a:solidFill>
              </a:rPr>
              <a:t>Established EHWB programmes</a:t>
            </a:r>
            <a:endParaRPr lang="en-GB" b="1" dirty="0">
              <a:solidFill>
                <a:srgbClr val="00CC66"/>
              </a:solidFill>
            </a:endParaRPr>
          </a:p>
        </p:txBody>
      </p:sp>
      <p:pic>
        <p:nvPicPr>
          <p:cNvPr id="102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0976" t="24375" r="20782" b="14312"/>
          <a:stretch/>
        </p:blipFill>
        <p:spPr bwMode="auto">
          <a:xfrm rot="362087">
            <a:off x="4685477" y="1506779"/>
            <a:ext cx="6109750" cy="4019897"/>
          </a:xfrm>
          <a:prstGeom prst="rect">
            <a:avLst/>
          </a:prstGeom>
          <a:ln>
            <a:solidFill>
              <a:schemeClr val="accent1"/>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6"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7" name="Object 6"/>
          <p:cNvGraphicFramePr>
            <a:graphicFrameLocks noChangeAspect="1"/>
          </p:cNvGraphicFramePr>
          <p:nvPr>
            <p:extLst>
              <p:ext uri="{D42A27DB-BD31-4B8C-83A1-F6EECF244321}">
                <p14:modId xmlns:p14="http://schemas.microsoft.com/office/powerpoint/2010/main" val="3112066070"/>
              </p:ext>
            </p:extLst>
          </p:nvPr>
        </p:nvGraphicFramePr>
        <p:xfrm>
          <a:off x="7308304" y="5480640"/>
          <a:ext cx="1421308" cy="898947"/>
        </p:xfrm>
        <a:graphic>
          <a:graphicData uri="http://schemas.openxmlformats.org/presentationml/2006/ole">
            <mc:AlternateContent xmlns:mc="http://schemas.openxmlformats.org/markup-compatibility/2006">
              <mc:Choice xmlns:v="urn:schemas-microsoft-com:vml" Requires="v">
                <p:oleObj spid="_x0000_s20516" r:id="rId5" imgW="1590897" imgH="1638529" progId="MSPhotoEd.3">
                  <p:embed/>
                </p:oleObj>
              </mc:Choice>
              <mc:Fallback>
                <p:oleObj r:id="rId5" imgW="1590897" imgH="1638529" progId="MSPhotoEd.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08304" y="5480640"/>
                        <a:ext cx="1421308" cy="898947"/>
                      </a:xfrm>
                      <a:prstGeom prst="rect">
                        <a:avLst/>
                      </a:prstGeom>
                      <a:noFill/>
                      <a:ln>
                        <a:solidFill>
                          <a:schemeClr val="accent1"/>
                        </a:solidFill>
                      </a:ln>
                    </p:spPr>
                  </p:pic>
                </p:oleObj>
              </mc:Fallback>
            </mc:AlternateContent>
          </a:graphicData>
        </a:graphic>
      </p:graphicFrame>
      <p:sp>
        <p:nvSpPr>
          <p:cNvPr id="8" name="TextBox 7"/>
          <p:cNvSpPr txBox="1"/>
          <p:nvPr/>
        </p:nvSpPr>
        <p:spPr>
          <a:xfrm>
            <a:off x="6372200" y="5734997"/>
            <a:ext cx="1368152" cy="646331"/>
          </a:xfrm>
          <a:prstGeom prst="rect">
            <a:avLst/>
          </a:prstGeom>
          <a:noFill/>
        </p:spPr>
        <p:txBody>
          <a:bodyPr wrap="square" rtlCol="0">
            <a:spAutoFit/>
          </a:bodyPr>
          <a:lstStyle/>
          <a:p>
            <a:r>
              <a:rPr lang="en-GB" dirty="0" smtClean="0">
                <a:solidFill>
                  <a:srgbClr val="00B0F0"/>
                </a:solidFill>
              </a:rPr>
              <a:t>Adapted from:</a:t>
            </a:r>
            <a:endParaRPr lang="en-GB" dirty="0">
              <a:solidFill>
                <a:srgbClr val="00B0F0"/>
              </a:solidFill>
            </a:endParaRPr>
          </a:p>
        </p:txBody>
      </p:sp>
      <p:sp>
        <p:nvSpPr>
          <p:cNvPr id="9" name="Rectangle 1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356369326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2275531132"/>
              </p:ext>
            </p:extLst>
          </p:nvPr>
        </p:nvGraphicFramePr>
        <p:xfrm>
          <a:off x="-680145" y="2060848"/>
          <a:ext cx="9572625" cy="46196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p:cNvSpPr>
            <a:spLocks noGrp="1"/>
          </p:cNvSpPr>
          <p:nvPr>
            <p:ph type="title"/>
          </p:nvPr>
        </p:nvSpPr>
        <p:spPr>
          <a:xfrm>
            <a:off x="0" y="-27384"/>
            <a:ext cx="9144000" cy="1143000"/>
          </a:xfrm>
          <a:solidFill>
            <a:schemeClr val="accent4"/>
          </a:solidFill>
        </p:spPr>
        <p:txBody>
          <a:bodyPr>
            <a:normAutofit fontScale="90000"/>
          </a:bodyPr>
          <a:lstStyle/>
          <a:p>
            <a:r>
              <a:rPr lang="en-GB" b="1" dirty="0">
                <a:solidFill>
                  <a:schemeClr val="bg1"/>
                </a:solidFill>
              </a:rPr>
              <a:t>School Improvement </a:t>
            </a:r>
            <a:r>
              <a:rPr lang="en-GB" b="1" dirty="0" smtClean="0">
                <a:solidFill>
                  <a:schemeClr val="bg1"/>
                </a:solidFill>
              </a:rPr>
              <a:t>Priorities, </a:t>
            </a:r>
            <a:r>
              <a:rPr lang="en-GB" b="1" dirty="0">
                <a:solidFill>
                  <a:schemeClr val="bg1"/>
                </a:solidFill>
              </a:rPr>
              <a:t>Planning and Aims</a:t>
            </a:r>
          </a:p>
        </p:txBody>
      </p:sp>
      <p:pic>
        <p:nvPicPr>
          <p:cNvPr id="4" name="Picture 3" descr="C:\Users\jerrard.i\Local Settings\Temporary Internet Files\Content.Word\Smile Logo2.jp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1196752"/>
            <a:ext cx="2085975" cy="1390650"/>
          </a:xfrm>
          <a:prstGeom prst="rect">
            <a:avLst/>
          </a:prstGeom>
          <a:noFill/>
          <a:ln>
            <a:noFill/>
          </a:ln>
        </p:spPr>
      </p:pic>
      <p:graphicFrame>
        <p:nvGraphicFramePr>
          <p:cNvPr id="6" name="Diagram 5"/>
          <p:cNvGraphicFramePr/>
          <p:nvPr>
            <p:extLst>
              <p:ext uri="{D42A27DB-BD31-4B8C-83A1-F6EECF244321}">
                <p14:modId xmlns:p14="http://schemas.microsoft.com/office/powerpoint/2010/main" val="1531541198"/>
              </p:ext>
            </p:extLst>
          </p:nvPr>
        </p:nvGraphicFramePr>
        <p:xfrm>
          <a:off x="2699792" y="1192907"/>
          <a:ext cx="6223620" cy="3892277"/>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grpSp>
        <p:nvGrpSpPr>
          <p:cNvPr id="8" name="Group 7"/>
          <p:cNvGrpSpPr/>
          <p:nvPr/>
        </p:nvGrpSpPr>
        <p:grpSpPr>
          <a:xfrm>
            <a:off x="5028600" y="4941168"/>
            <a:ext cx="1487616" cy="1487616"/>
            <a:chOff x="4094891" y="3777898"/>
            <a:chExt cx="1487616" cy="1487616"/>
          </a:xfrm>
        </p:grpSpPr>
        <p:sp>
          <p:nvSpPr>
            <p:cNvPr id="9" name="Oval 8"/>
            <p:cNvSpPr/>
            <p:nvPr/>
          </p:nvSpPr>
          <p:spPr>
            <a:xfrm>
              <a:off x="4094891" y="3777898"/>
              <a:ext cx="1487616" cy="1487616"/>
            </a:xfrm>
            <a:prstGeom prst="ellipse">
              <a:avLst/>
            </a:prstGeom>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0" name="Oval 4"/>
            <p:cNvSpPr/>
            <p:nvPr/>
          </p:nvSpPr>
          <p:spPr>
            <a:xfrm>
              <a:off x="4214355" y="3995754"/>
              <a:ext cx="1368152" cy="105190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1430" tIns="11430" rIns="11430" bIns="11430" numCol="1" spcCol="1270" anchor="ctr" anchorCtr="0">
              <a:noAutofit/>
            </a:bodyPr>
            <a:lstStyle/>
            <a:p>
              <a:pPr lvl="0" algn="ctr" defTabSz="800100">
                <a:lnSpc>
                  <a:spcPct val="90000"/>
                </a:lnSpc>
                <a:spcBef>
                  <a:spcPct val="0"/>
                </a:spcBef>
              </a:pPr>
              <a:r>
                <a:rPr lang="en-GB" sz="1800" kern="1200" dirty="0"/>
                <a:t> </a:t>
              </a:r>
              <a:r>
                <a:rPr lang="en-GB" sz="1800" b="1" kern="1200" dirty="0"/>
                <a:t>Interest </a:t>
              </a:r>
              <a:endParaRPr lang="en-GB" sz="1800" b="1" kern="1200" dirty="0" smtClean="0"/>
            </a:p>
            <a:p>
              <a:pPr lvl="0" algn="ctr" defTabSz="800100">
                <a:lnSpc>
                  <a:spcPct val="90000"/>
                </a:lnSpc>
                <a:spcBef>
                  <a:spcPct val="0"/>
                </a:spcBef>
                <a:spcAft>
                  <a:spcPct val="35000"/>
                </a:spcAft>
              </a:pPr>
              <a:r>
                <a:rPr lang="en-GB" sz="1800" b="0" kern="1200" dirty="0" smtClean="0"/>
                <a:t>(</a:t>
              </a:r>
              <a:r>
                <a:rPr lang="en-GB" sz="1800" b="0" kern="1200" dirty="0"/>
                <a:t>take notice, be mindful.)</a:t>
              </a:r>
            </a:p>
          </p:txBody>
        </p:sp>
      </p:grpSp>
      <p:grpSp>
        <p:nvGrpSpPr>
          <p:cNvPr id="11" name="Group 10"/>
          <p:cNvGrpSpPr/>
          <p:nvPr/>
        </p:nvGrpSpPr>
        <p:grpSpPr>
          <a:xfrm>
            <a:off x="6516216" y="5589240"/>
            <a:ext cx="1184665" cy="1184665"/>
            <a:chOff x="4827392" y="3460858"/>
            <a:chExt cx="1184665" cy="1184665"/>
          </a:xfrm>
        </p:grpSpPr>
        <p:sp>
          <p:nvSpPr>
            <p:cNvPr id="12" name="Oval 11"/>
            <p:cNvSpPr/>
            <p:nvPr/>
          </p:nvSpPr>
          <p:spPr>
            <a:xfrm>
              <a:off x="4827392" y="3460858"/>
              <a:ext cx="1184665" cy="1184665"/>
            </a:xfrm>
            <a:prstGeom prst="ellipse">
              <a:avLst/>
            </a:prstGeom>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3" name="Oval 4"/>
            <p:cNvSpPr/>
            <p:nvPr/>
          </p:nvSpPr>
          <p:spPr>
            <a:xfrm>
              <a:off x="5000882" y="3634348"/>
              <a:ext cx="837685" cy="83768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795" tIns="10795" rIns="10795" bIns="10795" numCol="1" spcCol="1270" anchor="ctr" anchorCtr="0">
              <a:noAutofit/>
            </a:bodyPr>
            <a:lstStyle/>
            <a:p>
              <a:pPr lvl="0" algn="ctr" defTabSz="755650">
                <a:lnSpc>
                  <a:spcPct val="90000"/>
                </a:lnSpc>
                <a:spcBef>
                  <a:spcPct val="0"/>
                </a:spcBef>
              </a:pPr>
              <a:r>
                <a:rPr lang="en-GB" sz="1700" b="1" kern="1200" dirty="0"/>
                <a:t>Learn</a:t>
              </a:r>
            </a:p>
            <a:p>
              <a:pPr lvl="0" algn="ctr" defTabSz="755650">
                <a:lnSpc>
                  <a:spcPct val="90000"/>
                </a:lnSpc>
                <a:spcBef>
                  <a:spcPct val="0"/>
                </a:spcBef>
                <a:spcAft>
                  <a:spcPct val="35000"/>
                </a:spcAft>
              </a:pPr>
              <a:r>
                <a:rPr lang="en-GB" sz="1700" b="0" kern="1200" dirty="0"/>
                <a:t>(keep learning</a:t>
              </a:r>
              <a:r>
                <a:rPr lang="en-GB" sz="1700" b="1" kern="1200" dirty="0"/>
                <a:t>)</a:t>
              </a:r>
            </a:p>
          </p:txBody>
        </p:sp>
      </p:grpSp>
      <p:grpSp>
        <p:nvGrpSpPr>
          <p:cNvPr id="14" name="Group 13"/>
          <p:cNvGrpSpPr/>
          <p:nvPr/>
        </p:nvGrpSpPr>
        <p:grpSpPr>
          <a:xfrm>
            <a:off x="7700881" y="5346495"/>
            <a:ext cx="1443119" cy="1427410"/>
            <a:chOff x="4583305" y="3716000"/>
            <a:chExt cx="1082289" cy="1082289"/>
          </a:xfrm>
        </p:grpSpPr>
        <p:sp>
          <p:nvSpPr>
            <p:cNvPr id="15" name="Oval 14"/>
            <p:cNvSpPr/>
            <p:nvPr/>
          </p:nvSpPr>
          <p:spPr>
            <a:xfrm>
              <a:off x="4583305" y="3716000"/>
              <a:ext cx="1082289" cy="1082289"/>
            </a:xfrm>
            <a:prstGeom prst="ellipse">
              <a:avLst/>
            </a:prstGeom>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6" name="Oval 4"/>
            <p:cNvSpPr/>
            <p:nvPr/>
          </p:nvSpPr>
          <p:spPr>
            <a:xfrm>
              <a:off x="4741803" y="3874498"/>
              <a:ext cx="765293" cy="76529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en-GB" sz="1700" b="1" kern="1200" dirty="0" smtClean="0"/>
                <a:t>Engage  </a:t>
              </a:r>
              <a:r>
                <a:rPr lang="en-GB" sz="1700" kern="1200" dirty="0" smtClean="0"/>
                <a:t>(give </a:t>
              </a:r>
              <a:r>
                <a:rPr lang="en-GB" sz="1700" kern="1200" dirty="0"/>
                <a:t>to </a:t>
              </a:r>
              <a:r>
                <a:rPr lang="en-GB" sz="1700" kern="1200" dirty="0" smtClean="0"/>
                <a:t>others)</a:t>
              </a:r>
              <a:endParaRPr lang="en-GB" sz="1700" kern="1200" dirty="0"/>
            </a:p>
          </p:txBody>
        </p:sp>
      </p:grpSp>
    </p:spTree>
    <p:extLst>
      <p:ext uri="{BB962C8B-B14F-4D97-AF65-F5344CB8AC3E}">
        <p14:creationId xmlns:p14="http://schemas.microsoft.com/office/powerpoint/2010/main" val="421088631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0" y="-27384"/>
            <a:ext cx="9144000" cy="936104"/>
          </a:xfrm>
          <a:solidFill>
            <a:schemeClr val="accent4"/>
          </a:solidFill>
        </p:spPr>
        <p:txBody>
          <a:bodyPr/>
          <a:lstStyle/>
          <a:p>
            <a:r>
              <a:rPr lang="en-GB" b="1" dirty="0" smtClean="0">
                <a:solidFill>
                  <a:schemeClr val="bg1"/>
                </a:solidFill>
              </a:rPr>
              <a:t>WEMWBS adapted for pupils</a:t>
            </a:r>
            <a:endParaRPr lang="en-GB" b="1" dirty="0">
              <a:solidFill>
                <a:schemeClr val="bg1"/>
              </a:solidFill>
            </a:endParaRPr>
          </a:p>
        </p:txBody>
      </p:sp>
      <p:sp>
        <p:nvSpPr>
          <p:cNvPr id="8" name="Text Placeholder 7"/>
          <p:cNvSpPr>
            <a:spLocks noGrp="1"/>
          </p:cNvSpPr>
          <p:nvPr>
            <p:ph type="body" idx="1"/>
          </p:nvPr>
        </p:nvSpPr>
        <p:spPr>
          <a:xfrm>
            <a:off x="457200" y="836712"/>
            <a:ext cx="4040188" cy="639762"/>
          </a:xfrm>
        </p:spPr>
        <p:txBody>
          <a:bodyPr/>
          <a:lstStyle/>
          <a:p>
            <a:pPr algn="ctr"/>
            <a:r>
              <a:rPr lang="en-GB" dirty="0" smtClean="0"/>
              <a:t>For pupils with MLD</a:t>
            </a:r>
            <a:endParaRPr lang="en-GB" dirty="0"/>
          </a:p>
        </p:txBody>
      </p:sp>
      <p:sp>
        <p:nvSpPr>
          <p:cNvPr id="10" name="Text Placeholder 9"/>
          <p:cNvSpPr>
            <a:spLocks noGrp="1"/>
          </p:cNvSpPr>
          <p:nvPr>
            <p:ph type="body" sz="quarter" idx="3"/>
          </p:nvPr>
        </p:nvSpPr>
        <p:spPr>
          <a:xfrm>
            <a:off x="4427984" y="836712"/>
            <a:ext cx="4041775" cy="639762"/>
          </a:xfrm>
        </p:spPr>
        <p:txBody>
          <a:bodyPr/>
          <a:lstStyle/>
          <a:p>
            <a:pPr algn="ctr"/>
            <a:r>
              <a:rPr lang="en-GB" dirty="0" smtClean="0"/>
              <a:t>For pupils with SLD</a:t>
            </a:r>
            <a:endParaRPr lang="en-GB" dirty="0"/>
          </a:p>
        </p:txBody>
      </p:sp>
      <p:pic>
        <p:nvPicPr>
          <p:cNvPr id="717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3711" t="20250" r="53476" b="10137"/>
          <a:stretch/>
        </p:blipFill>
        <p:spPr bwMode="auto">
          <a:xfrm rot="21119262">
            <a:off x="319632" y="1722777"/>
            <a:ext cx="3764458" cy="4991583"/>
          </a:xfrm>
          <a:prstGeom prst="rect">
            <a:avLst/>
          </a:prstGeom>
          <a:ln w="9525">
            <a:solidFill>
              <a:schemeClr val="accent1"/>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717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52730" t="21000" r="15569" b="47909"/>
          <a:stretch/>
        </p:blipFill>
        <p:spPr bwMode="auto">
          <a:xfrm>
            <a:off x="269348" y="4488873"/>
            <a:ext cx="3865025" cy="2369127"/>
          </a:xfrm>
          <a:prstGeom prst="rect">
            <a:avLst/>
          </a:prstGeom>
          <a:ln w="9525">
            <a:solidFill>
              <a:schemeClr val="accent1"/>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7172"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16250" t="20636" r="50341" b="13182"/>
          <a:stretch/>
        </p:blipFill>
        <p:spPr bwMode="auto">
          <a:xfrm>
            <a:off x="4716016" y="1519064"/>
            <a:ext cx="4073236" cy="5043055"/>
          </a:xfrm>
          <a:prstGeom prst="rect">
            <a:avLst/>
          </a:prstGeom>
          <a:ln w="9525">
            <a:solidFill>
              <a:schemeClr val="accent1"/>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15"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53831" t="20090" r="12760" b="13728"/>
          <a:stretch/>
        </p:blipFill>
        <p:spPr bwMode="auto">
          <a:xfrm rot="624076">
            <a:off x="6109066" y="3455040"/>
            <a:ext cx="3022101" cy="3741649"/>
          </a:xfrm>
          <a:prstGeom prst="rect">
            <a:avLst/>
          </a:prstGeom>
          <a:ln w="9525">
            <a:solidFill>
              <a:schemeClr val="tx1"/>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70419584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0" y="-27384"/>
            <a:ext cx="9144000" cy="1457638"/>
          </a:xfrm>
          <a:solidFill>
            <a:schemeClr val="accent4"/>
          </a:solidFill>
        </p:spPr>
        <p:txBody>
          <a:bodyPr>
            <a:noAutofit/>
          </a:bodyPr>
          <a:lstStyle/>
          <a:p>
            <a:r>
              <a:rPr lang="en-GB" sz="3200" b="1" dirty="0" smtClean="0">
                <a:solidFill>
                  <a:schemeClr val="bg1"/>
                </a:solidFill>
              </a:rPr>
              <a:t>Mental Health and Wellbeing Audit for pupils with limited verbal communication </a:t>
            </a:r>
            <a:br>
              <a:rPr lang="en-GB" sz="3200" b="1" dirty="0" smtClean="0">
                <a:solidFill>
                  <a:schemeClr val="bg1"/>
                </a:solidFill>
              </a:rPr>
            </a:br>
            <a:r>
              <a:rPr lang="en-GB" sz="3200" dirty="0" smtClean="0">
                <a:solidFill>
                  <a:schemeClr val="bg1"/>
                </a:solidFill>
              </a:rPr>
              <a:t>(observation)</a:t>
            </a:r>
            <a:endParaRPr lang="en-GB" sz="3200" dirty="0">
              <a:solidFill>
                <a:schemeClr val="bg1"/>
              </a:solidFill>
            </a:endParaRPr>
          </a:p>
        </p:txBody>
      </p:sp>
      <p:pic>
        <p:nvPicPr>
          <p:cNvPr id="819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9414" t="26437" r="10234" b="8313"/>
          <a:stretch/>
        </p:blipFill>
        <p:spPr bwMode="auto">
          <a:xfrm>
            <a:off x="494030" y="1430254"/>
            <a:ext cx="7966402" cy="53831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9190211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260648"/>
            <a:ext cx="8229600" cy="1143000"/>
          </a:xfrm>
          <a:solidFill>
            <a:schemeClr val="accent4"/>
          </a:solidFill>
        </p:spPr>
        <p:txBody>
          <a:bodyPr>
            <a:normAutofit fontScale="90000"/>
          </a:bodyPr>
          <a:lstStyle/>
          <a:p>
            <a:r>
              <a:rPr lang="en-GB" dirty="0" smtClean="0">
                <a:solidFill>
                  <a:schemeClr val="bg1"/>
                </a:solidFill>
              </a:rPr>
              <a:t>Introduce, teach and provide opportunities for …</a:t>
            </a:r>
            <a:endParaRPr lang="en-GB" dirty="0">
              <a:solidFill>
                <a:schemeClr val="bg1"/>
              </a:solidFill>
            </a:endParaRPr>
          </a:p>
        </p:txBody>
      </p:sp>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1050" t="25515" r="38203" b="15183"/>
          <a:stretch/>
        </p:blipFill>
        <p:spPr bwMode="auto">
          <a:xfrm>
            <a:off x="2296022" y="1479139"/>
            <a:ext cx="4968552" cy="27839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362" name="Picture 2"/>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324544" y="0"/>
            <a:ext cx="2377646" cy="1585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539552" y="4437112"/>
            <a:ext cx="8136904" cy="2523768"/>
          </a:xfrm>
          <a:prstGeom prst="rect">
            <a:avLst/>
          </a:prstGeom>
          <a:noFill/>
        </p:spPr>
        <p:txBody>
          <a:bodyPr wrap="square" rtlCol="0">
            <a:spAutoFit/>
          </a:bodyPr>
          <a:lstStyle/>
          <a:p>
            <a:r>
              <a:rPr lang="en-GB" sz="2800" dirty="0" smtClean="0"/>
              <a:t>How will you launch</a:t>
            </a:r>
            <a:r>
              <a:rPr lang="en-GB" sz="2800" dirty="0"/>
              <a:t>? </a:t>
            </a:r>
            <a:r>
              <a:rPr lang="en-GB" sz="2800" dirty="0" smtClean="0"/>
              <a:t>e.g</a:t>
            </a:r>
            <a:r>
              <a:rPr lang="en-GB" sz="2800" dirty="0"/>
              <a:t>.</a:t>
            </a:r>
            <a:endParaRPr lang="en-GB" sz="2800" dirty="0" smtClean="0"/>
          </a:p>
          <a:p>
            <a:pPr marL="285750" indent="-285750">
              <a:buFont typeface="Arial" panose="020B0604020202020204" pitchFamily="34" charset="0"/>
              <a:buChar char="•"/>
            </a:pPr>
            <a:r>
              <a:rPr lang="en-GB" sz="2800" dirty="0" smtClean="0"/>
              <a:t>Wellbeing day or arts week</a:t>
            </a:r>
          </a:p>
          <a:p>
            <a:pPr marL="285750" indent="-285750">
              <a:buFont typeface="Arial" panose="020B0604020202020204" pitchFamily="34" charset="0"/>
              <a:buChar char="•"/>
            </a:pPr>
            <a:r>
              <a:rPr lang="en-GB" sz="2800" dirty="0" smtClean="0"/>
              <a:t>Assembly focus</a:t>
            </a:r>
          </a:p>
          <a:p>
            <a:pPr marL="285750" indent="-285750">
              <a:buFont typeface="Arial" panose="020B0604020202020204" pitchFamily="34" charset="0"/>
              <a:buChar char="•"/>
            </a:pPr>
            <a:r>
              <a:rPr lang="en-GB" sz="2800" dirty="0" smtClean="0"/>
              <a:t>Referring to visual resources provided</a:t>
            </a:r>
          </a:p>
          <a:p>
            <a:pPr marL="285750" indent="-285750">
              <a:buFont typeface="Arial" panose="020B0604020202020204" pitchFamily="34" charset="0"/>
              <a:buChar char="•"/>
            </a:pPr>
            <a:r>
              <a:rPr lang="en-GB" sz="2800" dirty="0" smtClean="0"/>
              <a:t>Clubs and activities</a:t>
            </a:r>
          </a:p>
          <a:p>
            <a:endParaRPr lang="en-GB" dirty="0"/>
          </a:p>
        </p:txBody>
      </p:sp>
    </p:spTree>
    <p:extLst>
      <p:ext uri="{BB962C8B-B14F-4D97-AF65-F5344CB8AC3E}">
        <p14:creationId xmlns:p14="http://schemas.microsoft.com/office/powerpoint/2010/main" val="1415519009"/>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6697" y="438624"/>
            <a:ext cx="6697303" cy="2290871"/>
          </a:xfrm>
        </p:spPr>
        <p:txBody>
          <a:bodyPr>
            <a:normAutofit fontScale="90000"/>
          </a:bodyPr>
          <a:lstStyle/>
          <a:p>
            <a:r>
              <a:rPr lang="en-GB" dirty="0" smtClean="0"/>
              <a:t>Check ins-</a:t>
            </a:r>
            <a:r>
              <a:rPr lang="en-GB" sz="3100" dirty="0"/>
              <a:t/>
            </a:r>
            <a:br>
              <a:rPr lang="en-GB" sz="3100" dirty="0"/>
            </a:br>
            <a:r>
              <a:rPr lang="en-GB" sz="3100" dirty="0" smtClean="0"/>
              <a:t>Daily ‘check ins’ promote </a:t>
            </a:r>
            <a:r>
              <a:rPr lang="en-GB" sz="3100" dirty="0"/>
              <a:t>l</a:t>
            </a:r>
            <a:r>
              <a:rPr lang="en-GB" sz="3100" dirty="0" smtClean="0"/>
              <a:t>istening and engaging with others. Taking an interest in feelings and developing emotional literacy supports coping skills and seeking help.</a:t>
            </a:r>
            <a:r>
              <a:rPr lang="en-GB" dirty="0" smtClean="0"/>
              <a:t/>
            </a:r>
            <a:br>
              <a:rPr lang="en-GB" dirty="0" smtClean="0"/>
            </a:br>
            <a:endParaRPr lang="en-GB" dirty="0"/>
          </a:p>
        </p:txBody>
      </p:sp>
      <p:sp>
        <p:nvSpPr>
          <p:cNvPr id="3" name="Content Placeholder 2"/>
          <p:cNvSpPr>
            <a:spLocks noGrp="1"/>
          </p:cNvSpPr>
          <p:nvPr>
            <p:ph idx="1"/>
          </p:nvPr>
        </p:nvSpPr>
        <p:spPr>
          <a:xfrm>
            <a:off x="233933" y="2492896"/>
            <a:ext cx="7506419" cy="3487697"/>
          </a:xfrm>
        </p:spPr>
        <p:txBody>
          <a:bodyPr/>
          <a:lstStyle/>
          <a:p>
            <a:pPr marL="0" indent="0">
              <a:buNone/>
            </a:pPr>
            <a:endParaRPr lang="en-GB" dirty="0"/>
          </a:p>
        </p:txBody>
      </p:sp>
      <p:pic>
        <p:nvPicPr>
          <p:cNvPr id="1026" name="Picture 2" descr="T:\Forest Oak\Behaviour IJ\SMILE\SMILE resources\check in resources\photos from forest Oak\IMG_090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0" y="5340422"/>
            <a:ext cx="2019383" cy="1514537"/>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T:\Forest Oak\Behaviour IJ\SMILE\SMILE resources\check in resources\photos from forest Oak\IMG_090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1584176" y="5103186"/>
            <a:ext cx="2339752" cy="175481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Forest Oak\Behaviour IJ\SMILE\SMILE resources\check in resources\photos from forest Oak\IMG_0928.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084" y="3904493"/>
            <a:ext cx="2130641" cy="1597981"/>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T:\Forest Oak\Behaviour IJ\SMILE\SMILE resources\check in resources\photos from forest Oak\IMG_093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a:off x="2959745" y="2861079"/>
            <a:ext cx="1729761" cy="129732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Forest Oak\Behaviour IJ\SMILE\SMILE resources\check in resources\photos from forest Oak\IMG_0937.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400000">
            <a:off x="1817640" y="3602034"/>
            <a:ext cx="1689366" cy="1267025"/>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T:\Forest Oak\Behaviour IJ\SMILE\SMILE resources\check in resources\photos from forest Oak\IMG_0939.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206153" y="5438199"/>
            <a:ext cx="1974264" cy="148069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T:\Forest Oak\Behaviour IJ\SMILE\SMILE resources\check in resources\photos from forest Oak\IMG_0926.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537729" y="5442183"/>
            <a:ext cx="1883702" cy="1412776"/>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descr="T:\Forest Oak\Behaviour IJ\SMILE\SMILE resources\check in resources\photos from forest Oak\IMG_0899.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rot="10800000">
            <a:off x="3276036" y="3597359"/>
            <a:ext cx="2145395" cy="1844824"/>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T:\Forest Oak\Behaviour IJ\SMILE\SMILE resources\check in resources\photos from forest Oak\IMG_0906.JPG"/>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17450" t="21458" r="25156" b="23333"/>
          <a:stretch/>
        </p:blipFill>
        <p:spPr bwMode="auto">
          <a:xfrm>
            <a:off x="-55630" y="2644859"/>
            <a:ext cx="1745981" cy="1259634"/>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572588" y="2876497"/>
            <a:ext cx="1373562" cy="952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049433" y="5253140"/>
            <a:ext cx="2249487" cy="168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607584" y="2917688"/>
            <a:ext cx="1146468" cy="1021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444208" y="2729495"/>
            <a:ext cx="2224792" cy="3251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86" name="Picture 2"/>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42802" y="-243408"/>
            <a:ext cx="2378075" cy="158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Oval Callout 3"/>
          <p:cNvSpPr/>
          <p:nvPr/>
        </p:nvSpPr>
        <p:spPr>
          <a:xfrm>
            <a:off x="-255338" y="1127157"/>
            <a:ext cx="2490611" cy="1864952"/>
          </a:xfrm>
          <a:prstGeom prst="wedgeEllipseCallout">
            <a:avLst>
              <a:gd name="adj1" fmla="val 79939"/>
              <a:gd name="adj2" fmla="val 4452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How are you feeling today?</a:t>
            </a:r>
          </a:p>
          <a:p>
            <a:pPr algn="ctr"/>
            <a:r>
              <a:rPr lang="en-GB" dirty="0" smtClean="0"/>
              <a:t>What's happened? </a:t>
            </a:r>
          </a:p>
          <a:p>
            <a:pPr algn="ctr"/>
            <a:r>
              <a:rPr lang="en-GB" dirty="0" smtClean="0"/>
              <a:t> What would help?</a:t>
            </a:r>
            <a:endParaRPr lang="en-GB" dirty="0"/>
          </a:p>
        </p:txBody>
      </p:sp>
    </p:spTree>
    <p:extLst>
      <p:ext uri="{BB962C8B-B14F-4D97-AF65-F5344CB8AC3E}">
        <p14:creationId xmlns:p14="http://schemas.microsoft.com/office/powerpoint/2010/main" val="3313554318"/>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Listening through                                            </a:t>
            </a:r>
            <a:br>
              <a:rPr lang="en-GB" dirty="0" smtClean="0"/>
            </a:br>
            <a:r>
              <a:rPr lang="en-GB" dirty="0"/>
              <a:t> </a:t>
            </a:r>
            <a:r>
              <a:rPr lang="en-GB" dirty="0" smtClean="0"/>
              <a:t>                           Restorative questions</a:t>
            </a:r>
            <a:endParaRPr lang="en-GB" dirty="0"/>
          </a:p>
        </p:txBody>
      </p:sp>
      <p:pic>
        <p:nvPicPr>
          <p:cNvPr id="6146" name="Picture 2"/>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26020" t="25255" r="22024" b="15258"/>
          <a:stretch/>
        </p:blipFill>
        <p:spPr bwMode="auto">
          <a:xfrm>
            <a:off x="1475656" y="2521883"/>
            <a:ext cx="6152381" cy="39604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26964" t="27199" r="22800" b="15394"/>
          <a:stretch/>
        </p:blipFill>
        <p:spPr bwMode="auto">
          <a:xfrm>
            <a:off x="161421" y="116632"/>
            <a:ext cx="3573264" cy="22957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956057"/>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176" y="269776"/>
            <a:ext cx="8229600" cy="1143000"/>
          </a:xfrm>
        </p:spPr>
        <p:txBody>
          <a:bodyPr>
            <a:normAutofit/>
          </a:bodyPr>
          <a:lstStyle/>
          <a:p>
            <a:r>
              <a:rPr lang="en-GB" dirty="0" smtClean="0"/>
              <a:t>Using Individual Coping scales</a:t>
            </a:r>
            <a:endParaRPr lang="en-GB" dirty="0"/>
          </a:p>
        </p:txBody>
      </p:sp>
      <p:sp>
        <p:nvSpPr>
          <p:cNvPr id="5" name="Text Placeholder 4"/>
          <p:cNvSpPr>
            <a:spLocks noGrp="1"/>
          </p:cNvSpPr>
          <p:nvPr>
            <p:ph type="body" sz="quarter" idx="3"/>
          </p:nvPr>
        </p:nvSpPr>
        <p:spPr/>
        <p:txBody>
          <a:bodyPr/>
          <a:lstStyle/>
          <a:p>
            <a:endParaRPr lang="en-GB"/>
          </a:p>
        </p:txBody>
      </p:sp>
      <p:sp>
        <p:nvSpPr>
          <p:cNvPr id="7" name="Content Placeholder 6"/>
          <p:cNvSpPr>
            <a:spLocks noGrp="1"/>
          </p:cNvSpPr>
          <p:nvPr>
            <p:ph sz="quarter" idx="4"/>
          </p:nvPr>
        </p:nvSpPr>
        <p:spPr/>
        <p:txBody>
          <a:bodyPr/>
          <a:lstStyle/>
          <a:p>
            <a:endParaRPr lang="en-GB" dirty="0"/>
          </a:p>
        </p:txBody>
      </p:sp>
      <p:pic>
        <p:nvPicPr>
          <p:cNvPr id="5124"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l="10879" t="10322" r="56593" b="15714"/>
          <a:stretch/>
        </p:blipFill>
        <p:spPr bwMode="auto">
          <a:xfrm>
            <a:off x="4958948" y="1412776"/>
            <a:ext cx="3172820" cy="4509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5868144" y="1556792"/>
            <a:ext cx="216024"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38031" y="1978050"/>
            <a:ext cx="2381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32388" y="1681163"/>
            <a:ext cx="2381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84788" y="1833563"/>
            <a:ext cx="2381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30851" y="3717032"/>
            <a:ext cx="238125" cy="249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49913" y="3284984"/>
            <a:ext cx="238125" cy="249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5"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77744" y="3212976"/>
            <a:ext cx="238125" cy="249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6"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65105" y="4725144"/>
            <a:ext cx="238125" cy="249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7"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92280" y="4725988"/>
            <a:ext cx="238125" cy="249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8" name="Picture 2"/>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25330" t="10937" r="40117" b="6250"/>
          <a:stretch/>
        </p:blipFill>
        <p:spPr bwMode="auto">
          <a:xfrm>
            <a:off x="7668344" y="4759102"/>
            <a:ext cx="1322893" cy="17825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Content Placeholder 5"/>
          <p:cNvSpPr>
            <a:spLocks noGrp="1"/>
          </p:cNvSpPr>
          <p:nvPr>
            <p:ph sz="half" idx="2"/>
          </p:nvPr>
        </p:nvSpPr>
        <p:spPr>
          <a:xfrm>
            <a:off x="23614" y="1409378"/>
            <a:ext cx="4503127" cy="5448622"/>
          </a:xfrm>
        </p:spPr>
        <p:txBody>
          <a:bodyPr>
            <a:normAutofit/>
          </a:bodyPr>
          <a:lstStyle/>
          <a:p>
            <a:pPr marL="0" indent="0">
              <a:buNone/>
            </a:pPr>
            <a:r>
              <a:rPr lang="en-GB" dirty="0" smtClean="0"/>
              <a:t>Sometimes building resilience is just about ‘coping.’</a:t>
            </a:r>
          </a:p>
          <a:p>
            <a:pPr marL="0" indent="0">
              <a:buNone/>
            </a:pPr>
            <a:r>
              <a:rPr lang="en-GB" dirty="0" smtClean="0"/>
              <a:t>Using a positive coping scale supports pupils to…</a:t>
            </a:r>
          </a:p>
          <a:p>
            <a:r>
              <a:rPr lang="en-GB" dirty="0" smtClean="0"/>
              <a:t>Recognise  emotions in their bodies</a:t>
            </a:r>
          </a:p>
          <a:p>
            <a:r>
              <a:rPr lang="en-GB" dirty="0" smtClean="0"/>
              <a:t>Name and share what it feels and looks like </a:t>
            </a:r>
          </a:p>
          <a:p>
            <a:r>
              <a:rPr lang="en-GB" dirty="0" smtClean="0"/>
              <a:t>Think about what they could do to help self and asking for help</a:t>
            </a:r>
          </a:p>
          <a:p>
            <a:r>
              <a:rPr lang="en-GB" dirty="0" smtClean="0"/>
              <a:t>Have a shared, visual plan</a:t>
            </a:r>
          </a:p>
          <a:p>
            <a:r>
              <a:rPr lang="en-GB" dirty="0" smtClean="0"/>
              <a:t>Celebrating successes</a:t>
            </a:r>
            <a:endParaRPr lang="en-GB" dirty="0"/>
          </a:p>
        </p:txBody>
      </p:sp>
      <p:pic>
        <p:nvPicPr>
          <p:cNvPr id="9219"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8753" y="-171549"/>
            <a:ext cx="2378075" cy="158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706443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Adopting a whole school kindness initiative?...</a:t>
            </a:r>
            <a:endParaRPr lang="en-GB" dirty="0"/>
          </a:p>
        </p:txBody>
      </p:sp>
      <p:sp>
        <p:nvSpPr>
          <p:cNvPr id="3" name="Text Placeholder 2"/>
          <p:cNvSpPr>
            <a:spLocks noGrp="1"/>
          </p:cNvSpPr>
          <p:nvPr>
            <p:ph type="body" idx="1"/>
          </p:nvPr>
        </p:nvSpPr>
        <p:spPr/>
        <p:txBody>
          <a:bodyPr/>
          <a:lstStyle/>
          <a:p>
            <a:endParaRPr lang="en-GB"/>
          </a:p>
        </p:txBody>
      </p:sp>
      <p:sp>
        <p:nvSpPr>
          <p:cNvPr id="5" name="Text Placeholder 4"/>
          <p:cNvSpPr>
            <a:spLocks noGrp="1"/>
          </p:cNvSpPr>
          <p:nvPr>
            <p:ph type="body" sz="quarter" idx="3"/>
          </p:nvPr>
        </p:nvSpPr>
        <p:spPr/>
        <p:txBody>
          <a:bodyPr/>
          <a:lstStyle/>
          <a:p>
            <a:endParaRPr lang="en-GB"/>
          </a:p>
        </p:txBody>
      </p:sp>
      <p:sp>
        <p:nvSpPr>
          <p:cNvPr id="6" name="Content Placeholder 5"/>
          <p:cNvSpPr>
            <a:spLocks noGrp="1"/>
          </p:cNvSpPr>
          <p:nvPr>
            <p:ph sz="quarter" idx="4"/>
          </p:nvPr>
        </p:nvSpPr>
        <p:spPr/>
        <p:txBody>
          <a:bodyPr/>
          <a:lstStyle/>
          <a:p>
            <a:endParaRPr lang="en-GB"/>
          </a:p>
        </p:txBody>
      </p:sp>
      <p:pic>
        <p:nvPicPr>
          <p:cNvPr id="1945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2299" t="17708" r="22108" b="6250"/>
          <a:stretch/>
        </p:blipFill>
        <p:spPr bwMode="auto">
          <a:xfrm>
            <a:off x="1240210" y="1700808"/>
            <a:ext cx="5994648" cy="39072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459" name="Picture 3"/>
          <p:cNvPicPr>
            <a:picLocks noGrp="1" noChangeAspect="1" noChangeArrowheads="1"/>
          </p:cNvPicPr>
          <p:nvPr>
            <p:ph sz="half" idx="2"/>
          </p:nvPr>
        </p:nvPicPr>
        <p:blipFill rotWithShape="1">
          <a:blip r:embed="rId4" cstate="print">
            <a:extLst>
              <a:ext uri="{28A0092B-C50C-407E-A947-70E740481C1C}">
                <a14:useLocalDpi xmlns:a14="http://schemas.microsoft.com/office/drawing/2010/main" val="0"/>
              </a:ext>
            </a:extLst>
          </a:blip>
          <a:srcRect l="11788" t="18236" r="22200" b="7124"/>
          <a:stretch/>
        </p:blipFill>
        <p:spPr bwMode="auto">
          <a:xfrm>
            <a:off x="6300192" y="4797152"/>
            <a:ext cx="2667000" cy="16954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5453068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solidFill>
            <a:schemeClr val="accent4"/>
          </a:solidFill>
        </p:spPr>
        <p:txBody>
          <a:bodyPr>
            <a:normAutofit fontScale="90000"/>
          </a:bodyPr>
          <a:lstStyle/>
          <a:p>
            <a:r>
              <a:rPr lang="en-GB" dirty="0" smtClean="0">
                <a:solidFill>
                  <a:schemeClr val="bg1"/>
                </a:solidFill>
              </a:rPr>
              <a:t>Other examples </a:t>
            </a:r>
            <a:br>
              <a:rPr lang="en-GB" dirty="0" smtClean="0">
                <a:solidFill>
                  <a:schemeClr val="bg1"/>
                </a:solidFill>
              </a:rPr>
            </a:br>
            <a:r>
              <a:rPr lang="en-GB" dirty="0" smtClean="0">
                <a:solidFill>
                  <a:schemeClr val="bg1"/>
                </a:solidFill>
              </a:rPr>
              <a:t>of Interventions or support</a:t>
            </a:r>
            <a:endParaRPr lang="en-GB" dirty="0">
              <a:solidFill>
                <a:schemeClr val="bg1"/>
              </a:solidFill>
            </a:endParaRPr>
          </a:p>
        </p:txBody>
      </p:sp>
      <p:pic>
        <p:nvPicPr>
          <p:cNvPr id="6" name="Content Placeholder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33576" y="116632"/>
            <a:ext cx="1347216" cy="1347216"/>
          </a:xfrm>
        </p:spPr>
      </p:pic>
      <p:sp>
        <p:nvSpPr>
          <p:cNvPr id="4" name="Text Placeholder 3"/>
          <p:cNvSpPr>
            <a:spLocks noGrp="1"/>
          </p:cNvSpPr>
          <p:nvPr>
            <p:ph type="body" sz="quarter" idx="3"/>
          </p:nvPr>
        </p:nvSpPr>
        <p:spPr/>
        <p:txBody>
          <a:bodyPr/>
          <a:lstStyle/>
          <a:p>
            <a:endParaRPr lang="en-GB" dirty="0"/>
          </a:p>
        </p:txBody>
      </p:sp>
      <p:sp>
        <p:nvSpPr>
          <p:cNvPr id="5" name="Content Placeholder 4"/>
          <p:cNvSpPr>
            <a:spLocks noGrp="1"/>
          </p:cNvSpPr>
          <p:nvPr>
            <p:ph sz="quarter" idx="4"/>
          </p:nvPr>
        </p:nvSpPr>
        <p:spPr>
          <a:xfrm>
            <a:off x="539553" y="2174875"/>
            <a:ext cx="8147248" cy="3951288"/>
          </a:xfrm>
        </p:spPr>
        <p:txBody>
          <a:bodyPr>
            <a:normAutofit fontScale="92500" lnSpcReduction="20000"/>
          </a:bodyPr>
          <a:lstStyle/>
          <a:p>
            <a:r>
              <a:rPr lang="en-GB" dirty="0" smtClean="0"/>
              <a:t>Pet therapy</a:t>
            </a:r>
          </a:p>
          <a:p>
            <a:r>
              <a:rPr lang="en-GB" dirty="0" smtClean="0"/>
              <a:t>CBT anxiety support</a:t>
            </a:r>
          </a:p>
          <a:p>
            <a:r>
              <a:rPr lang="en-GB" dirty="0" smtClean="0"/>
              <a:t>Anger or self-management support sessions </a:t>
            </a:r>
          </a:p>
          <a:p>
            <a:r>
              <a:rPr lang="en-GB" dirty="0" smtClean="0"/>
              <a:t>Heart math to support mindful breathing</a:t>
            </a:r>
          </a:p>
          <a:p>
            <a:r>
              <a:rPr lang="en-GB" dirty="0" smtClean="0"/>
              <a:t>Individual or group play, creative arts &amp; music therapy</a:t>
            </a:r>
          </a:p>
          <a:p>
            <a:r>
              <a:rPr lang="en-GB" dirty="0" smtClean="0"/>
              <a:t>Rest &amp; relax sessions- group meditation &amp; massage</a:t>
            </a:r>
          </a:p>
          <a:p>
            <a:r>
              <a:rPr lang="en-GB" dirty="0" smtClean="0"/>
              <a:t>Daily exercise sessions, e.g. daily mile</a:t>
            </a:r>
          </a:p>
          <a:p>
            <a:r>
              <a:rPr lang="en-GB" dirty="0" smtClean="0"/>
              <a:t>Class mindfulness or yoga (built into timetable twice a day at Forest Oak.)</a:t>
            </a:r>
          </a:p>
          <a:p>
            <a:r>
              <a:rPr lang="en-GB" dirty="0" smtClean="0"/>
              <a:t>Staff Yoga and gym sessions</a:t>
            </a:r>
          </a:p>
          <a:p>
            <a:r>
              <a:rPr lang="en-GB" dirty="0" smtClean="0"/>
              <a:t>Pupil RP mediators</a:t>
            </a:r>
          </a:p>
          <a:p>
            <a:endParaRPr lang="en-GB" dirty="0"/>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602211565"/>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384"/>
            <a:ext cx="9144000" cy="1143000"/>
          </a:xfrm>
          <a:solidFill>
            <a:schemeClr val="accent4"/>
          </a:solidFill>
        </p:spPr>
        <p:txBody>
          <a:bodyPr>
            <a:normAutofit/>
          </a:bodyPr>
          <a:lstStyle/>
          <a:p>
            <a:pPr lvl="0" algn="l"/>
            <a:r>
              <a:rPr lang="en-GB" b="1" dirty="0">
                <a:solidFill>
                  <a:schemeClr val="bg1"/>
                </a:solidFill>
              </a:rPr>
              <a:t> </a:t>
            </a:r>
            <a:r>
              <a:rPr lang="en-GB" b="1" dirty="0" smtClean="0">
                <a:solidFill>
                  <a:schemeClr val="bg1"/>
                </a:solidFill>
              </a:rPr>
              <a:t>Agreed priority focus…</a:t>
            </a:r>
            <a:endParaRPr lang="en-GB" b="1" dirty="0">
              <a:solidFill>
                <a:schemeClr val="bg1"/>
              </a:solidFill>
            </a:endParaRPr>
          </a:p>
        </p:txBody>
      </p:sp>
      <p:sp>
        <p:nvSpPr>
          <p:cNvPr id="3" name="Content Placeholder 2"/>
          <p:cNvSpPr>
            <a:spLocks noGrp="1"/>
          </p:cNvSpPr>
          <p:nvPr>
            <p:ph idx="1"/>
          </p:nvPr>
        </p:nvSpPr>
        <p:spPr>
          <a:xfrm>
            <a:off x="179512" y="1196752"/>
            <a:ext cx="8229600" cy="5661248"/>
          </a:xfrm>
        </p:spPr>
        <p:txBody>
          <a:bodyPr>
            <a:normAutofit fontScale="85000" lnSpcReduction="20000"/>
          </a:bodyPr>
          <a:lstStyle/>
          <a:p>
            <a:pPr marL="0" indent="0">
              <a:lnSpc>
                <a:spcPct val="120000"/>
              </a:lnSpc>
              <a:spcAft>
                <a:spcPts val="1200"/>
              </a:spcAft>
              <a:buNone/>
            </a:pPr>
            <a:r>
              <a:rPr lang="en-GB" b="1" u="sng" dirty="0" smtClean="0"/>
              <a:t>IDENTIFY</a:t>
            </a:r>
          </a:p>
          <a:p>
            <a:r>
              <a:rPr lang="en-GB" dirty="0" smtClean="0"/>
              <a:t>The </a:t>
            </a:r>
            <a:r>
              <a:rPr lang="en-GB" b="1" dirty="0" smtClean="0">
                <a:solidFill>
                  <a:srgbClr val="00CC66"/>
                </a:solidFill>
              </a:rPr>
              <a:t>most relevant EHWB School </a:t>
            </a:r>
          </a:p>
          <a:p>
            <a:pPr marL="0" indent="0">
              <a:buNone/>
            </a:pPr>
            <a:r>
              <a:rPr lang="en-GB" b="1" dirty="0">
                <a:solidFill>
                  <a:srgbClr val="00CC66"/>
                </a:solidFill>
              </a:rPr>
              <a:t> </a:t>
            </a:r>
            <a:r>
              <a:rPr lang="en-GB" b="1" dirty="0" smtClean="0">
                <a:solidFill>
                  <a:srgbClr val="00CC66"/>
                </a:solidFill>
              </a:rPr>
              <a:t>    Improvement Priorities </a:t>
            </a:r>
            <a:r>
              <a:rPr lang="en-GB" dirty="0" smtClean="0"/>
              <a:t>for </a:t>
            </a:r>
            <a:r>
              <a:rPr lang="en-GB" dirty="0"/>
              <a:t>your </a:t>
            </a:r>
            <a:r>
              <a:rPr lang="en-GB" dirty="0" smtClean="0"/>
              <a:t>school </a:t>
            </a:r>
          </a:p>
          <a:p>
            <a:endParaRPr lang="en-GB" dirty="0" smtClean="0"/>
          </a:p>
          <a:p>
            <a:r>
              <a:rPr lang="en-GB" dirty="0" smtClean="0"/>
              <a:t>Related </a:t>
            </a:r>
            <a:r>
              <a:rPr lang="en-GB" b="1" dirty="0">
                <a:solidFill>
                  <a:srgbClr val="00CC66"/>
                </a:solidFill>
              </a:rPr>
              <a:t>‘best hoped-for outcomes</a:t>
            </a:r>
            <a:r>
              <a:rPr lang="en-GB" b="1" dirty="0" smtClean="0">
                <a:solidFill>
                  <a:srgbClr val="00CC66"/>
                </a:solidFill>
              </a:rPr>
              <a:t>’</a:t>
            </a:r>
            <a:r>
              <a:rPr lang="en-GB" dirty="0" smtClean="0"/>
              <a:t> for the end of the project</a:t>
            </a:r>
            <a:r>
              <a:rPr lang="en-GB" dirty="0"/>
              <a:t>, e.g. </a:t>
            </a:r>
          </a:p>
          <a:p>
            <a:pPr lvl="1">
              <a:buFont typeface="Wingdings" panose="05000000000000000000" pitchFamily="2" charset="2"/>
              <a:buChar char="Ø"/>
            </a:pPr>
            <a:r>
              <a:rPr lang="en-GB" dirty="0"/>
              <a:t>Fewer exclusions/CAMHS </a:t>
            </a:r>
            <a:r>
              <a:rPr lang="en-GB" dirty="0" smtClean="0"/>
              <a:t>referrals?</a:t>
            </a:r>
            <a:endParaRPr lang="en-GB" dirty="0"/>
          </a:p>
          <a:p>
            <a:pPr lvl="1">
              <a:buFont typeface="Wingdings" panose="05000000000000000000" pitchFamily="2" charset="2"/>
              <a:buChar char="Ø"/>
            </a:pPr>
            <a:r>
              <a:rPr lang="en-GB" dirty="0"/>
              <a:t>Less </a:t>
            </a:r>
            <a:r>
              <a:rPr lang="en-GB" dirty="0" smtClean="0"/>
              <a:t>self-harm?</a:t>
            </a:r>
            <a:endParaRPr lang="en-GB" dirty="0"/>
          </a:p>
          <a:p>
            <a:pPr lvl="1">
              <a:buFont typeface="Wingdings" panose="05000000000000000000" pitchFamily="2" charset="2"/>
              <a:buChar char="Ø"/>
            </a:pPr>
            <a:r>
              <a:rPr lang="en-GB" dirty="0"/>
              <a:t>Less distress </a:t>
            </a:r>
            <a:r>
              <a:rPr lang="en-GB" dirty="0" smtClean="0"/>
              <a:t>in PMLD pupils?</a:t>
            </a:r>
            <a:endParaRPr lang="en-GB" dirty="0"/>
          </a:p>
          <a:p>
            <a:pPr lvl="1">
              <a:buFont typeface="Wingdings" panose="05000000000000000000" pitchFamily="2" charset="2"/>
              <a:buChar char="Ø"/>
            </a:pPr>
            <a:r>
              <a:rPr lang="en-GB" dirty="0"/>
              <a:t>Development of SMILE </a:t>
            </a:r>
            <a:r>
              <a:rPr lang="en-GB" dirty="0" smtClean="0"/>
              <a:t>language across the school?</a:t>
            </a:r>
          </a:p>
          <a:p>
            <a:pPr lvl="1">
              <a:buFont typeface="Wingdings" panose="05000000000000000000" pitchFamily="2" charset="2"/>
              <a:buChar char="Ø"/>
            </a:pPr>
            <a:r>
              <a:rPr lang="en-GB" dirty="0" smtClean="0"/>
              <a:t>Fewer pupils needing to use the Support Centre?</a:t>
            </a:r>
          </a:p>
          <a:p>
            <a:pPr lvl="1">
              <a:buFont typeface="Wingdings" panose="05000000000000000000" pitchFamily="2" charset="2"/>
              <a:buChar char="Ø"/>
            </a:pPr>
            <a:endParaRPr lang="en-GB" dirty="0" smtClean="0"/>
          </a:p>
          <a:p>
            <a:r>
              <a:rPr lang="en-GB" b="1" dirty="0" smtClean="0">
                <a:solidFill>
                  <a:srgbClr val="00CC66"/>
                </a:solidFill>
              </a:rPr>
              <a:t>Data that best illuminates</a:t>
            </a:r>
            <a:r>
              <a:rPr lang="en-GB" dirty="0" smtClean="0">
                <a:solidFill>
                  <a:schemeClr val="accent3"/>
                </a:solidFill>
              </a:rPr>
              <a:t> </a:t>
            </a:r>
            <a:r>
              <a:rPr lang="en-GB" dirty="0" smtClean="0"/>
              <a:t>your best hoped-for outcomes </a:t>
            </a:r>
          </a:p>
        </p:txBody>
      </p:sp>
      <p:pic>
        <p:nvPicPr>
          <p:cNvPr id="4" name="Picture 2" descr="C:\Users\JonesSal\AppData\Local\Microsoft\Windows\Temporary Internet Files\Content.IE5\3Z61KM6B\MC900431629[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438776">
            <a:off x="5600410" y="424962"/>
            <a:ext cx="4032448"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8386779"/>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196752"/>
            <a:ext cx="8784976" cy="4896544"/>
          </a:xfrm>
        </p:spPr>
        <p:txBody>
          <a:bodyPr>
            <a:normAutofit fontScale="92500" lnSpcReduction="20000"/>
          </a:bodyPr>
          <a:lstStyle/>
          <a:p>
            <a:r>
              <a:rPr lang="en-GB" sz="2800" b="1" dirty="0" smtClean="0"/>
              <a:t>Consider pupil assessments and audit of SMILE areas </a:t>
            </a:r>
            <a:r>
              <a:rPr lang="en-GB" sz="2800" dirty="0" smtClean="0"/>
              <a:t>to decide what SMILE based activities we will put in place for targeted class or area.</a:t>
            </a:r>
          </a:p>
          <a:p>
            <a:r>
              <a:rPr lang="en-GB" sz="2800" b="1" dirty="0" smtClean="0"/>
              <a:t>Plan our SMILE introduction/launch for all pupils </a:t>
            </a:r>
            <a:r>
              <a:rPr lang="en-GB" sz="2800" dirty="0" smtClean="0"/>
              <a:t>e.g. assemblies/wellbeing day…how? Who? Support? What skills/knowledge can others in our team offer?</a:t>
            </a:r>
          </a:p>
          <a:p>
            <a:r>
              <a:rPr lang="en-GB" sz="2800" b="1" dirty="0" smtClean="0"/>
              <a:t>Agree SMILE activities for targeted group </a:t>
            </a:r>
            <a:r>
              <a:rPr lang="en-GB" sz="2800" dirty="0" smtClean="0"/>
              <a:t>using  steps to well being. Who? What? how? When?</a:t>
            </a:r>
          </a:p>
          <a:p>
            <a:r>
              <a:rPr lang="en-GB" sz="2800" b="1" dirty="0" smtClean="0"/>
              <a:t>Decide next steps..</a:t>
            </a:r>
          </a:p>
          <a:p>
            <a:pPr marL="0" indent="0">
              <a:buNone/>
            </a:pPr>
            <a:r>
              <a:rPr lang="en-GB" sz="2800" dirty="0"/>
              <a:t> </a:t>
            </a:r>
            <a:r>
              <a:rPr lang="en-GB" sz="2800" dirty="0" smtClean="0"/>
              <a:t>    e.g. can we provide further wellbeing support for staff? </a:t>
            </a:r>
            <a:r>
              <a:rPr lang="en-GB" sz="2800" dirty="0"/>
              <a:t>C</a:t>
            </a:r>
            <a:r>
              <a:rPr lang="en-GB" sz="2800" dirty="0" smtClean="0"/>
              <a:t>ould we revisit some practices to embed or refresh? </a:t>
            </a:r>
            <a:r>
              <a:rPr lang="en-GB" sz="2800" dirty="0"/>
              <a:t>W</a:t>
            </a:r>
            <a:r>
              <a:rPr lang="en-GB" sz="2800" dirty="0" smtClean="0"/>
              <a:t>ould we like additional whole school training or establish new school wide activities   e.g. mindfulness sessions, daily mile, check ins? Kindness awards?</a:t>
            </a:r>
            <a:endParaRPr lang="en-GB" dirty="0"/>
          </a:p>
        </p:txBody>
      </p:sp>
      <p:sp>
        <p:nvSpPr>
          <p:cNvPr id="4" name="Title 1"/>
          <p:cNvSpPr txBox="1">
            <a:spLocks/>
          </p:cNvSpPr>
          <p:nvPr/>
        </p:nvSpPr>
        <p:spPr>
          <a:xfrm>
            <a:off x="0" y="-27384"/>
            <a:ext cx="9144000" cy="1080120"/>
          </a:xfrm>
          <a:prstGeom prst="rect">
            <a:avLst/>
          </a:prstGeom>
          <a:solidFill>
            <a:schemeClr val="accent6"/>
          </a:solidFill>
        </p:spPr>
        <p:txBody>
          <a:bodyPr vert="horz" lIns="91440" tIns="45720" rIns="91440" bIns="45720" rtlCol="0" anchor="ct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rgbClr val="EEECE1"/>
                </a:solidFill>
              </a:rPr>
              <a:t>Possible Session </a:t>
            </a:r>
            <a:r>
              <a:rPr lang="en-GB" b="1" dirty="0">
                <a:solidFill>
                  <a:srgbClr val="EEECE1"/>
                </a:solidFill>
              </a:rPr>
              <a:t>4</a:t>
            </a:r>
            <a:r>
              <a:rPr lang="en-GB" b="1" dirty="0" smtClean="0">
                <a:solidFill>
                  <a:srgbClr val="EEECE1"/>
                </a:solidFill>
              </a:rPr>
              <a:t> </a:t>
            </a:r>
          </a:p>
          <a:p>
            <a:r>
              <a:rPr lang="en-GB" b="1" dirty="0" smtClean="0">
                <a:solidFill>
                  <a:srgbClr val="EEECE1"/>
                </a:solidFill>
              </a:rPr>
              <a:t>Hoped for outcomes</a:t>
            </a:r>
            <a:endParaRPr lang="en-GB" b="1" dirty="0">
              <a:solidFill>
                <a:srgbClr val="EEECE1"/>
              </a:solidFill>
            </a:endParaRPr>
          </a:p>
        </p:txBody>
      </p:sp>
    </p:spTree>
    <p:extLst>
      <p:ext uri="{BB962C8B-B14F-4D97-AF65-F5344CB8AC3E}">
        <p14:creationId xmlns:p14="http://schemas.microsoft.com/office/powerpoint/2010/main" val="250529658"/>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384"/>
            <a:ext cx="9144000" cy="1041470"/>
          </a:xfrm>
          <a:solidFill>
            <a:schemeClr val="accent6"/>
          </a:solidFill>
          <a:ln>
            <a:solidFill>
              <a:srgbClr val="5D6BAF"/>
            </a:solidFill>
          </a:ln>
        </p:spPr>
        <p:txBody>
          <a:bodyPr/>
          <a:lstStyle/>
          <a:p>
            <a:r>
              <a:rPr lang="en-GB" b="1" dirty="0" smtClean="0">
                <a:solidFill>
                  <a:schemeClr val="bg1"/>
                </a:solidFill>
              </a:rPr>
              <a:t>Embedding SMILE</a:t>
            </a:r>
            <a:endParaRPr lang="en-GB" b="1" dirty="0">
              <a:solidFill>
                <a:schemeClr val="bg1"/>
              </a:solidFill>
            </a:endParaRPr>
          </a:p>
        </p:txBody>
      </p:sp>
      <p:sp>
        <p:nvSpPr>
          <p:cNvPr id="3" name="Content Placeholder 2"/>
          <p:cNvSpPr>
            <a:spLocks noGrp="1"/>
          </p:cNvSpPr>
          <p:nvPr>
            <p:ph idx="1"/>
          </p:nvPr>
        </p:nvSpPr>
        <p:spPr>
          <a:xfrm>
            <a:off x="1619672" y="1196752"/>
            <a:ext cx="5616624" cy="5616624"/>
          </a:xfrm>
        </p:spPr>
        <p:txBody>
          <a:bodyPr>
            <a:normAutofit fontScale="77500" lnSpcReduction="20000"/>
          </a:bodyPr>
          <a:lstStyle/>
          <a:p>
            <a:r>
              <a:rPr lang="en-GB" dirty="0"/>
              <a:t>Mapping SMILE into your </a:t>
            </a:r>
            <a:r>
              <a:rPr lang="en-GB" dirty="0" smtClean="0"/>
              <a:t>systems, policies and protocols</a:t>
            </a:r>
          </a:p>
          <a:p>
            <a:endParaRPr lang="en-GB" dirty="0"/>
          </a:p>
          <a:p>
            <a:r>
              <a:rPr lang="en-GB" dirty="0" smtClean="0"/>
              <a:t>SMILE assemblies – class and whole school</a:t>
            </a:r>
          </a:p>
          <a:p>
            <a:endParaRPr lang="en-GB" dirty="0" smtClean="0"/>
          </a:p>
          <a:p>
            <a:r>
              <a:rPr lang="en-GB" dirty="0" smtClean="0"/>
              <a:t>SMILE displays (e.g. ethos, language, celebrations, achievements, principles, etc.)</a:t>
            </a:r>
          </a:p>
          <a:p>
            <a:endParaRPr lang="en-GB" dirty="0" smtClean="0"/>
          </a:p>
          <a:p>
            <a:r>
              <a:rPr lang="en-GB" dirty="0" smtClean="0"/>
              <a:t>Lesson planning and delivery</a:t>
            </a:r>
          </a:p>
          <a:p>
            <a:pPr marL="0" indent="0">
              <a:buNone/>
            </a:pPr>
            <a:endParaRPr lang="en-GB" dirty="0" smtClean="0"/>
          </a:p>
          <a:p>
            <a:r>
              <a:rPr lang="en-GB" dirty="0" smtClean="0"/>
              <a:t>Staff meetings</a:t>
            </a:r>
          </a:p>
          <a:p>
            <a:endParaRPr lang="en-GB" dirty="0"/>
          </a:p>
          <a:p>
            <a:r>
              <a:rPr lang="en-GB" dirty="0" smtClean="0"/>
              <a:t>ETC.</a:t>
            </a:r>
            <a:endParaRPr lang="en-GB" dirty="0"/>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34798" r="36486"/>
          <a:stretch/>
        </p:blipFill>
        <p:spPr>
          <a:xfrm>
            <a:off x="-36512" y="-27384"/>
            <a:ext cx="1177512" cy="6885384"/>
          </a:xfrm>
          <a:prstGeom prst="rect">
            <a:avLst/>
          </a:prstGeom>
        </p:spPr>
      </p:pic>
    </p:spTree>
    <p:extLst>
      <p:ext uri="{BB962C8B-B14F-4D97-AF65-F5344CB8AC3E}">
        <p14:creationId xmlns:p14="http://schemas.microsoft.com/office/powerpoint/2010/main" val="205141011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4" name="Picture 3"/>
          <p:cNvPicPr/>
          <p:nvPr/>
        </p:nvPicPr>
        <p:blipFill rotWithShape="1">
          <a:blip r:embed="rId3"/>
          <a:srcRect l="5485" t="15552" r="6889" b="6857"/>
          <a:stretch/>
        </p:blipFill>
        <p:spPr bwMode="auto">
          <a:xfrm>
            <a:off x="395536" y="260648"/>
            <a:ext cx="8568952" cy="61206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2831825"/>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graphicFrame>
        <p:nvGraphicFramePr>
          <p:cNvPr id="4" name="Content Placeholder 8"/>
          <p:cNvGraphicFramePr>
            <a:graphicFrameLocks/>
          </p:cNvGraphicFramePr>
          <p:nvPr>
            <p:extLst>
              <p:ext uri="{D42A27DB-BD31-4B8C-83A1-F6EECF244321}">
                <p14:modId xmlns:p14="http://schemas.microsoft.com/office/powerpoint/2010/main" val="1919066023"/>
              </p:ext>
            </p:extLst>
          </p:nvPr>
        </p:nvGraphicFramePr>
        <p:xfrm>
          <a:off x="457200" y="908050"/>
          <a:ext cx="8229599" cy="4907280"/>
        </p:xfrm>
        <a:graphic>
          <a:graphicData uri="http://schemas.openxmlformats.org/drawingml/2006/table">
            <a:tbl>
              <a:tblPr firstRow="1" bandRow="1">
                <a:tableStyleId>{ED083AE6-46FA-4A59-8FB0-9F97EB10719F}</a:tableStyleId>
              </a:tblPr>
              <a:tblGrid>
                <a:gridCol w="1175657"/>
                <a:gridCol w="1175657"/>
                <a:gridCol w="1175657"/>
                <a:gridCol w="1175657"/>
                <a:gridCol w="1175657"/>
                <a:gridCol w="1175657"/>
                <a:gridCol w="1175657"/>
              </a:tblGrid>
              <a:tr h="370840">
                <a:tc>
                  <a:txBody>
                    <a:bodyPr/>
                    <a:lstStyle/>
                    <a:p>
                      <a:endParaRPr lang="en-GB" dirty="0">
                        <a:solidFill>
                          <a:schemeClr val="tx1"/>
                        </a:solidFill>
                      </a:endParaRPr>
                    </a:p>
                  </a:txBody>
                  <a:tcPr/>
                </a:tc>
                <a:tc>
                  <a:txBody>
                    <a:bodyPr/>
                    <a:lstStyle/>
                    <a:p>
                      <a:r>
                        <a:rPr lang="en-GB" sz="2000" dirty="0" smtClean="0">
                          <a:solidFill>
                            <a:srgbClr val="FFFF00"/>
                          </a:solidFill>
                        </a:rPr>
                        <a:t>S</a:t>
                      </a:r>
                    </a:p>
                    <a:p>
                      <a:r>
                        <a:rPr lang="en-GB" sz="1400" dirty="0" smtClean="0">
                          <a:solidFill>
                            <a:srgbClr val="FFFF00"/>
                          </a:solidFill>
                        </a:rPr>
                        <a:t>S</a:t>
                      </a:r>
                      <a:r>
                        <a:rPr lang="en-GB" sz="1400" dirty="0" smtClean="0"/>
                        <a:t>ocialise</a:t>
                      </a:r>
                    </a:p>
                    <a:p>
                      <a:r>
                        <a:rPr lang="en-GB" sz="1200" dirty="0" smtClean="0">
                          <a:solidFill>
                            <a:schemeClr val="tx1"/>
                          </a:solidFill>
                        </a:rPr>
                        <a:t>(connect)</a:t>
                      </a:r>
                      <a:endParaRPr lang="en-GB" sz="1200" dirty="0">
                        <a:solidFill>
                          <a:schemeClr val="tx1"/>
                        </a:solidFill>
                      </a:endParaRPr>
                    </a:p>
                  </a:txBody>
                  <a:tcPr/>
                </a:tc>
                <a:tc>
                  <a:txBody>
                    <a:bodyPr/>
                    <a:lstStyle/>
                    <a:p>
                      <a:r>
                        <a:rPr lang="en-GB" sz="2000" dirty="0" smtClean="0">
                          <a:solidFill>
                            <a:srgbClr val="FFFF00"/>
                          </a:solidFill>
                        </a:rPr>
                        <a:t>M</a:t>
                      </a:r>
                    </a:p>
                    <a:p>
                      <a:r>
                        <a:rPr lang="en-GB" sz="1400" dirty="0" smtClean="0">
                          <a:solidFill>
                            <a:srgbClr val="FFFF00"/>
                          </a:solidFill>
                        </a:rPr>
                        <a:t>M</a:t>
                      </a:r>
                      <a:r>
                        <a:rPr lang="en-GB" sz="1400" dirty="0" smtClean="0"/>
                        <a:t>ove</a:t>
                      </a:r>
                    </a:p>
                    <a:p>
                      <a:r>
                        <a:rPr lang="en-GB" sz="1200" dirty="0" smtClean="0">
                          <a:solidFill>
                            <a:schemeClr val="tx1"/>
                          </a:solidFill>
                        </a:rPr>
                        <a:t>(be active)</a:t>
                      </a:r>
                      <a:endParaRPr lang="en-GB" sz="1200" dirty="0">
                        <a:solidFill>
                          <a:schemeClr val="tx1"/>
                        </a:solidFill>
                      </a:endParaRPr>
                    </a:p>
                  </a:txBody>
                  <a:tcPr/>
                </a:tc>
                <a:tc>
                  <a:txBody>
                    <a:bodyPr/>
                    <a:lstStyle/>
                    <a:p>
                      <a:r>
                        <a:rPr lang="en-GB" sz="2000" dirty="0" smtClean="0">
                          <a:solidFill>
                            <a:srgbClr val="FFFF00"/>
                          </a:solidFill>
                        </a:rPr>
                        <a:t>I</a:t>
                      </a:r>
                    </a:p>
                    <a:p>
                      <a:r>
                        <a:rPr lang="en-GB" sz="1400" dirty="0" smtClean="0">
                          <a:solidFill>
                            <a:schemeClr val="tx1"/>
                          </a:solidFill>
                        </a:rPr>
                        <a:t>t</a:t>
                      </a:r>
                      <a:r>
                        <a:rPr lang="en-GB" sz="1400" dirty="0" smtClean="0"/>
                        <a:t>ake </a:t>
                      </a:r>
                      <a:r>
                        <a:rPr lang="en-GB" sz="1400" dirty="0" smtClean="0">
                          <a:solidFill>
                            <a:srgbClr val="FFFF00"/>
                          </a:solidFill>
                        </a:rPr>
                        <a:t>I</a:t>
                      </a:r>
                      <a:r>
                        <a:rPr lang="en-GB" sz="1400" dirty="0" smtClean="0"/>
                        <a:t>nterest </a:t>
                      </a:r>
                      <a:r>
                        <a:rPr lang="en-GB" sz="1200" dirty="0" smtClean="0"/>
                        <a:t>(take notice)</a:t>
                      </a:r>
                      <a:endParaRPr lang="en-GB" sz="1200" dirty="0">
                        <a:solidFill>
                          <a:schemeClr val="tx1"/>
                        </a:solidFill>
                      </a:endParaRPr>
                    </a:p>
                  </a:txBody>
                  <a:tcPr/>
                </a:tc>
                <a:tc>
                  <a:txBody>
                    <a:bodyPr/>
                    <a:lstStyle/>
                    <a:p>
                      <a:r>
                        <a:rPr lang="en-GB" sz="2000" dirty="0" smtClean="0">
                          <a:solidFill>
                            <a:srgbClr val="FFFF00"/>
                          </a:solidFill>
                        </a:rPr>
                        <a:t>L</a:t>
                      </a:r>
                    </a:p>
                    <a:p>
                      <a:r>
                        <a:rPr lang="en-GB" sz="1400" dirty="0" smtClean="0">
                          <a:solidFill>
                            <a:srgbClr val="FFFF00"/>
                          </a:solidFill>
                        </a:rPr>
                        <a:t>L</a:t>
                      </a:r>
                      <a:r>
                        <a:rPr lang="en-GB" sz="1400" dirty="0" smtClean="0"/>
                        <a:t>earn </a:t>
                      </a:r>
                    </a:p>
                    <a:p>
                      <a:r>
                        <a:rPr lang="en-GB" sz="1200" dirty="0" smtClean="0"/>
                        <a:t>(keep learning)</a:t>
                      </a:r>
                      <a:endParaRPr lang="en-GB" sz="1200" dirty="0">
                        <a:solidFill>
                          <a:schemeClr val="tx1"/>
                        </a:solidFill>
                      </a:endParaRPr>
                    </a:p>
                  </a:txBody>
                  <a:tcPr/>
                </a:tc>
                <a:tc>
                  <a:txBody>
                    <a:bodyPr/>
                    <a:lstStyle/>
                    <a:p>
                      <a:r>
                        <a:rPr lang="en-GB" sz="2000" dirty="0" smtClean="0">
                          <a:solidFill>
                            <a:srgbClr val="FFFF00"/>
                          </a:solidFill>
                        </a:rPr>
                        <a:t>E </a:t>
                      </a:r>
                    </a:p>
                    <a:p>
                      <a:r>
                        <a:rPr lang="en-GB" sz="1400" dirty="0" smtClean="0">
                          <a:solidFill>
                            <a:srgbClr val="FFFF00"/>
                          </a:solidFill>
                        </a:rPr>
                        <a:t>E</a:t>
                      </a:r>
                      <a:r>
                        <a:rPr lang="en-GB" sz="1400" dirty="0" smtClean="0"/>
                        <a:t>ngage </a:t>
                      </a:r>
                      <a:r>
                        <a:rPr lang="en-GB" sz="1200" dirty="0" smtClean="0"/>
                        <a:t>(give)</a:t>
                      </a:r>
                      <a:endParaRPr lang="en-GB" sz="1200" dirty="0">
                        <a:solidFill>
                          <a:schemeClr val="tx1"/>
                        </a:solidFill>
                      </a:endParaRPr>
                    </a:p>
                  </a:txBody>
                  <a:tcPr/>
                </a:tc>
                <a:tc rowSpan="6">
                  <a:txBody>
                    <a:bodyPr/>
                    <a:lstStyle/>
                    <a:p>
                      <a:r>
                        <a:rPr lang="en-GB" sz="1200" b="0" dirty="0" smtClean="0">
                          <a:solidFill>
                            <a:schemeClr val="tx1"/>
                          </a:solidFill>
                        </a:rPr>
                        <a:t>Any contacts</a:t>
                      </a:r>
                      <a:r>
                        <a:rPr lang="en-GB" sz="1200" b="0" baseline="0" dirty="0" smtClean="0">
                          <a:solidFill>
                            <a:schemeClr val="tx1"/>
                          </a:solidFill>
                        </a:rPr>
                        <a:t> or ideas for visitors?..</a:t>
                      </a:r>
                      <a:endParaRPr lang="en-GB" sz="1200" b="0" dirty="0">
                        <a:solidFill>
                          <a:schemeClr val="tx1"/>
                        </a:solidFill>
                      </a:endParaRPr>
                    </a:p>
                  </a:txBody>
                  <a:tcPr/>
                </a:tc>
              </a:tr>
              <a:tr h="370840">
                <a:tc>
                  <a:txBody>
                    <a:bodyPr/>
                    <a:lstStyle/>
                    <a:p>
                      <a:r>
                        <a:rPr lang="en-GB" sz="1600" dirty="0" smtClean="0">
                          <a:solidFill>
                            <a:schemeClr val="tx1"/>
                          </a:solidFill>
                        </a:rPr>
                        <a:t>KS1</a:t>
                      </a:r>
                    </a:p>
                    <a:p>
                      <a:endParaRPr lang="en-GB" sz="1600" dirty="0" smtClean="0">
                        <a:solidFill>
                          <a:schemeClr val="tx1"/>
                        </a:solidFill>
                      </a:endParaRPr>
                    </a:p>
                    <a:p>
                      <a:endParaRPr lang="en-GB" sz="1600" dirty="0">
                        <a:solidFill>
                          <a:schemeClr val="tx1"/>
                        </a:solidFill>
                      </a:endParaRPr>
                    </a:p>
                  </a:txBody>
                  <a:tcPr/>
                </a:tc>
                <a:tc>
                  <a:txBody>
                    <a:bodyPr/>
                    <a:lstStyle/>
                    <a:p>
                      <a:endParaRPr lang="en-GB" dirty="0">
                        <a:solidFill>
                          <a:schemeClr val="tx1"/>
                        </a:solidFill>
                      </a:endParaRPr>
                    </a:p>
                  </a:txBody>
                  <a:tcPr/>
                </a:tc>
                <a:tc>
                  <a:txBody>
                    <a:bodyPr/>
                    <a:lstStyle/>
                    <a:p>
                      <a:endParaRPr lang="en-GB">
                        <a:solidFill>
                          <a:schemeClr val="tx1"/>
                        </a:solidFill>
                      </a:endParaRPr>
                    </a:p>
                  </a:txBody>
                  <a:tcPr/>
                </a:tc>
                <a:tc>
                  <a:txBody>
                    <a:bodyPr/>
                    <a:lstStyle/>
                    <a:p>
                      <a:endParaRPr lang="en-GB">
                        <a:solidFill>
                          <a:schemeClr val="tx1"/>
                        </a:solidFill>
                      </a:endParaRPr>
                    </a:p>
                  </a:txBody>
                  <a:tcPr/>
                </a:tc>
                <a:tc>
                  <a:txBody>
                    <a:bodyPr/>
                    <a:lstStyle/>
                    <a:p>
                      <a:endParaRPr lang="en-GB">
                        <a:solidFill>
                          <a:schemeClr val="tx1"/>
                        </a:solidFill>
                      </a:endParaRPr>
                    </a:p>
                  </a:txBody>
                  <a:tcPr/>
                </a:tc>
                <a:tc>
                  <a:txBody>
                    <a:bodyPr/>
                    <a:lstStyle/>
                    <a:p>
                      <a:endParaRPr lang="en-GB">
                        <a:solidFill>
                          <a:schemeClr val="tx1"/>
                        </a:solidFill>
                      </a:endParaRPr>
                    </a:p>
                  </a:txBody>
                  <a:tcPr/>
                </a:tc>
                <a:tc vMerge="1">
                  <a:txBody>
                    <a:bodyPr/>
                    <a:lstStyle/>
                    <a:p>
                      <a:endParaRPr lang="en-GB" dirty="0">
                        <a:solidFill>
                          <a:schemeClr val="tx1"/>
                        </a:solidFill>
                      </a:endParaRPr>
                    </a:p>
                  </a:txBody>
                  <a:tcPr/>
                </a:tc>
              </a:tr>
              <a:tr h="370840">
                <a:tc>
                  <a:txBody>
                    <a:bodyPr/>
                    <a:lstStyle/>
                    <a:p>
                      <a:r>
                        <a:rPr lang="en-GB" sz="1600" dirty="0" smtClean="0">
                          <a:solidFill>
                            <a:schemeClr val="tx1"/>
                          </a:solidFill>
                        </a:rPr>
                        <a:t>KS2</a:t>
                      </a:r>
                    </a:p>
                    <a:p>
                      <a:endParaRPr lang="en-GB" sz="1600" dirty="0" smtClean="0">
                        <a:solidFill>
                          <a:schemeClr val="tx1"/>
                        </a:solidFill>
                      </a:endParaRPr>
                    </a:p>
                    <a:p>
                      <a:endParaRPr lang="en-GB" sz="1600" dirty="0">
                        <a:solidFill>
                          <a:schemeClr val="tx1"/>
                        </a:solidFill>
                      </a:endParaRPr>
                    </a:p>
                  </a:txBody>
                  <a:tcPr/>
                </a:tc>
                <a:tc>
                  <a:txBody>
                    <a:bodyPr/>
                    <a:lstStyle/>
                    <a:p>
                      <a:endParaRPr lang="en-GB">
                        <a:solidFill>
                          <a:schemeClr val="tx1"/>
                        </a:solidFill>
                      </a:endParaRPr>
                    </a:p>
                  </a:txBody>
                  <a:tcPr/>
                </a:tc>
                <a:tc>
                  <a:txBody>
                    <a:bodyPr/>
                    <a:lstStyle/>
                    <a:p>
                      <a:endParaRPr lang="en-GB">
                        <a:solidFill>
                          <a:schemeClr val="tx1"/>
                        </a:solidFill>
                      </a:endParaRPr>
                    </a:p>
                  </a:txBody>
                  <a:tcPr/>
                </a:tc>
                <a:tc>
                  <a:txBody>
                    <a:bodyPr/>
                    <a:lstStyle/>
                    <a:p>
                      <a:endParaRPr lang="en-GB">
                        <a:solidFill>
                          <a:schemeClr val="tx1"/>
                        </a:solidFill>
                      </a:endParaRPr>
                    </a:p>
                  </a:txBody>
                  <a:tcPr/>
                </a:tc>
                <a:tc>
                  <a:txBody>
                    <a:bodyPr/>
                    <a:lstStyle/>
                    <a:p>
                      <a:endParaRPr lang="en-GB">
                        <a:solidFill>
                          <a:schemeClr val="tx1"/>
                        </a:solidFill>
                      </a:endParaRPr>
                    </a:p>
                  </a:txBody>
                  <a:tcPr/>
                </a:tc>
                <a:tc>
                  <a:txBody>
                    <a:bodyPr/>
                    <a:lstStyle/>
                    <a:p>
                      <a:endParaRPr lang="en-GB" dirty="0">
                        <a:solidFill>
                          <a:schemeClr val="tx1"/>
                        </a:solidFill>
                      </a:endParaRPr>
                    </a:p>
                  </a:txBody>
                  <a:tcPr/>
                </a:tc>
                <a:tc vMerge="1">
                  <a:txBody>
                    <a:bodyPr/>
                    <a:lstStyle/>
                    <a:p>
                      <a:endParaRPr lang="en-GB" dirty="0">
                        <a:solidFill>
                          <a:schemeClr val="tx1"/>
                        </a:solidFill>
                      </a:endParaRPr>
                    </a:p>
                  </a:txBody>
                  <a:tcPr/>
                </a:tc>
              </a:tr>
              <a:tr h="370840">
                <a:tc>
                  <a:txBody>
                    <a:bodyPr/>
                    <a:lstStyle/>
                    <a:p>
                      <a:r>
                        <a:rPr lang="en-GB" sz="1600" dirty="0" smtClean="0">
                          <a:solidFill>
                            <a:schemeClr val="tx1"/>
                          </a:solidFill>
                        </a:rPr>
                        <a:t>KS3</a:t>
                      </a:r>
                    </a:p>
                    <a:p>
                      <a:endParaRPr lang="en-GB" sz="1600" dirty="0" smtClean="0">
                        <a:solidFill>
                          <a:schemeClr val="tx1"/>
                        </a:solidFill>
                      </a:endParaRPr>
                    </a:p>
                    <a:p>
                      <a:endParaRPr lang="en-GB" sz="1600" dirty="0">
                        <a:solidFill>
                          <a:schemeClr val="tx1"/>
                        </a:solidFill>
                      </a:endParaRPr>
                    </a:p>
                  </a:txBody>
                  <a:tcPr/>
                </a:tc>
                <a:tc>
                  <a:txBody>
                    <a:bodyPr/>
                    <a:lstStyle/>
                    <a:p>
                      <a:endParaRPr lang="en-GB">
                        <a:solidFill>
                          <a:schemeClr val="tx1"/>
                        </a:solidFill>
                      </a:endParaRPr>
                    </a:p>
                  </a:txBody>
                  <a:tcPr/>
                </a:tc>
                <a:tc>
                  <a:txBody>
                    <a:bodyPr/>
                    <a:lstStyle/>
                    <a:p>
                      <a:endParaRPr lang="en-GB">
                        <a:solidFill>
                          <a:schemeClr val="tx1"/>
                        </a:solidFill>
                      </a:endParaRPr>
                    </a:p>
                  </a:txBody>
                  <a:tcPr/>
                </a:tc>
                <a:tc>
                  <a:txBody>
                    <a:bodyPr/>
                    <a:lstStyle/>
                    <a:p>
                      <a:endParaRPr lang="en-GB">
                        <a:solidFill>
                          <a:schemeClr val="tx1"/>
                        </a:solidFill>
                      </a:endParaRPr>
                    </a:p>
                  </a:txBody>
                  <a:tcPr/>
                </a:tc>
                <a:tc>
                  <a:txBody>
                    <a:bodyPr/>
                    <a:lstStyle/>
                    <a:p>
                      <a:endParaRPr lang="en-GB">
                        <a:solidFill>
                          <a:schemeClr val="tx1"/>
                        </a:solidFill>
                      </a:endParaRPr>
                    </a:p>
                  </a:txBody>
                  <a:tcPr/>
                </a:tc>
                <a:tc>
                  <a:txBody>
                    <a:bodyPr/>
                    <a:lstStyle/>
                    <a:p>
                      <a:endParaRPr lang="en-GB">
                        <a:solidFill>
                          <a:schemeClr val="tx1"/>
                        </a:solidFill>
                      </a:endParaRPr>
                    </a:p>
                  </a:txBody>
                  <a:tcPr/>
                </a:tc>
                <a:tc vMerge="1">
                  <a:txBody>
                    <a:bodyPr/>
                    <a:lstStyle/>
                    <a:p>
                      <a:endParaRPr lang="en-GB" dirty="0">
                        <a:solidFill>
                          <a:schemeClr val="tx1"/>
                        </a:solidFill>
                      </a:endParaRPr>
                    </a:p>
                  </a:txBody>
                  <a:tcPr/>
                </a:tc>
              </a:tr>
              <a:tr h="370840">
                <a:tc>
                  <a:txBody>
                    <a:bodyPr/>
                    <a:lstStyle/>
                    <a:p>
                      <a:r>
                        <a:rPr lang="en-GB" sz="1600" dirty="0" smtClean="0">
                          <a:solidFill>
                            <a:schemeClr val="tx1"/>
                          </a:solidFill>
                        </a:rPr>
                        <a:t>KS4</a:t>
                      </a:r>
                    </a:p>
                    <a:p>
                      <a:endParaRPr lang="en-GB" sz="1600" dirty="0" smtClean="0">
                        <a:solidFill>
                          <a:schemeClr val="tx1"/>
                        </a:solidFill>
                      </a:endParaRPr>
                    </a:p>
                    <a:p>
                      <a:endParaRPr lang="en-GB" sz="1600" dirty="0">
                        <a:solidFill>
                          <a:schemeClr val="tx1"/>
                        </a:solidFill>
                      </a:endParaRPr>
                    </a:p>
                  </a:txBody>
                  <a:tcPr/>
                </a:tc>
                <a:tc>
                  <a:txBody>
                    <a:bodyPr/>
                    <a:lstStyle/>
                    <a:p>
                      <a:endParaRPr lang="en-GB" dirty="0">
                        <a:solidFill>
                          <a:schemeClr val="tx1"/>
                        </a:solidFill>
                      </a:endParaRPr>
                    </a:p>
                  </a:txBody>
                  <a:tcPr/>
                </a:tc>
                <a:tc>
                  <a:txBody>
                    <a:bodyPr/>
                    <a:lstStyle/>
                    <a:p>
                      <a:endParaRPr lang="en-GB">
                        <a:solidFill>
                          <a:schemeClr val="tx1"/>
                        </a:solidFill>
                      </a:endParaRPr>
                    </a:p>
                  </a:txBody>
                  <a:tcPr/>
                </a:tc>
                <a:tc>
                  <a:txBody>
                    <a:bodyPr/>
                    <a:lstStyle/>
                    <a:p>
                      <a:endParaRPr lang="en-GB">
                        <a:solidFill>
                          <a:schemeClr val="tx1"/>
                        </a:solidFill>
                      </a:endParaRPr>
                    </a:p>
                  </a:txBody>
                  <a:tcPr/>
                </a:tc>
                <a:tc>
                  <a:txBody>
                    <a:bodyPr/>
                    <a:lstStyle/>
                    <a:p>
                      <a:endParaRPr lang="en-GB">
                        <a:solidFill>
                          <a:schemeClr val="tx1"/>
                        </a:solidFill>
                      </a:endParaRPr>
                    </a:p>
                  </a:txBody>
                  <a:tcPr/>
                </a:tc>
                <a:tc>
                  <a:txBody>
                    <a:bodyPr/>
                    <a:lstStyle/>
                    <a:p>
                      <a:endParaRPr lang="en-GB">
                        <a:solidFill>
                          <a:schemeClr val="tx1"/>
                        </a:solidFill>
                      </a:endParaRPr>
                    </a:p>
                  </a:txBody>
                  <a:tcPr/>
                </a:tc>
                <a:tc vMerge="1">
                  <a:txBody>
                    <a:bodyPr/>
                    <a:lstStyle/>
                    <a:p>
                      <a:endParaRPr lang="en-GB" dirty="0">
                        <a:solidFill>
                          <a:schemeClr val="tx1"/>
                        </a:solidFill>
                      </a:endParaRPr>
                    </a:p>
                  </a:txBody>
                  <a:tcPr/>
                </a:tc>
              </a:tr>
              <a:tr h="370840">
                <a:tc>
                  <a:txBody>
                    <a:bodyPr/>
                    <a:lstStyle/>
                    <a:p>
                      <a:r>
                        <a:rPr lang="en-GB" sz="1600" dirty="0" smtClean="0">
                          <a:solidFill>
                            <a:schemeClr val="tx1"/>
                          </a:solidFill>
                        </a:rPr>
                        <a:t>KS5</a:t>
                      </a:r>
                    </a:p>
                    <a:p>
                      <a:endParaRPr lang="en-GB" sz="1600" dirty="0" smtClean="0">
                        <a:solidFill>
                          <a:schemeClr val="tx1"/>
                        </a:solidFill>
                      </a:endParaRPr>
                    </a:p>
                    <a:p>
                      <a:endParaRPr lang="en-GB" sz="1600" dirty="0">
                        <a:solidFill>
                          <a:schemeClr val="tx1"/>
                        </a:solidFill>
                      </a:endParaRPr>
                    </a:p>
                  </a:txBody>
                  <a:tcPr/>
                </a:tc>
                <a:tc>
                  <a:txBody>
                    <a:bodyPr/>
                    <a:lstStyle/>
                    <a:p>
                      <a:endParaRPr lang="en-GB">
                        <a:solidFill>
                          <a:schemeClr val="tx1"/>
                        </a:solidFill>
                      </a:endParaRPr>
                    </a:p>
                  </a:txBody>
                  <a:tcPr/>
                </a:tc>
                <a:tc>
                  <a:txBody>
                    <a:bodyPr/>
                    <a:lstStyle/>
                    <a:p>
                      <a:endParaRPr lang="en-GB">
                        <a:solidFill>
                          <a:schemeClr val="tx1"/>
                        </a:solidFill>
                      </a:endParaRPr>
                    </a:p>
                  </a:txBody>
                  <a:tcPr/>
                </a:tc>
                <a:tc>
                  <a:txBody>
                    <a:bodyPr/>
                    <a:lstStyle/>
                    <a:p>
                      <a:endParaRPr lang="en-GB">
                        <a:solidFill>
                          <a:schemeClr val="tx1"/>
                        </a:solidFill>
                      </a:endParaRPr>
                    </a:p>
                  </a:txBody>
                  <a:tcPr/>
                </a:tc>
                <a:tc>
                  <a:txBody>
                    <a:bodyPr/>
                    <a:lstStyle/>
                    <a:p>
                      <a:endParaRPr lang="en-GB">
                        <a:solidFill>
                          <a:schemeClr val="tx1"/>
                        </a:solidFill>
                      </a:endParaRPr>
                    </a:p>
                  </a:txBody>
                  <a:tcPr/>
                </a:tc>
                <a:tc>
                  <a:txBody>
                    <a:bodyPr/>
                    <a:lstStyle/>
                    <a:p>
                      <a:endParaRPr lang="en-GB" dirty="0">
                        <a:solidFill>
                          <a:schemeClr val="tx1"/>
                        </a:solidFill>
                      </a:endParaRPr>
                    </a:p>
                  </a:txBody>
                  <a:tcPr/>
                </a:tc>
                <a:tc vMerge="1">
                  <a:txBody>
                    <a:bodyPr/>
                    <a:lstStyle/>
                    <a:p>
                      <a:endParaRPr lang="en-GB" dirty="0">
                        <a:solidFill>
                          <a:schemeClr val="tx1"/>
                        </a:solidFill>
                      </a:endParaRPr>
                    </a:p>
                  </a:txBody>
                  <a:tcPr/>
                </a:tc>
              </a:tr>
            </a:tbl>
          </a:graphicData>
        </a:graphic>
      </p:graphicFrame>
      <p:sp>
        <p:nvSpPr>
          <p:cNvPr id="5" name="Title 6"/>
          <p:cNvSpPr txBox="1">
            <a:spLocks/>
          </p:cNvSpPr>
          <p:nvPr/>
        </p:nvSpPr>
        <p:spPr bwMode="auto">
          <a:xfrm>
            <a:off x="467544" y="-24340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a:solidFill>
                  <a:srgbClr val="0000FF"/>
                </a:solidFill>
                <a:latin typeface="+mj-lt"/>
                <a:ea typeface="ＭＳ Ｐゴシック" pitchFamily="-65" charset="-128"/>
                <a:cs typeface="ＭＳ Ｐゴシック" pitchFamily="-65" charset="-128"/>
              </a:defRPr>
            </a:lvl1pPr>
            <a:lvl2pPr algn="ctr" rtl="0" eaLnBrk="1" fontAlgn="base" hangingPunct="1">
              <a:spcBef>
                <a:spcPct val="0"/>
              </a:spcBef>
              <a:spcAft>
                <a:spcPct val="0"/>
              </a:spcAft>
              <a:defRPr sz="4400">
                <a:solidFill>
                  <a:srgbClr val="0000FF"/>
                </a:solidFill>
                <a:latin typeface="Arial" pitchFamily="-65" charset="0"/>
                <a:ea typeface="ＭＳ Ｐゴシック" pitchFamily="-65" charset="-128"/>
                <a:cs typeface="ＭＳ Ｐゴシック" pitchFamily="-65" charset="-128"/>
              </a:defRPr>
            </a:lvl2pPr>
            <a:lvl3pPr algn="ctr" rtl="0" eaLnBrk="1" fontAlgn="base" hangingPunct="1">
              <a:spcBef>
                <a:spcPct val="0"/>
              </a:spcBef>
              <a:spcAft>
                <a:spcPct val="0"/>
              </a:spcAft>
              <a:defRPr sz="4400">
                <a:solidFill>
                  <a:srgbClr val="0000FF"/>
                </a:solidFill>
                <a:latin typeface="Arial" pitchFamily="-65" charset="0"/>
                <a:ea typeface="ＭＳ Ｐゴシック" pitchFamily="-65" charset="-128"/>
                <a:cs typeface="ＭＳ Ｐゴシック" pitchFamily="-65" charset="-128"/>
              </a:defRPr>
            </a:lvl3pPr>
            <a:lvl4pPr algn="ctr" rtl="0" eaLnBrk="1" fontAlgn="base" hangingPunct="1">
              <a:spcBef>
                <a:spcPct val="0"/>
              </a:spcBef>
              <a:spcAft>
                <a:spcPct val="0"/>
              </a:spcAft>
              <a:defRPr sz="4400">
                <a:solidFill>
                  <a:srgbClr val="0000FF"/>
                </a:solidFill>
                <a:latin typeface="Arial" pitchFamily="-65" charset="0"/>
                <a:ea typeface="ＭＳ Ｐゴシック" pitchFamily="-65" charset="-128"/>
                <a:cs typeface="ＭＳ Ｐゴシック" pitchFamily="-65" charset="-128"/>
              </a:defRPr>
            </a:lvl4pPr>
            <a:lvl5pPr algn="ctr" rtl="0" eaLnBrk="1" fontAlgn="base" hangingPunct="1">
              <a:spcBef>
                <a:spcPct val="0"/>
              </a:spcBef>
              <a:spcAft>
                <a:spcPct val="0"/>
              </a:spcAft>
              <a:defRPr sz="4400">
                <a:solidFill>
                  <a:srgbClr val="0000FF"/>
                </a:solidFill>
                <a:latin typeface="Arial" pitchFamily="-65" charset="0"/>
                <a:ea typeface="ＭＳ Ｐゴシック" pitchFamily="-65" charset="-128"/>
                <a:cs typeface="ＭＳ Ｐゴシック" pitchFamily="-65" charset="-128"/>
              </a:defRPr>
            </a:lvl5pPr>
            <a:lvl6pPr marL="457200" algn="ctr" rtl="0" eaLnBrk="1" fontAlgn="base" hangingPunct="1">
              <a:spcBef>
                <a:spcPct val="0"/>
              </a:spcBef>
              <a:spcAft>
                <a:spcPct val="0"/>
              </a:spcAft>
              <a:defRPr sz="4400">
                <a:solidFill>
                  <a:schemeClr val="tx2"/>
                </a:solidFill>
                <a:latin typeface="Arial" pitchFamily="-65" charset="0"/>
              </a:defRPr>
            </a:lvl6pPr>
            <a:lvl7pPr marL="914400" algn="ctr" rtl="0" eaLnBrk="1" fontAlgn="base" hangingPunct="1">
              <a:spcBef>
                <a:spcPct val="0"/>
              </a:spcBef>
              <a:spcAft>
                <a:spcPct val="0"/>
              </a:spcAft>
              <a:defRPr sz="4400">
                <a:solidFill>
                  <a:schemeClr val="tx2"/>
                </a:solidFill>
                <a:latin typeface="Arial" pitchFamily="-65" charset="0"/>
              </a:defRPr>
            </a:lvl7pPr>
            <a:lvl8pPr marL="1371600" algn="ctr" rtl="0" eaLnBrk="1" fontAlgn="base" hangingPunct="1">
              <a:spcBef>
                <a:spcPct val="0"/>
              </a:spcBef>
              <a:spcAft>
                <a:spcPct val="0"/>
              </a:spcAft>
              <a:defRPr sz="4400">
                <a:solidFill>
                  <a:schemeClr val="tx2"/>
                </a:solidFill>
                <a:latin typeface="Arial" pitchFamily="-65" charset="0"/>
              </a:defRPr>
            </a:lvl8pPr>
            <a:lvl9pPr marL="1828800" algn="ctr" rtl="0" eaLnBrk="1" fontAlgn="base" hangingPunct="1">
              <a:spcBef>
                <a:spcPct val="0"/>
              </a:spcBef>
              <a:spcAft>
                <a:spcPct val="0"/>
              </a:spcAft>
              <a:defRPr sz="4400">
                <a:solidFill>
                  <a:schemeClr val="tx2"/>
                </a:solidFill>
                <a:latin typeface="Arial" pitchFamily="-65"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3200" b="0" i="0" u="none" strike="noStrike" kern="0" cap="none" spc="0" normalizeH="0" baseline="0" noProof="0" smtClean="0">
                <a:ln>
                  <a:noFill/>
                </a:ln>
                <a:solidFill>
                  <a:srgbClr val="FFFF00"/>
                </a:solidFill>
                <a:effectLst/>
                <a:uLnTx/>
                <a:uFillTx/>
                <a:latin typeface="Arial"/>
                <a:ea typeface="ＭＳ Ｐゴシック" pitchFamily="-65" charset="-128"/>
                <a:sym typeface="Wingdings" panose="05000000000000000000" pitchFamily="2" charset="2"/>
              </a:rPr>
              <a:t> </a:t>
            </a:r>
            <a:r>
              <a:rPr kumimoji="0" lang="en-GB" sz="3200" b="0" i="0" u="none" strike="noStrike" kern="0" cap="none" spc="0" normalizeH="0" baseline="0" noProof="0" smtClean="0">
                <a:ln>
                  <a:noFill/>
                </a:ln>
                <a:solidFill>
                  <a:srgbClr val="0000FF"/>
                </a:solidFill>
                <a:effectLst/>
                <a:uLnTx/>
                <a:uFillTx/>
                <a:latin typeface="Arial"/>
                <a:ea typeface="ＭＳ Ｐゴシック" pitchFamily="-65" charset="-128"/>
              </a:rPr>
              <a:t>Well being awareness day. Class______</a:t>
            </a:r>
            <a:endParaRPr kumimoji="0" lang="en-GB" sz="3200" b="0" i="0" u="none" strike="noStrike" kern="0" cap="none" spc="0" normalizeH="0" baseline="0" noProof="0" dirty="0">
              <a:ln>
                <a:noFill/>
              </a:ln>
              <a:solidFill>
                <a:srgbClr val="0000FF"/>
              </a:solidFill>
              <a:effectLst/>
              <a:uLnTx/>
              <a:uFillTx/>
              <a:latin typeface="Arial"/>
              <a:ea typeface="ＭＳ Ｐゴシック" pitchFamily="-65" charset="-128"/>
            </a:endParaRPr>
          </a:p>
        </p:txBody>
      </p:sp>
    </p:spTree>
    <p:extLst>
      <p:ext uri="{BB962C8B-B14F-4D97-AF65-F5344CB8AC3E}">
        <p14:creationId xmlns:p14="http://schemas.microsoft.com/office/powerpoint/2010/main" val="3986323331"/>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a:solidFill>
            <a:schemeClr val="accent6"/>
          </a:solidFill>
        </p:spPr>
        <p:txBody>
          <a:bodyPr/>
          <a:lstStyle/>
          <a:p>
            <a:r>
              <a:rPr lang="en-GB" b="1" dirty="0" smtClean="0">
                <a:solidFill>
                  <a:schemeClr val="bg1"/>
                </a:solidFill>
              </a:rPr>
              <a:t>SMILE interim events log</a:t>
            </a:r>
            <a:endParaRPr lang="en-GB" b="1" dirty="0">
              <a:solidFill>
                <a:schemeClr val="bg1"/>
              </a:solidFill>
            </a:endParaRPr>
          </a:p>
        </p:txBody>
      </p:sp>
      <p:pic>
        <p:nvPicPr>
          <p:cNvPr id="5123"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9886" t="20818" r="8637" b="8273"/>
          <a:stretch/>
        </p:blipFill>
        <p:spPr bwMode="auto">
          <a:xfrm>
            <a:off x="13142" y="1628800"/>
            <a:ext cx="9145908" cy="4974762"/>
          </a:xfrm>
          <a:prstGeom prst="rect">
            <a:avLst/>
          </a:prstGeom>
          <a:ln w="9525">
            <a:solidFill>
              <a:schemeClr val="accent1"/>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4114407429"/>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485800"/>
            <a:ext cx="8229600" cy="1143000"/>
          </a:xfrm>
          <a:ln w="38100">
            <a:solidFill>
              <a:schemeClr val="accent6"/>
            </a:solidFill>
          </a:ln>
        </p:spPr>
        <p:txBody>
          <a:bodyPr>
            <a:normAutofit fontScale="90000"/>
          </a:bodyPr>
          <a:lstStyle/>
          <a:p>
            <a:r>
              <a:rPr lang="en-GB" sz="4000" b="1" dirty="0" smtClean="0"/>
              <a:t> </a:t>
            </a:r>
            <a:br>
              <a:rPr lang="en-GB" sz="4000" b="1" dirty="0" smtClean="0"/>
            </a:br>
            <a:r>
              <a:rPr lang="en-GB" sz="5400" b="1" dirty="0" smtClean="0"/>
              <a:t>Forest Oak </a:t>
            </a:r>
            <a:r>
              <a:rPr lang="en-GB" sz="6000" b="1" dirty="0" smtClean="0">
                <a:solidFill>
                  <a:srgbClr val="FFC000"/>
                </a:solidFill>
              </a:rPr>
              <a:t>resource chest</a:t>
            </a:r>
            <a:r>
              <a:rPr lang="en-GB" dirty="0" smtClean="0"/>
              <a:t/>
            </a:r>
            <a:br>
              <a:rPr lang="en-GB" dirty="0" smtClean="0"/>
            </a:br>
            <a:endParaRPr lang="en-GB" b="1" dirty="0"/>
          </a:p>
        </p:txBody>
      </p:sp>
      <p:sp>
        <p:nvSpPr>
          <p:cNvPr id="4" name="Content Placeholder 3"/>
          <p:cNvSpPr>
            <a:spLocks noGrp="1"/>
          </p:cNvSpPr>
          <p:nvPr>
            <p:ph idx="1"/>
          </p:nvPr>
        </p:nvSpPr>
        <p:spPr>
          <a:xfrm>
            <a:off x="457200" y="2071389"/>
            <a:ext cx="8229600" cy="4525963"/>
          </a:xfrm>
        </p:spPr>
        <p:txBody>
          <a:bodyPr>
            <a:normAutofit lnSpcReduction="10000"/>
          </a:bodyPr>
          <a:lstStyle/>
          <a:p>
            <a:r>
              <a:rPr lang="en-GB" b="1" dirty="0" smtClean="0"/>
              <a:t>Mental Health First Aid</a:t>
            </a:r>
          </a:p>
          <a:p>
            <a:r>
              <a:rPr lang="en-GB" b="1" dirty="0" smtClean="0"/>
              <a:t>Restorative justice</a:t>
            </a:r>
          </a:p>
          <a:p>
            <a:r>
              <a:rPr lang="en-GB" b="1" dirty="0" smtClean="0"/>
              <a:t>WEMWBS </a:t>
            </a:r>
            <a:r>
              <a:rPr lang="en-GB" dirty="0" smtClean="0"/>
              <a:t>(online for staff; adapted for pupils)</a:t>
            </a:r>
          </a:p>
          <a:p>
            <a:r>
              <a:rPr lang="en-GB" b="1" dirty="0" smtClean="0"/>
              <a:t>SEIS</a:t>
            </a:r>
          </a:p>
          <a:p>
            <a:r>
              <a:rPr lang="en-GB" b="1" dirty="0" smtClean="0"/>
              <a:t>ALGEE approach</a:t>
            </a:r>
          </a:p>
          <a:p>
            <a:r>
              <a:rPr lang="en-GB" b="1" dirty="0" smtClean="0"/>
              <a:t>Ways to Wellbeing</a:t>
            </a:r>
          </a:p>
          <a:p>
            <a:r>
              <a:rPr lang="en-GB" b="1" dirty="0" smtClean="0"/>
              <a:t>Healthy Schools Solihull</a:t>
            </a:r>
          </a:p>
          <a:p>
            <a:r>
              <a:rPr lang="en-GB" b="1" dirty="0" smtClean="0"/>
              <a:t>Sleuth </a:t>
            </a:r>
            <a:r>
              <a:rPr lang="en-GB" dirty="0" smtClean="0"/>
              <a:t>(online data package)</a:t>
            </a:r>
          </a:p>
        </p:txBody>
      </p:sp>
      <p:sp>
        <p:nvSpPr>
          <p:cNvPr id="2" name="Rectangle 1"/>
          <p:cNvSpPr/>
          <p:nvPr/>
        </p:nvSpPr>
        <p:spPr>
          <a:xfrm>
            <a:off x="3763716" y="107921"/>
            <a:ext cx="1630575" cy="584775"/>
          </a:xfrm>
          <a:prstGeom prst="rect">
            <a:avLst/>
          </a:prstGeom>
          <a:solidFill>
            <a:schemeClr val="accent6"/>
          </a:solidFill>
        </p:spPr>
        <p:txBody>
          <a:bodyPr wrap="none">
            <a:spAutoFit/>
          </a:bodyPr>
          <a:lstStyle/>
          <a:p>
            <a:r>
              <a:rPr lang="en-GB" sz="3200" b="1" dirty="0" smtClean="0"/>
              <a:t>Example</a:t>
            </a:r>
            <a:endParaRPr lang="en-GB" sz="3200" dirty="0"/>
          </a:p>
        </p:txBody>
      </p:sp>
    </p:spTree>
    <p:extLst>
      <p:ext uri="{BB962C8B-B14F-4D97-AF65-F5344CB8AC3E}">
        <p14:creationId xmlns:p14="http://schemas.microsoft.com/office/powerpoint/2010/main" val="3134782685"/>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47281" y="3523828"/>
            <a:ext cx="3422552" cy="3577580"/>
          </a:xfrm>
          <a:prstGeom prst="rect">
            <a:avLst/>
          </a:prstGeom>
        </p:spPr>
      </p:pic>
      <p:sp>
        <p:nvSpPr>
          <p:cNvPr id="3" name="Title 2"/>
          <p:cNvSpPr>
            <a:spLocks noGrp="1"/>
          </p:cNvSpPr>
          <p:nvPr>
            <p:ph type="title"/>
          </p:nvPr>
        </p:nvSpPr>
        <p:spPr>
          <a:xfrm>
            <a:off x="457200" y="188640"/>
            <a:ext cx="8229600" cy="1143000"/>
          </a:xfrm>
          <a:ln w="28575">
            <a:solidFill>
              <a:schemeClr val="accent6">
                <a:lumMod val="75000"/>
              </a:schemeClr>
            </a:solidFill>
          </a:ln>
        </p:spPr>
        <p:txBody>
          <a:bodyPr>
            <a:normAutofit/>
          </a:bodyPr>
          <a:lstStyle/>
          <a:p>
            <a:r>
              <a:rPr lang="en-GB" sz="6000" b="1" dirty="0" smtClean="0">
                <a:solidFill>
                  <a:srgbClr val="FFC000"/>
                </a:solidFill>
              </a:rPr>
              <a:t>Online resource chest</a:t>
            </a:r>
            <a:r>
              <a:rPr lang="en-GB" b="1" dirty="0" smtClean="0"/>
              <a:t> </a:t>
            </a:r>
            <a:endParaRPr lang="en-GB" b="1" dirty="0"/>
          </a:p>
        </p:txBody>
      </p:sp>
      <p:sp>
        <p:nvSpPr>
          <p:cNvPr id="4" name="Content Placeholder 3"/>
          <p:cNvSpPr>
            <a:spLocks noGrp="1"/>
          </p:cNvSpPr>
          <p:nvPr>
            <p:ph idx="1"/>
          </p:nvPr>
        </p:nvSpPr>
        <p:spPr>
          <a:xfrm>
            <a:off x="457200" y="1406621"/>
            <a:ext cx="8229600" cy="4525963"/>
          </a:xfrm>
        </p:spPr>
        <p:txBody>
          <a:bodyPr/>
          <a:lstStyle/>
          <a:p>
            <a:r>
              <a:rPr lang="en-GB" dirty="0" smtClean="0"/>
              <a:t>Overarching research framework  </a:t>
            </a:r>
          </a:p>
          <a:p>
            <a:r>
              <a:rPr lang="en-GB" dirty="0" smtClean="0"/>
              <a:t>Evaluation resources </a:t>
            </a:r>
          </a:p>
          <a:p>
            <a:r>
              <a:rPr lang="en-GB" dirty="0" smtClean="0"/>
              <a:t>Links to different approaches (All partners)</a:t>
            </a:r>
          </a:p>
          <a:p>
            <a:r>
              <a:rPr lang="en-GB" dirty="0" smtClean="0"/>
              <a:t>Partner action plans (All partners)</a:t>
            </a:r>
          </a:p>
          <a:p>
            <a:pPr lvl="1"/>
            <a:endParaRPr lang="en-GB" dirty="0"/>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112992">
            <a:off x="6601597" y="5209728"/>
            <a:ext cx="2159000" cy="1790700"/>
          </a:xfrm>
          <a:prstGeom prst="rect">
            <a:avLst/>
          </a:prstGeom>
        </p:spPr>
      </p:pic>
      <p:sp>
        <p:nvSpPr>
          <p:cNvPr id="7" name="Explosion 2 6"/>
          <p:cNvSpPr/>
          <p:nvPr/>
        </p:nvSpPr>
        <p:spPr>
          <a:xfrm rot="20988534">
            <a:off x="-283996" y="4142472"/>
            <a:ext cx="5112568" cy="1728192"/>
          </a:xfrm>
          <a:prstGeom prst="irregularSeal2">
            <a:avLst/>
          </a:prstGeom>
          <a:solidFill>
            <a:schemeClr val="accent6">
              <a:lumMod val="75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smtClean="0"/>
              <a:t>Forthcoming November</a:t>
            </a:r>
            <a:endParaRPr lang="en-GB" sz="2800" b="1" dirty="0"/>
          </a:p>
        </p:txBody>
      </p:sp>
    </p:spTree>
    <p:extLst>
      <p:ext uri="{BB962C8B-B14F-4D97-AF65-F5344CB8AC3E}">
        <p14:creationId xmlns:p14="http://schemas.microsoft.com/office/powerpoint/2010/main" val="1565737218"/>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332656"/>
            <a:ext cx="8568952" cy="1143000"/>
          </a:xfrm>
          <a:ln w="38100">
            <a:solidFill>
              <a:schemeClr val="accent6"/>
            </a:solidFill>
          </a:ln>
        </p:spPr>
        <p:txBody>
          <a:bodyPr>
            <a:normAutofit/>
          </a:bodyPr>
          <a:lstStyle/>
          <a:p>
            <a:r>
              <a:rPr lang="en-GB" sz="5400" b="1" dirty="0" smtClean="0"/>
              <a:t>Evaluation </a:t>
            </a:r>
            <a:r>
              <a:rPr lang="en-GB" sz="6000" b="1" dirty="0" smtClean="0">
                <a:solidFill>
                  <a:srgbClr val="FFC000"/>
                </a:solidFill>
              </a:rPr>
              <a:t>resources</a:t>
            </a:r>
            <a:endParaRPr lang="en-GB" b="1" dirty="0"/>
          </a:p>
        </p:txBody>
      </p:sp>
      <p:sp>
        <p:nvSpPr>
          <p:cNvPr id="4" name="Content Placeholder 3"/>
          <p:cNvSpPr>
            <a:spLocks noGrp="1"/>
          </p:cNvSpPr>
          <p:nvPr>
            <p:ph idx="1"/>
          </p:nvPr>
        </p:nvSpPr>
        <p:spPr>
          <a:xfrm>
            <a:off x="395536" y="1844824"/>
            <a:ext cx="8229600" cy="3528392"/>
          </a:xfrm>
        </p:spPr>
        <p:txBody>
          <a:bodyPr/>
          <a:lstStyle/>
          <a:p>
            <a:r>
              <a:rPr lang="en-GB" dirty="0" smtClean="0"/>
              <a:t>Introductory project information</a:t>
            </a:r>
          </a:p>
          <a:p>
            <a:r>
              <a:rPr lang="en-GB" dirty="0" smtClean="0"/>
              <a:t>Links to </a:t>
            </a:r>
            <a:r>
              <a:rPr lang="en-GB" dirty="0"/>
              <a:t>background </a:t>
            </a:r>
            <a:r>
              <a:rPr lang="en-GB" dirty="0" smtClean="0"/>
              <a:t>reading</a:t>
            </a:r>
          </a:p>
          <a:p>
            <a:r>
              <a:rPr lang="en-GB" dirty="0" smtClean="0"/>
              <a:t>Project </a:t>
            </a:r>
            <a:r>
              <a:rPr lang="en-GB" dirty="0"/>
              <a:t>m</a:t>
            </a:r>
            <a:r>
              <a:rPr lang="en-GB" dirty="0" smtClean="0"/>
              <a:t>ethods </a:t>
            </a:r>
          </a:p>
          <a:p>
            <a:r>
              <a:rPr lang="en-GB" dirty="0" smtClean="0"/>
              <a:t>Evaluation forms</a:t>
            </a:r>
          </a:p>
          <a:p>
            <a:pPr marL="0" indent="0">
              <a:buNone/>
            </a:pPr>
            <a:endParaRPr lang="en-GB" dirty="0" smtClean="0"/>
          </a:p>
          <a:p>
            <a:pPr lvl="1"/>
            <a:endParaRPr lang="en-GB" dirty="0"/>
          </a:p>
        </p:txBody>
      </p:sp>
    </p:spTree>
    <p:extLst>
      <p:ext uri="{BB962C8B-B14F-4D97-AF65-F5344CB8AC3E}">
        <p14:creationId xmlns:p14="http://schemas.microsoft.com/office/powerpoint/2010/main" val="242205246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solidFill>
        </p:spPr>
        <p:txBody>
          <a:bodyPr/>
          <a:lstStyle/>
          <a:p>
            <a:r>
              <a:rPr lang="en-GB" dirty="0" smtClean="0">
                <a:solidFill>
                  <a:schemeClr val="bg1"/>
                </a:solidFill>
              </a:rPr>
              <a:t>Sharing resources or links</a:t>
            </a:r>
            <a:endParaRPr lang="en-GB" dirty="0">
              <a:solidFill>
                <a:schemeClr val="bg1"/>
              </a:solidFill>
            </a:endParaRPr>
          </a:p>
        </p:txBody>
      </p:sp>
      <p:sp>
        <p:nvSpPr>
          <p:cNvPr id="3" name="Content Placeholder 2"/>
          <p:cNvSpPr>
            <a:spLocks noGrp="1"/>
          </p:cNvSpPr>
          <p:nvPr>
            <p:ph sz="half" idx="1"/>
          </p:nvPr>
        </p:nvSpPr>
        <p:spPr/>
        <p:txBody>
          <a:bodyPr>
            <a:normAutofit/>
          </a:bodyPr>
          <a:lstStyle/>
          <a:p>
            <a:pPr marL="0" indent="0">
              <a:buNone/>
            </a:pPr>
            <a:endParaRPr lang="en-GB" dirty="0" smtClean="0">
              <a:hlinkClick r:id="rId3"/>
            </a:endParaRPr>
          </a:p>
          <a:p>
            <a:pPr marL="0" indent="0">
              <a:buNone/>
            </a:pPr>
            <a:endParaRPr lang="en-GB" dirty="0" smtClean="0">
              <a:hlinkClick r:id="rId3"/>
            </a:endParaRPr>
          </a:p>
        </p:txBody>
      </p:sp>
      <p:sp>
        <p:nvSpPr>
          <p:cNvPr id="6" name="Content Placeholder 5"/>
          <p:cNvSpPr>
            <a:spLocks noGrp="1"/>
          </p:cNvSpPr>
          <p:nvPr>
            <p:ph sz="half" idx="2"/>
          </p:nvPr>
        </p:nvSpPr>
        <p:spPr>
          <a:xfrm>
            <a:off x="2127176" y="1600200"/>
            <a:ext cx="6559624" cy="5257800"/>
          </a:xfrm>
        </p:spPr>
        <p:txBody>
          <a:bodyPr>
            <a:normAutofit/>
          </a:bodyPr>
          <a:lstStyle/>
          <a:p>
            <a:r>
              <a:rPr lang="en-GB" sz="1200" dirty="0">
                <a:hlinkClick r:id="rId3"/>
              </a:rPr>
              <a:t>https://</a:t>
            </a:r>
            <a:r>
              <a:rPr lang="en-GB" sz="1200" dirty="0" smtClean="0">
                <a:hlinkClick r:id="rId3"/>
              </a:rPr>
              <a:t>www.pshe-association.org.uk/system/files/PSHE%20Education%20Programme%20of%20Study%20%28Key%20stage%201-5%29%20Jan%202017_2.pdf</a:t>
            </a:r>
            <a:endParaRPr lang="en-GB" sz="1200" dirty="0" smtClean="0"/>
          </a:p>
          <a:p>
            <a:pPr marL="0" indent="0">
              <a:buNone/>
            </a:pPr>
            <a:endParaRPr lang="en-GB" sz="1200" dirty="0" smtClean="0"/>
          </a:p>
          <a:p>
            <a:endParaRPr lang="en-GB" sz="1200" dirty="0" smtClean="0"/>
          </a:p>
          <a:p>
            <a:r>
              <a:rPr lang="en-GB" sz="1200" dirty="0" smtClean="0">
                <a:hlinkClick r:id="rId4"/>
              </a:rPr>
              <a:t>https://kooth.com</a:t>
            </a:r>
            <a:endParaRPr lang="en-GB" sz="1200" dirty="0" smtClean="0"/>
          </a:p>
          <a:p>
            <a:endParaRPr lang="en-GB" sz="1200" dirty="0" smtClean="0"/>
          </a:p>
          <a:p>
            <a:r>
              <a:rPr lang="en-GB" sz="1200" dirty="0">
                <a:hlinkClick r:id="rId5"/>
              </a:rPr>
              <a:t>https://</a:t>
            </a:r>
            <a:r>
              <a:rPr lang="en-GB" sz="1200" dirty="0" smtClean="0">
                <a:hlinkClick r:id="rId5"/>
              </a:rPr>
              <a:t>www.psychologytools.com/download-therapy-worksheets</a:t>
            </a:r>
            <a:endParaRPr lang="en-GB" sz="1200" dirty="0" smtClean="0"/>
          </a:p>
          <a:p>
            <a:r>
              <a:rPr lang="en-GB" sz="1200" dirty="0" smtClean="0"/>
              <a:t>Apps for mindfulness</a:t>
            </a:r>
          </a:p>
          <a:p>
            <a:pPr marL="0" indent="0">
              <a:buNone/>
            </a:pPr>
            <a:endParaRPr lang="en-GB" sz="1200" dirty="0"/>
          </a:p>
          <a:p>
            <a:pPr marL="0" indent="0">
              <a:buNone/>
            </a:pPr>
            <a:endParaRPr lang="en-GB" sz="1200" dirty="0"/>
          </a:p>
          <a:p>
            <a:endParaRPr lang="en-GB" dirty="0"/>
          </a:p>
        </p:txBody>
      </p:sp>
      <p:pic>
        <p:nvPicPr>
          <p:cNvPr id="6148" name="Picture 4"/>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3235" t="17317" r="55732" b="8746"/>
          <a:stretch/>
        </p:blipFill>
        <p:spPr bwMode="auto">
          <a:xfrm>
            <a:off x="660848" y="1268760"/>
            <a:ext cx="756084" cy="10127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506" name="Picture 2"/>
          <p:cNvPicPr>
            <a:picLocks noChangeAspect="1" noChangeArrowheads="1"/>
          </p:cNvPicPr>
          <p:nvPr/>
        </p:nvPicPr>
        <p:blipFill rotWithShape="1">
          <a:blip r:embed="rId7">
            <a:extLst>
              <a:ext uri="{28A0092B-C50C-407E-A947-70E740481C1C}">
                <a14:useLocalDpi xmlns:a14="http://schemas.microsoft.com/office/drawing/2010/main" val="0"/>
              </a:ext>
            </a:extLst>
          </a:blip>
          <a:srcRect l="214" t="9023" r="76729" b="75442"/>
          <a:stretch/>
        </p:blipFill>
        <p:spPr bwMode="auto">
          <a:xfrm>
            <a:off x="467544" y="2393167"/>
            <a:ext cx="1368152" cy="5182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7217859" y="2588259"/>
            <a:ext cx="1728192" cy="646331"/>
          </a:xfrm>
          <a:prstGeom prst="rect">
            <a:avLst/>
          </a:prstGeom>
        </p:spPr>
        <p:txBody>
          <a:bodyPr wrap="square">
            <a:spAutoFit/>
          </a:bodyPr>
          <a:lstStyle/>
          <a:p>
            <a:r>
              <a:rPr lang="en-GB" dirty="0" smtClean="0">
                <a:hlinkClick r:id="rId8"/>
              </a:rPr>
              <a:t>/</a:t>
            </a:r>
            <a:endParaRPr lang="en-GB" dirty="0" smtClean="0"/>
          </a:p>
          <a:p>
            <a:endParaRPr lang="en-GB" dirty="0"/>
          </a:p>
        </p:txBody>
      </p:sp>
      <p:pic>
        <p:nvPicPr>
          <p:cNvPr id="21507"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27937" y="3082190"/>
            <a:ext cx="1928812" cy="152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508" name="Picture 4"/>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5509" y="3356992"/>
            <a:ext cx="1680187"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509" name="Picture 5"/>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225190" y="3760368"/>
            <a:ext cx="822102" cy="4097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3131840" y="5525447"/>
            <a:ext cx="4572000" cy="1169551"/>
          </a:xfrm>
          <a:prstGeom prst="rect">
            <a:avLst/>
          </a:prstGeom>
        </p:spPr>
        <p:txBody>
          <a:bodyPr>
            <a:spAutoFit/>
          </a:bodyPr>
          <a:lstStyle/>
          <a:p>
            <a:r>
              <a:rPr lang="en-GB" sz="1400" dirty="0">
                <a:hlinkClick r:id="rId12"/>
              </a:rPr>
              <a:t>https://www.annafreud.org/what-we-do/schools-in-mind/resources-for-schools/we-all-have-mental-health-animation-teacher-toolkit</a:t>
            </a:r>
            <a:r>
              <a:rPr lang="en-GB" sz="1400" dirty="0" smtClean="0">
                <a:hlinkClick r:id="rId12"/>
              </a:rPr>
              <a:t>/</a:t>
            </a:r>
            <a:endParaRPr lang="en-GB" sz="1400" dirty="0" smtClean="0"/>
          </a:p>
          <a:p>
            <a:r>
              <a:rPr lang="en-GB" sz="1400" dirty="0" smtClean="0"/>
              <a:t>(we all have mental health-from 2</a:t>
            </a:r>
            <a:r>
              <a:rPr lang="en-GB" sz="1400" baseline="30000" dirty="0" smtClean="0"/>
              <a:t>nd</a:t>
            </a:r>
            <a:r>
              <a:rPr lang="en-GB" sz="1400" dirty="0" smtClean="0"/>
              <a:t> </a:t>
            </a:r>
            <a:r>
              <a:rPr lang="en-GB" sz="1400" dirty="0"/>
              <a:t>O</a:t>
            </a:r>
            <a:r>
              <a:rPr lang="en-GB" sz="1400" dirty="0" smtClean="0"/>
              <a:t>ct- animation &amp; lesson plan aimed at KS3 children.)</a:t>
            </a:r>
            <a:endParaRPr lang="en-GB" sz="1400" dirty="0"/>
          </a:p>
        </p:txBody>
      </p:sp>
      <p:pic>
        <p:nvPicPr>
          <p:cNvPr id="7" name="Picture 2"/>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978544" y="5708546"/>
            <a:ext cx="1714304" cy="963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4087479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2160</TotalTime>
  <Words>10182</Words>
  <Application>Microsoft Office PowerPoint</Application>
  <PresentationFormat>On-screen Show (4:3)</PresentationFormat>
  <Paragraphs>1009</Paragraphs>
  <Slides>79</Slides>
  <Notes>79</Notes>
  <HiddenSlides>0</HiddenSlides>
  <MMClips>0</MMClips>
  <ScaleCrop>false</ScaleCrop>
  <HeadingPairs>
    <vt:vector size="6" baseType="variant">
      <vt:variant>
        <vt:lpstr>Theme</vt:lpstr>
      </vt:variant>
      <vt:variant>
        <vt:i4>3</vt:i4>
      </vt:variant>
      <vt:variant>
        <vt:lpstr>Embedded OLE Servers</vt:lpstr>
      </vt:variant>
      <vt:variant>
        <vt:i4>1</vt:i4>
      </vt:variant>
      <vt:variant>
        <vt:lpstr>Slide Titles</vt:lpstr>
      </vt:variant>
      <vt:variant>
        <vt:i4>79</vt:i4>
      </vt:variant>
    </vt:vector>
  </HeadingPairs>
  <TitlesOfParts>
    <vt:vector size="83" baseType="lpstr">
      <vt:lpstr>Office Theme</vt:lpstr>
      <vt:lpstr>1_Office Theme</vt:lpstr>
      <vt:lpstr>2_Office Theme</vt:lpstr>
      <vt:lpstr>MSPhotoEd.3</vt:lpstr>
      <vt:lpstr> </vt:lpstr>
      <vt:lpstr>Trainer’s information:</vt:lpstr>
      <vt:lpstr>EHWB assessment evidence</vt:lpstr>
      <vt:lpstr> School: Date: Trainer:</vt:lpstr>
      <vt:lpstr>PowerPoint Presentation</vt:lpstr>
      <vt:lpstr>PowerPoint Presentation</vt:lpstr>
      <vt:lpstr>Principles</vt:lpstr>
      <vt:lpstr>SMILE aim</vt:lpstr>
      <vt:lpstr>PowerPoint Presentation</vt:lpstr>
      <vt:lpstr>PowerPoint Presentation</vt:lpstr>
      <vt:lpstr>PowerPoint Presentation</vt:lpstr>
      <vt:lpstr>PowerPoint Presentation</vt:lpstr>
      <vt:lpstr>PowerPoint Presentation</vt:lpstr>
      <vt:lpstr>Terminology</vt:lpstr>
      <vt:lpstr>PowerPoint Presentation</vt:lpstr>
      <vt:lpstr>PowerPoint Presentation</vt:lpstr>
      <vt:lpstr>PowerPoint Presentation</vt:lpstr>
      <vt:lpstr>Predisposing Factors - Child</vt:lpstr>
      <vt:lpstr>Predisposing Factors - Family</vt:lpstr>
      <vt:lpstr>Predisposing Factors – Environment or community</vt:lpstr>
      <vt:lpstr>PowerPoint Presentation</vt:lpstr>
      <vt:lpstr>Depression</vt:lpstr>
      <vt:lpstr>Anxiety</vt:lpstr>
      <vt:lpstr>Self harm</vt:lpstr>
      <vt:lpstr>Eating disorders</vt:lpstr>
      <vt:lpstr>Suicide </vt:lpstr>
      <vt:lpstr>Psychosis</vt:lpstr>
      <vt:lpstr>PowerPoint Presentation</vt:lpstr>
      <vt:lpstr>Future in Mind</vt:lpstr>
      <vt:lpstr>PowerPoint Presentation</vt:lpstr>
      <vt:lpstr>PowerPoint Presentation</vt:lpstr>
      <vt:lpstr>Treatment</vt:lpstr>
      <vt:lpstr>PowerPoint Presentation</vt:lpstr>
      <vt:lpstr> In our school… discussion…</vt:lpstr>
      <vt:lpstr>PowerPoint Presentation</vt:lpstr>
      <vt:lpstr>PowerPoint Presentation</vt:lpstr>
      <vt:lpstr>Protective Factors</vt:lpstr>
      <vt:lpstr>A School’s role</vt:lpstr>
      <vt:lpstr>Child characteristics</vt:lpstr>
      <vt:lpstr>Community and social factors</vt:lpstr>
      <vt:lpstr>Parents and parenting style</vt:lpstr>
      <vt:lpstr>Family factors and life events</vt:lpstr>
      <vt:lpstr>Add a bit more stress….?!</vt:lpstr>
      <vt:lpstr>Staff MHWB?....</vt:lpstr>
      <vt:lpstr>Helpful 0r Unhelpful Coping strategies</vt:lpstr>
      <vt:lpstr>NHS Five ways to wellbeing</vt:lpstr>
      <vt:lpstr>PowerPoint Presentation</vt:lpstr>
      <vt:lpstr>The SMILE Approach</vt:lpstr>
      <vt:lpstr>“Give me 5 to make me SMILE!”</vt:lpstr>
      <vt:lpstr>5 ways to wellbeing…what are they?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EHWB whole school audit &amp; gap analysis</vt:lpstr>
      <vt:lpstr>School Improvement Priorities, Planning and Aims</vt:lpstr>
      <vt:lpstr>WEMWBS adapted for pupils</vt:lpstr>
      <vt:lpstr>Mental Health and Wellbeing Audit for pupils with limited verbal communication  (observation)</vt:lpstr>
      <vt:lpstr>Introduce, teach and provide opportunities for …</vt:lpstr>
      <vt:lpstr>Check ins- Daily ‘check ins’ promote listening and engaging with others. Taking an interest in feelings and developing emotional literacy supports coping skills and seeking help. </vt:lpstr>
      <vt:lpstr>                    Listening through                                                                         Restorative questions</vt:lpstr>
      <vt:lpstr>Using Individual Coping scales</vt:lpstr>
      <vt:lpstr>Adopting a whole school kindness initiative?...</vt:lpstr>
      <vt:lpstr>Other examples  of Interventions or support</vt:lpstr>
      <vt:lpstr> Agreed priority focus…</vt:lpstr>
      <vt:lpstr>PowerPoint Presentation</vt:lpstr>
      <vt:lpstr>Embedding SMILE</vt:lpstr>
      <vt:lpstr>PowerPoint Presentation</vt:lpstr>
      <vt:lpstr>PowerPoint Presentation</vt:lpstr>
      <vt:lpstr>SMILE interim events log</vt:lpstr>
      <vt:lpstr>  Forest Oak resource chest </vt:lpstr>
      <vt:lpstr>Online resource chest </vt:lpstr>
      <vt:lpstr>Evaluation resources</vt:lpstr>
      <vt:lpstr>Sharing resources or links</vt:lpstr>
    </vt:vector>
  </TitlesOfParts>
  <Company>Solihull MBC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nchamberlain</dc:creator>
  <cp:lastModifiedBy>I Jerrard</cp:lastModifiedBy>
  <cp:revision>160</cp:revision>
  <cp:lastPrinted>2018-09-17T14:06:41Z</cp:lastPrinted>
  <dcterms:created xsi:type="dcterms:W3CDTF">2014-07-01T10:03:45Z</dcterms:created>
  <dcterms:modified xsi:type="dcterms:W3CDTF">2018-09-26T13:44:17Z</dcterms:modified>
</cp:coreProperties>
</file>