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handoutMasterIdLst>
    <p:handoutMasterId r:id="rId21"/>
  </p:handoutMasterIdLst>
  <p:sldIdLst>
    <p:sldId id="256" r:id="rId2"/>
    <p:sldId id="266" r:id="rId3"/>
    <p:sldId id="267" r:id="rId4"/>
    <p:sldId id="268" r:id="rId5"/>
    <p:sldId id="269" r:id="rId6"/>
    <p:sldId id="276" r:id="rId7"/>
    <p:sldId id="275" r:id="rId8"/>
    <p:sldId id="277" r:id="rId9"/>
    <p:sldId id="278" r:id="rId10"/>
    <p:sldId id="279" r:id="rId11"/>
    <p:sldId id="280" r:id="rId12"/>
    <p:sldId id="281" r:id="rId13"/>
    <p:sldId id="283" r:id="rId14"/>
    <p:sldId id="284" r:id="rId15"/>
    <p:sldId id="282" r:id="rId16"/>
    <p:sldId id="285" r:id="rId17"/>
    <p:sldId id="286" r:id="rId18"/>
    <p:sldId id="287" r:id="rId19"/>
    <p:sldId id="288" r:id="rId2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283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BFCAA7-46D8-4BB8-8246-CB03578865AA}" type="doc">
      <dgm:prSet loTypeId="urn:microsoft.com/office/officeart/2005/8/layout/arrow2" loCatId="process" qsTypeId="urn:microsoft.com/office/officeart/2005/8/quickstyle/simple5" qsCatId="simple" csTypeId="urn:microsoft.com/office/officeart/2005/8/colors/colorful5" csCatId="colorful" phldr="1"/>
      <dgm:spPr/>
    </dgm:pt>
    <dgm:pt modelId="{F7A66472-31DB-4120-ADD5-264C7830194F}">
      <dgm:prSet phldrT="[Text]" custT="1"/>
      <dgm:spPr/>
      <dgm:t>
        <a:bodyPr/>
        <a:lstStyle/>
        <a:p>
          <a:r>
            <a:rPr lang="en-GB" sz="3600" dirty="0" smtClean="0"/>
            <a:t>Issue</a:t>
          </a:r>
          <a:endParaRPr lang="en-GB" sz="3600" dirty="0"/>
        </a:p>
      </dgm:t>
    </dgm:pt>
    <dgm:pt modelId="{D2C9C58D-65CA-4F29-9363-47F6B8BA3274}" type="parTrans" cxnId="{E8E8F874-4F22-432E-A983-E93AD64C10D1}">
      <dgm:prSet/>
      <dgm:spPr/>
      <dgm:t>
        <a:bodyPr/>
        <a:lstStyle/>
        <a:p>
          <a:endParaRPr lang="en-GB"/>
        </a:p>
      </dgm:t>
    </dgm:pt>
    <dgm:pt modelId="{69F1EFEC-AD18-4046-A14E-3929922E2367}" type="sibTrans" cxnId="{E8E8F874-4F22-432E-A983-E93AD64C10D1}">
      <dgm:prSet/>
      <dgm:spPr/>
      <dgm:t>
        <a:bodyPr/>
        <a:lstStyle/>
        <a:p>
          <a:endParaRPr lang="en-GB"/>
        </a:p>
      </dgm:t>
    </dgm:pt>
    <dgm:pt modelId="{FDF426A2-C2C8-48EB-AFA9-548FF3630875}">
      <dgm:prSet phldrT="[Text]"/>
      <dgm:spPr/>
      <dgm:t>
        <a:bodyPr/>
        <a:lstStyle/>
        <a:p>
          <a:r>
            <a:rPr lang="en-GB" dirty="0" smtClean="0"/>
            <a:t>Intervention</a:t>
          </a:r>
          <a:endParaRPr lang="en-GB" dirty="0"/>
        </a:p>
      </dgm:t>
    </dgm:pt>
    <dgm:pt modelId="{1CB0632D-A2DF-4CE9-9017-9FC584D8C11B}" type="parTrans" cxnId="{247A07E7-1BB4-4FF8-90B7-D1FF79F90076}">
      <dgm:prSet/>
      <dgm:spPr/>
      <dgm:t>
        <a:bodyPr/>
        <a:lstStyle/>
        <a:p>
          <a:endParaRPr lang="en-GB"/>
        </a:p>
      </dgm:t>
    </dgm:pt>
    <dgm:pt modelId="{4D3269FF-C1A9-4088-80A0-A0B5D81A338A}" type="sibTrans" cxnId="{247A07E7-1BB4-4FF8-90B7-D1FF79F90076}">
      <dgm:prSet/>
      <dgm:spPr/>
      <dgm:t>
        <a:bodyPr/>
        <a:lstStyle/>
        <a:p>
          <a:endParaRPr lang="en-GB"/>
        </a:p>
      </dgm:t>
    </dgm:pt>
    <dgm:pt modelId="{67E71AF8-2172-4E8A-92D0-35C576B2D1F9}">
      <dgm:prSet phldrT="[Text]"/>
      <dgm:spPr/>
      <dgm:t>
        <a:bodyPr/>
        <a:lstStyle/>
        <a:p>
          <a:r>
            <a:rPr lang="en-GB" dirty="0" smtClean="0"/>
            <a:t>Impact</a:t>
          </a:r>
          <a:endParaRPr lang="en-GB" dirty="0"/>
        </a:p>
      </dgm:t>
    </dgm:pt>
    <dgm:pt modelId="{C6ED0862-41B0-4DD3-8D83-E7B3FA25B7AF}" type="parTrans" cxnId="{5CEF0597-C74C-47E2-B956-08FFAA0D01AC}">
      <dgm:prSet/>
      <dgm:spPr/>
      <dgm:t>
        <a:bodyPr/>
        <a:lstStyle/>
        <a:p>
          <a:endParaRPr lang="en-GB"/>
        </a:p>
      </dgm:t>
    </dgm:pt>
    <dgm:pt modelId="{214B3E3E-5C84-45C8-91E2-7C0B0696EDEB}" type="sibTrans" cxnId="{5CEF0597-C74C-47E2-B956-08FFAA0D01AC}">
      <dgm:prSet/>
      <dgm:spPr/>
      <dgm:t>
        <a:bodyPr/>
        <a:lstStyle/>
        <a:p>
          <a:endParaRPr lang="en-GB"/>
        </a:p>
      </dgm:t>
    </dgm:pt>
    <dgm:pt modelId="{92C1DC3F-4D4A-4E51-A4CC-FACB09DB8C50}">
      <dgm:prSet/>
      <dgm:spPr/>
      <dgm:t>
        <a:bodyPr/>
        <a:lstStyle/>
        <a:p>
          <a:endParaRPr lang="en-GB"/>
        </a:p>
      </dgm:t>
    </dgm:pt>
    <dgm:pt modelId="{634CEBF0-DD00-45A9-90E6-16E08BA84E81}" type="parTrans" cxnId="{19FF4387-06E9-4A55-A29B-7FA2CAF660AB}">
      <dgm:prSet/>
      <dgm:spPr/>
      <dgm:t>
        <a:bodyPr/>
        <a:lstStyle/>
        <a:p>
          <a:endParaRPr lang="en-GB"/>
        </a:p>
      </dgm:t>
    </dgm:pt>
    <dgm:pt modelId="{C05EE64E-D939-48E6-A83B-E361B47266BC}" type="sibTrans" cxnId="{19FF4387-06E9-4A55-A29B-7FA2CAF660AB}">
      <dgm:prSet/>
      <dgm:spPr/>
      <dgm:t>
        <a:bodyPr/>
        <a:lstStyle/>
        <a:p>
          <a:endParaRPr lang="en-GB"/>
        </a:p>
      </dgm:t>
    </dgm:pt>
    <dgm:pt modelId="{8090BB80-330B-4432-8DC1-6F5C68E86A4B}">
      <dgm:prSet/>
      <dgm:spPr/>
      <dgm:t>
        <a:bodyPr/>
        <a:lstStyle/>
        <a:p>
          <a:endParaRPr lang="en-GB"/>
        </a:p>
      </dgm:t>
    </dgm:pt>
    <dgm:pt modelId="{852DB248-1375-4E3B-803D-5E1CC3A7FAF4}" type="parTrans" cxnId="{272A96EF-3657-4A66-8864-812B15C93E18}">
      <dgm:prSet/>
      <dgm:spPr/>
      <dgm:t>
        <a:bodyPr/>
        <a:lstStyle/>
        <a:p>
          <a:endParaRPr lang="en-GB"/>
        </a:p>
      </dgm:t>
    </dgm:pt>
    <dgm:pt modelId="{13FE73B4-42EC-4386-B256-12D557D663B9}" type="sibTrans" cxnId="{272A96EF-3657-4A66-8864-812B15C93E18}">
      <dgm:prSet/>
      <dgm:spPr/>
      <dgm:t>
        <a:bodyPr/>
        <a:lstStyle/>
        <a:p>
          <a:endParaRPr lang="en-GB"/>
        </a:p>
      </dgm:t>
    </dgm:pt>
    <dgm:pt modelId="{EBD617FC-744A-4BC1-94B4-869ADBDB487F}" type="pres">
      <dgm:prSet presAssocID="{A5BFCAA7-46D8-4BB8-8246-CB03578865AA}" presName="arrowDiagram" presStyleCnt="0">
        <dgm:presLayoutVars>
          <dgm:chMax val="5"/>
          <dgm:dir/>
          <dgm:resizeHandles val="exact"/>
        </dgm:presLayoutVars>
      </dgm:prSet>
      <dgm:spPr/>
    </dgm:pt>
    <dgm:pt modelId="{1CF37550-FC74-4427-ACF2-E956B8945D2F}" type="pres">
      <dgm:prSet presAssocID="{A5BFCAA7-46D8-4BB8-8246-CB03578865AA}" presName="arrow" presStyleLbl="bgShp" presStyleIdx="0" presStyleCnt="1"/>
      <dgm:spPr/>
      <dgm:t>
        <a:bodyPr/>
        <a:lstStyle/>
        <a:p>
          <a:endParaRPr lang="en-US"/>
        </a:p>
      </dgm:t>
    </dgm:pt>
    <dgm:pt modelId="{26D68389-D1E1-443E-B508-55BC5902B97A}" type="pres">
      <dgm:prSet presAssocID="{A5BFCAA7-46D8-4BB8-8246-CB03578865AA}" presName="arrowDiagram5" presStyleCnt="0"/>
      <dgm:spPr/>
    </dgm:pt>
    <dgm:pt modelId="{82FBEEDE-5D43-4E75-A9AD-86CE8E15E440}" type="pres">
      <dgm:prSet presAssocID="{F7A66472-31DB-4120-ADD5-264C7830194F}" presName="bullet5a" presStyleLbl="node1" presStyleIdx="0" presStyleCnt="5"/>
      <dgm:spPr/>
    </dgm:pt>
    <dgm:pt modelId="{FD5F7501-A23B-4D5A-959D-C438855C465B}" type="pres">
      <dgm:prSet presAssocID="{F7A66472-31DB-4120-ADD5-264C7830194F}" presName="textBox5a" presStyleLbl="revTx" presStyleIdx="0" presStyleCnt="5" custScaleX="430637" custScaleY="86629" custLinFactNeighborX="2029" custLinFactNeighborY="1673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1968409-E7B7-40D0-8C18-24F7DADC6B36}" type="pres">
      <dgm:prSet presAssocID="{8090BB80-330B-4432-8DC1-6F5C68E86A4B}" presName="bullet5b" presStyleLbl="node1" presStyleIdx="1" presStyleCnt="5"/>
      <dgm:spPr/>
    </dgm:pt>
    <dgm:pt modelId="{F10B2D2D-0B97-4107-AD1F-9EF36DC55800}" type="pres">
      <dgm:prSet presAssocID="{8090BB80-330B-4432-8DC1-6F5C68E86A4B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BC997EA-26CC-45EB-B8A9-9214A13013E1}" type="pres">
      <dgm:prSet presAssocID="{FDF426A2-C2C8-48EB-AFA9-548FF3630875}" presName="bullet5c" presStyleLbl="node1" presStyleIdx="2" presStyleCnt="5"/>
      <dgm:spPr/>
    </dgm:pt>
    <dgm:pt modelId="{E4F6D061-60D0-4A9F-96E2-070CFA258A93}" type="pres">
      <dgm:prSet presAssocID="{FDF426A2-C2C8-48EB-AFA9-548FF3630875}" presName="textBox5c" presStyleLbl="revTx" presStyleIdx="2" presStyleCnt="5" custScaleX="188462" custScaleY="8609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81A4CC1-4230-43BF-9322-015C96D0FFB3}" type="pres">
      <dgm:prSet presAssocID="{92C1DC3F-4D4A-4E51-A4CC-FACB09DB8C50}" presName="bullet5d" presStyleLbl="node1" presStyleIdx="3" presStyleCnt="5"/>
      <dgm:spPr/>
    </dgm:pt>
    <dgm:pt modelId="{BAC774BA-03F4-45A1-B3BC-85C32B4A7A5C}" type="pres">
      <dgm:prSet presAssocID="{92C1DC3F-4D4A-4E51-A4CC-FACB09DB8C50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41853AB-C9BD-456E-B324-2BD25E2F7715}" type="pres">
      <dgm:prSet presAssocID="{67E71AF8-2172-4E8A-92D0-35C576B2D1F9}" presName="bullet5e" presStyleLbl="node1" presStyleIdx="4" presStyleCnt="5"/>
      <dgm:spPr/>
    </dgm:pt>
    <dgm:pt modelId="{BAAADE2F-351A-46A6-A5F4-A88F7CFA6706}" type="pres">
      <dgm:prSet presAssocID="{67E71AF8-2172-4E8A-92D0-35C576B2D1F9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5556567-37D0-4328-9E26-7AC4ABC76496}" type="presOf" srcId="{8090BB80-330B-4432-8DC1-6F5C68E86A4B}" destId="{F10B2D2D-0B97-4107-AD1F-9EF36DC55800}" srcOrd="0" destOrd="0" presId="urn:microsoft.com/office/officeart/2005/8/layout/arrow2"/>
    <dgm:cxn modelId="{19FF4387-06E9-4A55-A29B-7FA2CAF660AB}" srcId="{A5BFCAA7-46D8-4BB8-8246-CB03578865AA}" destId="{92C1DC3F-4D4A-4E51-A4CC-FACB09DB8C50}" srcOrd="3" destOrd="0" parTransId="{634CEBF0-DD00-45A9-90E6-16E08BA84E81}" sibTransId="{C05EE64E-D939-48E6-A83B-E361B47266BC}"/>
    <dgm:cxn modelId="{272A96EF-3657-4A66-8864-812B15C93E18}" srcId="{A5BFCAA7-46D8-4BB8-8246-CB03578865AA}" destId="{8090BB80-330B-4432-8DC1-6F5C68E86A4B}" srcOrd="1" destOrd="0" parTransId="{852DB248-1375-4E3B-803D-5E1CC3A7FAF4}" sibTransId="{13FE73B4-42EC-4386-B256-12D557D663B9}"/>
    <dgm:cxn modelId="{5CEF0597-C74C-47E2-B956-08FFAA0D01AC}" srcId="{A5BFCAA7-46D8-4BB8-8246-CB03578865AA}" destId="{67E71AF8-2172-4E8A-92D0-35C576B2D1F9}" srcOrd="4" destOrd="0" parTransId="{C6ED0862-41B0-4DD3-8D83-E7B3FA25B7AF}" sibTransId="{214B3E3E-5C84-45C8-91E2-7C0B0696EDEB}"/>
    <dgm:cxn modelId="{91000241-4FE5-4720-85B9-2CA5A33EC3A8}" type="presOf" srcId="{F7A66472-31DB-4120-ADD5-264C7830194F}" destId="{FD5F7501-A23B-4D5A-959D-C438855C465B}" srcOrd="0" destOrd="0" presId="urn:microsoft.com/office/officeart/2005/8/layout/arrow2"/>
    <dgm:cxn modelId="{5503D24F-B61D-4FDE-A79A-F613B6D0838E}" type="presOf" srcId="{67E71AF8-2172-4E8A-92D0-35C576B2D1F9}" destId="{BAAADE2F-351A-46A6-A5F4-A88F7CFA6706}" srcOrd="0" destOrd="0" presId="urn:microsoft.com/office/officeart/2005/8/layout/arrow2"/>
    <dgm:cxn modelId="{E8E8F874-4F22-432E-A983-E93AD64C10D1}" srcId="{A5BFCAA7-46D8-4BB8-8246-CB03578865AA}" destId="{F7A66472-31DB-4120-ADD5-264C7830194F}" srcOrd="0" destOrd="0" parTransId="{D2C9C58D-65CA-4F29-9363-47F6B8BA3274}" sibTransId="{69F1EFEC-AD18-4046-A14E-3929922E2367}"/>
    <dgm:cxn modelId="{247A07E7-1BB4-4FF8-90B7-D1FF79F90076}" srcId="{A5BFCAA7-46D8-4BB8-8246-CB03578865AA}" destId="{FDF426A2-C2C8-48EB-AFA9-548FF3630875}" srcOrd="2" destOrd="0" parTransId="{1CB0632D-A2DF-4CE9-9017-9FC584D8C11B}" sibTransId="{4D3269FF-C1A9-4088-80A0-A0B5D81A338A}"/>
    <dgm:cxn modelId="{40F8FE94-FD2D-482D-9FE6-17F7E657A4DB}" type="presOf" srcId="{A5BFCAA7-46D8-4BB8-8246-CB03578865AA}" destId="{EBD617FC-744A-4BC1-94B4-869ADBDB487F}" srcOrd="0" destOrd="0" presId="urn:microsoft.com/office/officeart/2005/8/layout/arrow2"/>
    <dgm:cxn modelId="{8A3F1BFE-0429-4EF4-9A7E-8B6EC531E59F}" type="presOf" srcId="{92C1DC3F-4D4A-4E51-A4CC-FACB09DB8C50}" destId="{BAC774BA-03F4-45A1-B3BC-85C32B4A7A5C}" srcOrd="0" destOrd="0" presId="urn:microsoft.com/office/officeart/2005/8/layout/arrow2"/>
    <dgm:cxn modelId="{0FE4A3AF-8286-4F15-95BD-397AD640555F}" type="presOf" srcId="{FDF426A2-C2C8-48EB-AFA9-548FF3630875}" destId="{E4F6D061-60D0-4A9F-96E2-070CFA258A93}" srcOrd="0" destOrd="0" presId="urn:microsoft.com/office/officeart/2005/8/layout/arrow2"/>
    <dgm:cxn modelId="{821F8CFE-91C3-4BC4-B8E0-E7C8D68B5A4F}" type="presParOf" srcId="{EBD617FC-744A-4BC1-94B4-869ADBDB487F}" destId="{1CF37550-FC74-4427-ACF2-E956B8945D2F}" srcOrd="0" destOrd="0" presId="urn:microsoft.com/office/officeart/2005/8/layout/arrow2"/>
    <dgm:cxn modelId="{AB58FF06-90D5-40EB-90F2-AFE65EF58153}" type="presParOf" srcId="{EBD617FC-744A-4BC1-94B4-869ADBDB487F}" destId="{26D68389-D1E1-443E-B508-55BC5902B97A}" srcOrd="1" destOrd="0" presId="urn:microsoft.com/office/officeart/2005/8/layout/arrow2"/>
    <dgm:cxn modelId="{A956085B-1D62-4B68-8EAE-F9710668F1DC}" type="presParOf" srcId="{26D68389-D1E1-443E-B508-55BC5902B97A}" destId="{82FBEEDE-5D43-4E75-A9AD-86CE8E15E440}" srcOrd="0" destOrd="0" presId="urn:microsoft.com/office/officeart/2005/8/layout/arrow2"/>
    <dgm:cxn modelId="{A7CE8DEA-B7DF-41CF-B5B9-AF39B6DE4A79}" type="presParOf" srcId="{26D68389-D1E1-443E-B508-55BC5902B97A}" destId="{FD5F7501-A23B-4D5A-959D-C438855C465B}" srcOrd="1" destOrd="0" presId="urn:microsoft.com/office/officeart/2005/8/layout/arrow2"/>
    <dgm:cxn modelId="{EDCC95C8-D83A-44F7-96A4-30A68E6B4ACA}" type="presParOf" srcId="{26D68389-D1E1-443E-B508-55BC5902B97A}" destId="{A1968409-E7B7-40D0-8C18-24F7DADC6B36}" srcOrd="2" destOrd="0" presId="urn:microsoft.com/office/officeart/2005/8/layout/arrow2"/>
    <dgm:cxn modelId="{381428E3-3848-4C7C-865E-9DB0F13A7C56}" type="presParOf" srcId="{26D68389-D1E1-443E-B508-55BC5902B97A}" destId="{F10B2D2D-0B97-4107-AD1F-9EF36DC55800}" srcOrd="3" destOrd="0" presId="urn:microsoft.com/office/officeart/2005/8/layout/arrow2"/>
    <dgm:cxn modelId="{572DBD6C-4978-43F9-A4FA-F3709A9A3D5D}" type="presParOf" srcId="{26D68389-D1E1-443E-B508-55BC5902B97A}" destId="{ABC997EA-26CC-45EB-B8A9-9214A13013E1}" srcOrd="4" destOrd="0" presId="urn:microsoft.com/office/officeart/2005/8/layout/arrow2"/>
    <dgm:cxn modelId="{540631A0-0AE5-4FF1-B382-1D46635062A9}" type="presParOf" srcId="{26D68389-D1E1-443E-B508-55BC5902B97A}" destId="{E4F6D061-60D0-4A9F-96E2-070CFA258A93}" srcOrd="5" destOrd="0" presId="urn:microsoft.com/office/officeart/2005/8/layout/arrow2"/>
    <dgm:cxn modelId="{3C0F08D6-5057-4A9C-BD66-70BBA63BFC73}" type="presParOf" srcId="{26D68389-D1E1-443E-B508-55BC5902B97A}" destId="{081A4CC1-4230-43BF-9322-015C96D0FFB3}" srcOrd="6" destOrd="0" presId="urn:microsoft.com/office/officeart/2005/8/layout/arrow2"/>
    <dgm:cxn modelId="{6ACB4D93-2ECD-404B-96B6-4A5B4CA43215}" type="presParOf" srcId="{26D68389-D1E1-443E-B508-55BC5902B97A}" destId="{BAC774BA-03F4-45A1-B3BC-85C32B4A7A5C}" srcOrd="7" destOrd="0" presId="urn:microsoft.com/office/officeart/2005/8/layout/arrow2"/>
    <dgm:cxn modelId="{3CA6F9CD-57BF-471E-AA43-A9294A4B0E54}" type="presParOf" srcId="{26D68389-D1E1-443E-B508-55BC5902B97A}" destId="{D41853AB-C9BD-456E-B324-2BD25E2F7715}" srcOrd="8" destOrd="0" presId="urn:microsoft.com/office/officeart/2005/8/layout/arrow2"/>
    <dgm:cxn modelId="{5CE89AB0-8953-44F3-86A7-0F40FB079689}" type="presParOf" srcId="{26D68389-D1E1-443E-B508-55BC5902B97A}" destId="{BAAADE2F-351A-46A6-A5F4-A88F7CFA6706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F37550-FC74-4427-ACF2-E956B8945D2F}">
      <dsp:nvSpPr>
        <dsp:cNvPr id="0" name=""/>
        <dsp:cNvSpPr/>
      </dsp:nvSpPr>
      <dsp:spPr>
        <a:xfrm>
          <a:off x="879885" y="0"/>
          <a:ext cx="7241540" cy="45259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2FBEEDE-5D43-4E75-A9AD-86CE8E15E440}">
      <dsp:nvSpPr>
        <dsp:cNvPr id="0" name=""/>
        <dsp:cNvSpPr/>
      </dsp:nvSpPr>
      <dsp:spPr>
        <a:xfrm>
          <a:off x="1593176" y="3365506"/>
          <a:ext cx="166555" cy="16655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D5F7501-A23B-4D5A-959D-C438855C465B}">
      <dsp:nvSpPr>
        <dsp:cNvPr id="0" name=""/>
        <dsp:cNvSpPr/>
      </dsp:nvSpPr>
      <dsp:spPr>
        <a:xfrm>
          <a:off x="127422" y="3592813"/>
          <a:ext cx="4085202" cy="933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254" tIns="0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600" kern="1200" dirty="0" smtClean="0"/>
            <a:t>Issue</a:t>
          </a:r>
          <a:endParaRPr lang="en-GB" sz="3600" kern="1200" dirty="0"/>
        </a:p>
      </dsp:txBody>
      <dsp:txXfrm>
        <a:off x="127422" y="3592813"/>
        <a:ext cx="4085202" cy="933149"/>
      </dsp:txXfrm>
    </dsp:sp>
    <dsp:sp modelId="{A1968409-E7B7-40D0-8C18-24F7DADC6B36}">
      <dsp:nvSpPr>
        <dsp:cNvPr id="0" name=""/>
        <dsp:cNvSpPr/>
      </dsp:nvSpPr>
      <dsp:spPr>
        <a:xfrm>
          <a:off x="2494748" y="2499236"/>
          <a:ext cx="260695" cy="260695"/>
        </a:xfrm>
        <a:prstGeom prst="ellipse">
          <a:avLst/>
        </a:prstGeom>
        <a:gradFill rotWithShape="0">
          <a:gsLst>
            <a:gs pos="0">
              <a:schemeClr val="accent5">
                <a:hueOff val="531780"/>
                <a:satOff val="-5973"/>
                <a:lumOff val="-1275"/>
                <a:alphaOff val="0"/>
                <a:shade val="85000"/>
                <a:satMod val="130000"/>
              </a:schemeClr>
            </a:gs>
            <a:gs pos="34000">
              <a:schemeClr val="accent5">
                <a:hueOff val="531780"/>
                <a:satOff val="-5973"/>
                <a:lumOff val="-1275"/>
                <a:alphaOff val="0"/>
                <a:shade val="87000"/>
                <a:satMod val="125000"/>
              </a:schemeClr>
            </a:gs>
            <a:gs pos="70000">
              <a:schemeClr val="accent5">
                <a:hueOff val="531780"/>
                <a:satOff val="-5973"/>
                <a:lumOff val="-1275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531780"/>
                <a:satOff val="-5973"/>
                <a:lumOff val="-1275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10B2D2D-0B97-4107-AD1F-9EF36DC55800}">
      <dsp:nvSpPr>
        <dsp:cNvPr id="0" name=""/>
        <dsp:cNvSpPr/>
      </dsp:nvSpPr>
      <dsp:spPr>
        <a:xfrm>
          <a:off x="2625096" y="2629584"/>
          <a:ext cx="1202095" cy="1896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37" tIns="0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200" kern="1200"/>
        </a:p>
      </dsp:txBody>
      <dsp:txXfrm>
        <a:off x="2625096" y="2629584"/>
        <a:ext cx="1202095" cy="1896378"/>
      </dsp:txXfrm>
    </dsp:sp>
    <dsp:sp modelId="{ABC997EA-26CC-45EB-B8A9-9214A13013E1}">
      <dsp:nvSpPr>
        <dsp:cNvPr id="0" name=""/>
        <dsp:cNvSpPr/>
      </dsp:nvSpPr>
      <dsp:spPr>
        <a:xfrm>
          <a:off x="3653395" y="1808574"/>
          <a:ext cx="347593" cy="347593"/>
        </a:xfrm>
        <a:prstGeom prst="ellipse">
          <a:avLst/>
        </a:prstGeom>
        <a:gradFill rotWithShape="0">
          <a:gsLst>
            <a:gs pos="0">
              <a:schemeClr val="accent5">
                <a:hueOff val="1063560"/>
                <a:satOff val="-11946"/>
                <a:lumOff val="-2549"/>
                <a:alphaOff val="0"/>
                <a:shade val="85000"/>
                <a:satMod val="130000"/>
              </a:schemeClr>
            </a:gs>
            <a:gs pos="34000">
              <a:schemeClr val="accent5">
                <a:hueOff val="1063560"/>
                <a:satOff val="-11946"/>
                <a:lumOff val="-2549"/>
                <a:alphaOff val="0"/>
                <a:shade val="87000"/>
                <a:satMod val="125000"/>
              </a:schemeClr>
            </a:gs>
            <a:gs pos="70000">
              <a:schemeClr val="accent5">
                <a:hueOff val="1063560"/>
                <a:satOff val="-11946"/>
                <a:lumOff val="-2549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1063560"/>
                <a:satOff val="-11946"/>
                <a:lumOff val="-2549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4F6D061-60D0-4A9F-96E2-070CFA258A93}">
      <dsp:nvSpPr>
        <dsp:cNvPr id="0" name=""/>
        <dsp:cNvSpPr/>
      </dsp:nvSpPr>
      <dsp:spPr>
        <a:xfrm>
          <a:off x="3209012" y="2159253"/>
          <a:ext cx="2633977" cy="2189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83" tIns="0" rIns="0" bIns="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Intervention</a:t>
          </a:r>
          <a:endParaRPr lang="en-GB" sz="3100" kern="1200" dirty="0"/>
        </a:p>
      </dsp:txBody>
      <dsp:txXfrm>
        <a:off x="3209012" y="2159253"/>
        <a:ext cx="2633977" cy="2189828"/>
      </dsp:txXfrm>
    </dsp:sp>
    <dsp:sp modelId="{081A4CC1-4230-43BF-9322-015C96D0FFB3}">
      <dsp:nvSpPr>
        <dsp:cNvPr id="0" name=""/>
        <dsp:cNvSpPr/>
      </dsp:nvSpPr>
      <dsp:spPr>
        <a:xfrm>
          <a:off x="5000321" y="1269080"/>
          <a:ext cx="448975" cy="448975"/>
        </a:xfrm>
        <a:prstGeom prst="ellipse">
          <a:avLst/>
        </a:prstGeom>
        <a:gradFill rotWithShape="0">
          <a:gsLst>
            <a:gs pos="0">
              <a:schemeClr val="accent5">
                <a:hueOff val="1595340"/>
                <a:satOff val="-17918"/>
                <a:lumOff val="-3824"/>
                <a:alphaOff val="0"/>
                <a:shade val="85000"/>
                <a:satMod val="130000"/>
              </a:schemeClr>
            </a:gs>
            <a:gs pos="34000">
              <a:schemeClr val="accent5">
                <a:hueOff val="1595340"/>
                <a:satOff val="-17918"/>
                <a:lumOff val="-3824"/>
                <a:alphaOff val="0"/>
                <a:shade val="87000"/>
                <a:satMod val="125000"/>
              </a:schemeClr>
            </a:gs>
            <a:gs pos="70000">
              <a:schemeClr val="accent5">
                <a:hueOff val="1595340"/>
                <a:satOff val="-17918"/>
                <a:lumOff val="-3824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1595340"/>
                <a:satOff val="-17918"/>
                <a:lumOff val="-3824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AC774BA-03F4-45A1-B3BC-85C32B4A7A5C}">
      <dsp:nvSpPr>
        <dsp:cNvPr id="0" name=""/>
        <dsp:cNvSpPr/>
      </dsp:nvSpPr>
      <dsp:spPr>
        <a:xfrm>
          <a:off x="5224809" y="1493567"/>
          <a:ext cx="1448308" cy="3032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903" tIns="0" rIns="0" bIns="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100" kern="1200"/>
        </a:p>
      </dsp:txBody>
      <dsp:txXfrm>
        <a:off x="5224809" y="1493567"/>
        <a:ext cx="1448308" cy="3032395"/>
      </dsp:txXfrm>
    </dsp:sp>
    <dsp:sp modelId="{D41853AB-C9BD-456E-B324-2BD25E2F7715}">
      <dsp:nvSpPr>
        <dsp:cNvPr id="0" name=""/>
        <dsp:cNvSpPr/>
      </dsp:nvSpPr>
      <dsp:spPr>
        <a:xfrm>
          <a:off x="6387076" y="908813"/>
          <a:ext cx="572081" cy="572081"/>
        </a:xfrm>
        <a:prstGeom prst="ellipse">
          <a:avLst/>
        </a:prstGeom>
        <a:gradFill rotWithShape="0">
          <a:gsLst>
            <a:gs pos="0">
              <a:schemeClr val="accent5">
                <a:hueOff val="2127120"/>
                <a:satOff val="-23891"/>
                <a:lumOff val="-5098"/>
                <a:alphaOff val="0"/>
                <a:shade val="85000"/>
                <a:satMod val="130000"/>
              </a:schemeClr>
            </a:gs>
            <a:gs pos="34000">
              <a:schemeClr val="accent5">
                <a:hueOff val="2127120"/>
                <a:satOff val="-23891"/>
                <a:lumOff val="-5098"/>
                <a:alphaOff val="0"/>
                <a:shade val="87000"/>
                <a:satMod val="125000"/>
              </a:schemeClr>
            </a:gs>
            <a:gs pos="70000">
              <a:schemeClr val="accent5">
                <a:hueOff val="2127120"/>
                <a:satOff val="-23891"/>
                <a:lumOff val="-5098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2127120"/>
                <a:satOff val="-23891"/>
                <a:lumOff val="-5098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AAADE2F-351A-46A6-A5F4-A88F7CFA6706}">
      <dsp:nvSpPr>
        <dsp:cNvPr id="0" name=""/>
        <dsp:cNvSpPr/>
      </dsp:nvSpPr>
      <dsp:spPr>
        <a:xfrm>
          <a:off x="6673117" y="1194854"/>
          <a:ext cx="1448308" cy="33311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3134" tIns="0" rIns="0" bIns="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 smtClean="0"/>
            <a:t>Impact</a:t>
          </a:r>
          <a:endParaRPr lang="en-GB" sz="3100" kern="1200" dirty="0"/>
        </a:p>
      </dsp:txBody>
      <dsp:txXfrm>
        <a:off x="6673117" y="1194854"/>
        <a:ext cx="1448308" cy="33311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014517-69E8-4862-BAEF-5AA9BE87767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4968B-D004-4ED2-9BD5-A3BFFE1AA3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1891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2579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6/11/2019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150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140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6/11/2019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20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717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29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62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746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7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1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533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846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sz="4000" dirty="0" smtClean="0"/>
              <a:t>Slated Row School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4" t="21764" r="17731" b="48485"/>
          <a:stretch/>
        </p:blipFill>
        <p:spPr>
          <a:xfrm>
            <a:off x="3958046" y="1927088"/>
            <a:ext cx="4611189" cy="1246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516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 to Slated Row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All-age, Moderate &amp; Complex Needs School in Milton Keynes.</a:t>
            </a:r>
          </a:p>
          <a:p>
            <a:pPr marL="0" indent="0">
              <a:buNone/>
            </a:pPr>
            <a:r>
              <a:rPr lang="en-GB" dirty="0" smtClean="0"/>
              <a:t>Based over 2 sites, with a cohort of 203 students.</a:t>
            </a:r>
          </a:p>
          <a:p>
            <a:pPr marL="0" indent="0">
              <a:buNone/>
            </a:pPr>
            <a:r>
              <a:rPr lang="en-GB" dirty="0" smtClean="0"/>
              <a:t>4 times Ofsted Outstanding.</a:t>
            </a:r>
          </a:p>
          <a:p>
            <a:pPr marL="0" indent="0">
              <a:buNone/>
            </a:pPr>
            <a:r>
              <a:rPr lang="en-GB" dirty="0" smtClean="0"/>
              <a:t>Teaching pathways: 	Structured, Sensory &amp; </a:t>
            </a:r>
            <a:r>
              <a:rPr lang="en-GB" dirty="0" err="1" smtClean="0"/>
              <a:t>Scaffolded</a:t>
            </a:r>
            <a:r>
              <a:rPr lang="en-GB" dirty="0" smtClean="0"/>
              <a:t> (Lower, Middle &amp; KS3).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		Personal, </a:t>
            </a:r>
            <a:r>
              <a:rPr lang="en-GB" dirty="0" err="1" smtClean="0"/>
              <a:t>Scaffolded</a:t>
            </a:r>
            <a:r>
              <a:rPr lang="en-GB" dirty="0" smtClean="0"/>
              <a:t> &amp; Employability (KS4 &amp; Post 16).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660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Roles at Slated Row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b="1" dirty="0" smtClean="0"/>
              <a:t>Jonny Austin</a:t>
            </a:r>
            <a:r>
              <a:rPr lang="en-GB" dirty="0" smtClean="0"/>
              <a:t>	Assistant </a:t>
            </a:r>
            <a:r>
              <a:rPr lang="en-GB" dirty="0" err="1"/>
              <a:t>H</a:t>
            </a:r>
            <a:r>
              <a:rPr lang="en-GB" dirty="0" err="1" smtClean="0"/>
              <a:t>eadteacher</a:t>
            </a:r>
            <a:endParaRPr lang="en-GB" dirty="0"/>
          </a:p>
          <a:p>
            <a:r>
              <a:rPr lang="en-GB" dirty="0" smtClean="0"/>
              <a:t>                              Mental Health &amp; Wellbeing Lead</a:t>
            </a:r>
          </a:p>
          <a:p>
            <a:endParaRPr lang="en-GB" dirty="0"/>
          </a:p>
          <a:p>
            <a:r>
              <a:rPr lang="en-GB" b="1" dirty="0" smtClean="0"/>
              <a:t>Cat Coventry</a:t>
            </a:r>
            <a:r>
              <a:rPr lang="en-GB" dirty="0" smtClean="0"/>
              <a:t>	Middle School Teacher</a:t>
            </a:r>
            <a:endParaRPr lang="en-GB" dirty="0"/>
          </a:p>
          <a:p>
            <a:r>
              <a:rPr lang="en-GB" dirty="0" smtClean="0"/>
              <a:t>                              Smile Project Lead</a:t>
            </a:r>
          </a:p>
        </p:txBody>
      </p:sp>
    </p:spTree>
    <p:extLst>
      <p:ext uri="{BB962C8B-B14F-4D97-AF65-F5344CB8AC3E}">
        <p14:creationId xmlns:p14="http://schemas.microsoft.com/office/powerpoint/2010/main" val="376701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203848" y="5474812"/>
            <a:ext cx="3642089" cy="558679"/>
          </a:xfrm>
          <a:prstGeom prst="rect">
            <a:avLst/>
          </a:prstGeom>
          <a:ln>
            <a:noFill/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2400" b="1" smtClean="0">
                <a:solidFill>
                  <a:srgbClr val="92D050"/>
                </a:solidFill>
              </a:rPr>
              <a:t>The five</a:t>
            </a:r>
            <a:r>
              <a:rPr lang="en-GB" sz="2400" b="1" smtClean="0">
                <a:solidFill>
                  <a:srgbClr val="00B0F0"/>
                </a:solidFill>
              </a:rPr>
              <a:t> ‘i’s </a:t>
            </a:r>
            <a:r>
              <a:rPr lang="en-GB" sz="1900" smtClean="0"/>
              <a:t>(Carpenter, 2014)</a:t>
            </a:r>
            <a:endParaRPr lang="en-GB" sz="1900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345704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b="1" kern="1200" dirty="0" smtClean="0">
                  <a:solidFill>
                    <a:srgbClr val="7030A0"/>
                  </a:solidFill>
                </a:rPr>
                <a:t>Inquiry</a:t>
              </a:r>
              <a:endParaRPr lang="en-GB" sz="3600" b="1" kern="12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10" name="Rectangle 9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3600" b="1" kern="1200" dirty="0" smtClean="0">
                  <a:solidFill>
                    <a:srgbClr val="7030A0"/>
                  </a:solidFill>
                </a:rPr>
                <a:t>Innovation</a:t>
              </a:r>
              <a:endParaRPr lang="en-GB" sz="3600" b="1" kern="1200" dirty="0">
                <a:solidFill>
                  <a:srgbClr val="7030A0"/>
                </a:solidFill>
              </a:endParaRPr>
            </a:p>
          </p:txBody>
        </p:sp>
      </p:grpSp>
      <p:sp>
        <p:nvSpPr>
          <p:cNvPr id="12" name="Title 2"/>
          <p:cNvSpPr txBox="1">
            <a:spLocks/>
          </p:cNvSpPr>
          <p:nvPr/>
        </p:nvSpPr>
        <p:spPr>
          <a:xfrm>
            <a:off x="2843808" y="274638"/>
            <a:ext cx="584299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/>
              <a:t>is </a:t>
            </a:r>
            <a:r>
              <a:rPr lang="en-GB" b="1" u="sng" dirty="0" smtClean="0"/>
              <a:t>unique</a:t>
            </a:r>
            <a:r>
              <a:rPr lang="en-GB" b="1" dirty="0" smtClean="0"/>
              <a:t> to every partner</a:t>
            </a:r>
            <a:endParaRPr lang="en-GB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4" t="21764" r="17731" b="48485"/>
          <a:stretch/>
        </p:blipFill>
        <p:spPr>
          <a:xfrm>
            <a:off x="179512" y="188640"/>
            <a:ext cx="2767184" cy="1246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560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Issues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Key Changes</a:t>
            </a:r>
          </a:p>
          <a:p>
            <a:pPr marL="0" indent="0">
              <a:buNone/>
            </a:pPr>
            <a:endParaRPr lang="en-GB" b="1" dirty="0" smtClean="0"/>
          </a:p>
          <a:p>
            <a:r>
              <a:rPr lang="en-GB" dirty="0" smtClean="0"/>
              <a:t>Build on existing best practice and</a:t>
            </a:r>
            <a:r>
              <a:rPr lang="en-GB" dirty="0"/>
              <a:t> u</a:t>
            </a:r>
            <a:r>
              <a:rPr lang="en-GB" dirty="0" smtClean="0"/>
              <a:t>se established processes.</a:t>
            </a:r>
          </a:p>
          <a:p>
            <a:r>
              <a:rPr lang="en-GB" dirty="0" smtClean="0"/>
              <a:t>Building independence and life skills</a:t>
            </a:r>
            <a:r>
              <a:rPr lang="en-GB" dirty="0"/>
              <a:t> </a:t>
            </a:r>
            <a:r>
              <a:rPr lang="en-GB" dirty="0" smtClean="0"/>
              <a:t>for students.</a:t>
            </a:r>
          </a:p>
          <a:p>
            <a:r>
              <a:rPr lang="en-GB" dirty="0" smtClean="0"/>
              <a:t>Increase awareness of staff’s own Wellbeing.</a:t>
            </a:r>
          </a:p>
          <a:p>
            <a:r>
              <a:rPr lang="en-GB" dirty="0" smtClean="0"/>
              <a:t>Empower staff, enabling them to best fulfil their role in supporting the students. </a:t>
            </a:r>
          </a:p>
          <a:p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2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Issues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Key Mental Wellbeing issues for </a:t>
            </a:r>
            <a:r>
              <a:rPr lang="en-GB" b="1" dirty="0" smtClean="0"/>
              <a:t>students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sz="1800" i="1" dirty="0"/>
              <a:t>Mental </a:t>
            </a:r>
            <a:r>
              <a:rPr lang="en-GB" sz="1800" i="1" dirty="0" smtClean="0"/>
              <a:t>Health </a:t>
            </a:r>
            <a:r>
              <a:rPr lang="en-GB" sz="1800" i="1" dirty="0"/>
              <a:t>and </a:t>
            </a:r>
            <a:r>
              <a:rPr lang="en-GB" sz="1800" i="1" dirty="0" smtClean="0"/>
              <a:t>Wellbeing </a:t>
            </a:r>
            <a:r>
              <a:rPr lang="en-GB" sz="1800" i="1" dirty="0"/>
              <a:t>of students is key to learning.</a:t>
            </a:r>
          </a:p>
          <a:p>
            <a:r>
              <a:rPr lang="en-GB" sz="1800" i="1" dirty="0"/>
              <a:t>Learning can only occur when students are fully engaged. </a:t>
            </a:r>
          </a:p>
          <a:p>
            <a:r>
              <a:rPr lang="en-GB" sz="1800" i="1" dirty="0"/>
              <a:t>Without first ensuring </a:t>
            </a:r>
            <a:r>
              <a:rPr lang="en-GB" sz="1800" i="1" dirty="0" smtClean="0"/>
              <a:t>students’ </a:t>
            </a:r>
            <a:r>
              <a:rPr lang="en-GB" sz="1800" i="1" dirty="0"/>
              <a:t>Mental Health and Wellbeing</a:t>
            </a:r>
            <a:r>
              <a:rPr lang="en-GB" sz="1800" i="1" dirty="0" smtClean="0"/>
              <a:t> </a:t>
            </a:r>
            <a:r>
              <a:rPr lang="en-GB" sz="1800" i="1" dirty="0"/>
              <a:t>leads to engagement, learning cannot take place. </a:t>
            </a:r>
            <a:endParaRPr lang="en-GB" sz="1800" i="1" dirty="0" smtClean="0"/>
          </a:p>
          <a:p>
            <a:r>
              <a:rPr lang="en-GB" sz="1800" i="1" dirty="0" smtClean="0"/>
              <a:t>Students must thus be enabled to identify their own MHWB and equipped with tools to successfully manage it.</a:t>
            </a:r>
          </a:p>
          <a:p>
            <a:endParaRPr lang="en-GB" sz="1800" i="1" dirty="0" smtClean="0"/>
          </a:p>
          <a:p>
            <a:r>
              <a:rPr lang="en-GB" sz="1800" i="1" dirty="0" smtClean="0"/>
              <a:t>Highlighted the need to build on existing practice &amp; develop ways in which emotional self-regulation can be embedded across the school.</a:t>
            </a:r>
            <a:endParaRPr lang="en-GB" sz="1800" i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8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Issues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Key Mental Wellbeing issues for </a:t>
            </a:r>
            <a:r>
              <a:rPr lang="en-GB" b="1" dirty="0" smtClean="0"/>
              <a:t>staff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 smtClean="0"/>
              <a:t>Detailed questionnaire carried out for all staff to complete</a:t>
            </a:r>
          </a:p>
          <a:p>
            <a:pPr marL="0" indent="0">
              <a:buNone/>
            </a:pPr>
            <a:r>
              <a:rPr lang="en-GB" sz="1800" i="1" dirty="0" smtClean="0"/>
              <a:t>Only 1 person of 89 surveyed did not have a way in which they de-stress, with ¾ believing their process was effective.</a:t>
            </a:r>
          </a:p>
          <a:p>
            <a:pPr marL="0" indent="0">
              <a:buNone/>
            </a:pPr>
            <a:r>
              <a:rPr lang="en-GB" sz="1800" i="1" dirty="0" smtClean="0"/>
              <a:t>Only 2 members of staff believed the school did nothing, with 84% of staff believing support was effective. The opportunity to talk, to feel listened to and that school systems supported staff were identified.</a:t>
            </a:r>
          </a:p>
          <a:p>
            <a:pPr marL="0" indent="0">
              <a:buNone/>
            </a:pPr>
            <a:r>
              <a:rPr lang="en-GB" sz="1800" i="1" dirty="0" smtClean="0"/>
              <a:t>Regular opportunities for class meetings, fitness groups and social activities were all seen as desirable by staff.</a:t>
            </a:r>
          </a:p>
          <a:p>
            <a:pPr marL="0" indent="0">
              <a:buNone/>
            </a:pPr>
            <a:endParaRPr lang="en-GB" sz="1800" i="1" dirty="0"/>
          </a:p>
          <a:p>
            <a:pPr marL="0" indent="0">
              <a:buNone/>
            </a:pPr>
            <a:r>
              <a:rPr lang="en-GB" sz="1800" i="1" dirty="0" smtClean="0"/>
              <a:t>Thus, whilst school structure supports, there is demand for “extras”.</a:t>
            </a:r>
            <a:endParaRPr lang="en-GB" sz="1800" i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28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Inquiry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402666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 smtClean="0"/>
              <a:t>Students and staff already had opportunities </a:t>
            </a:r>
            <a:r>
              <a:rPr lang="en-GB" b="1" dirty="0"/>
              <a:t>for developing </a:t>
            </a:r>
            <a:r>
              <a:rPr lang="en-GB" b="1" dirty="0" smtClean="0"/>
              <a:t>MHWB, including emotional self –regulation, through:</a:t>
            </a:r>
            <a:endParaRPr lang="en-GB" b="1" dirty="0"/>
          </a:p>
          <a:p>
            <a:pPr lvl="0"/>
            <a:endParaRPr lang="en-GB" b="1" dirty="0" smtClean="0"/>
          </a:p>
          <a:p>
            <a:pPr marL="0" lvl="0" indent="0">
              <a:buNone/>
            </a:pPr>
            <a:r>
              <a:rPr lang="en-GB" dirty="0" smtClean="0"/>
              <a:t> Restorative </a:t>
            </a:r>
            <a:r>
              <a:rPr lang="en-GB" dirty="0"/>
              <a:t>tutor time </a:t>
            </a:r>
            <a:r>
              <a:rPr lang="en-GB" dirty="0" smtClean="0"/>
              <a:t>&amp; Circle Time</a:t>
            </a:r>
            <a:endParaRPr lang="en-GB" dirty="0"/>
          </a:p>
          <a:p>
            <a:pPr lvl="0"/>
            <a:r>
              <a:rPr lang="en-GB" dirty="0"/>
              <a:t>Happiness boxes</a:t>
            </a:r>
          </a:p>
          <a:p>
            <a:pPr lvl="0"/>
            <a:r>
              <a:rPr lang="en-GB" dirty="0"/>
              <a:t>Zones of </a:t>
            </a:r>
            <a:r>
              <a:rPr lang="en-GB" dirty="0" smtClean="0"/>
              <a:t>Regulation</a:t>
            </a:r>
          </a:p>
          <a:p>
            <a:pPr lvl="0"/>
            <a:r>
              <a:rPr lang="en-GB" dirty="0" smtClean="0"/>
              <a:t>The Well </a:t>
            </a:r>
            <a:r>
              <a:rPr lang="en-GB" dirty="0"/>
              <a:t>B</a:t>
            </a:r>
            <a:r>
              <a:rPr lang="en-GB" dirty="0" smtClean="0"/>
              <a:t>eing Team</a:t>
            </a:r>
          </a:p>
          <a:p>
            <a:pPr lvl="0"/>
            <a:r>
              <a:rPr lang="en-GB" dirty="0" smtClean="0"/>
              <a:t>Visuals / Cue cards</a:t>
            </a:r>
          </a:p>
          <a:p>
            <a:pPr lvl="0"/>
            <a:r>
              <a:rPr lang="en-GB" dirty="0" smtClean="0"/>
              <a:t>Staff training, </a:t>
            </a:r>
            <a:r>
              <a:rPr lang="en-GB" dirty="0" err="1" smtClean="0"/>
              <a:t>inc.</a:t>
            </a:r>
            <a:r>
              <a:rPr lang="en-GB" dirty="0" smtClean="0"/>
              <a:t> Team Teach</a:t>
            </a:r>
          </a:p>
          <a:p>
            <a:pPr lvl="0"/>
            <a:r>
              <a:rPr lang="en-GB" dirty="0" smtClean="0"/>
              <a:t>Student Voice</a:t>
            </a:r>
          </a:p>
          <a:p>
            <a:pPr lvl="0"/>
            <a:r>
              <a:rPr lang="en-GB" dirty="0" smtClean="0"/>
              <a:t>Development of break-out rooms</a:t>
            </a:r>
          </a:p>
          <a:p>
            <a:pPr lvl="0"/>
            <a:r>
              <a:rPr lang="en-GB" dirty="0" smtClean="0"/>
              <a:t>Music therapy	</a:t>
            </a:r>
          </a:p>
          <a:p>
            <a:pPr lvl="0"/>
            <a:r>
              <a:rPr lang="en-GB" dirty="0" smtClean="0"/>
              <a:t>Many more…					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0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Inquiry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We saw the need for two approaches to SMILE and SMILE-based work across Slated Row School</a:t>
            </a:r>
          </a:p>
          <a:p>
            <a:pPr marL="0" indent="0">
              <a:buNone/>
            </a:pPr>
            <a:endParaRPr lang="en-GB" b="1" dirty="0" smtClean="0"/>
          </a:p>
          <a:p>
            <a:r>
              <a:rPr lang="en-GB" i="1" dirty="0"/>
              <a:t>1.	A whole school approach to Emotional Health &amp; </a:t>
            </a:r>
            <a:r>
              <a:rPr lang="en-GB" i="1" dirty="0" smtClean="0"/>
              <a:t>Wellbeing</a:t>
            </a:r>
            <a:r>
              <a:rPr lang="en-GB" i="1" dirty="0"/>
              <a:t>, with focus on students and staff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i="1" dirty="0"/>
          </a:p>
          <a:p>
            <a:r>
              <a:rPr lang="en-GB" i="1" dirty="0"/>
              <a:t>2.	Research project </a:t>
            </a:r>
            <a:r>
              <a:rPr lang="en-GB" i="1" dirty="0" smtClean="0"/>
              <a:t>into </a:t>
            </a:r>
            <a:r>
              <a:rPr lang="en-GB" i="1" dirty="0"/>
              <a:t>interventions </a:t>
            </a:r>
            <a:r>
              <a:rPr lang="en-GB" i="1" dirty="0" smtClean="0"/>
              <a:t>a classroom </a:t>
            </a:r>
            <a:r>
              <a:rPr lang="en-GB" i="1" dirty="0"/>
              <a:t>level, </a:t>
            </a:r>
            <a:r>
              <a:rPr lang="en-GB" i="1" dirty="0" smtClean="0"/>
              <a:t>to subsequently be adopted throughout school</a:t>
            </a:r>
            <a:r>
              <a:rPr lang="en-GB" i="1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68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Inquiry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1. A </a:t>
            </a:r>
            <a:r>
              <a:rPr lang="en-GB" b="1" dirty="0"/>
              <a:t>whole school approach to Emotional Health &amp; </a:t>
            </a:r>
            <a:r>
              <a:rPr lang="en-GB" b="1" dirty="0" smtClean="0"/>
              <a:t>Wellbeing</a:t>
            </a:r>
            <a:r>
              <a:rPr lang="en-GB" b="1" dirty="0"/>
              <a:t>, with focus on students and </a:t>
            </a:r>
            <a:r>
              <a:rPr lang="en-GB" b="1" dirty="0" smtClean="0"/>
              <a:t>staff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Whole-school INSET Day to introduce SMILE</a:t>
            </a:r>
          </a:p>
          <a:p>
            <a:pPr marL="0" indent="0">
              <a:buNone/>
            </a:pPr>
            <a:r>
              <a:rPr lang="en-GB" i="1" dirty="0" smtClean="0"/>
              <a:t>A ‘Drip-drip’ approach to introducing SMILE across school</a:t>
            </a:r>
          </a:p>
          <a:p>
            <a:pPr marL="0" indent="0">
              <a:buNone/>
            </a:pPr>
            <a:r>
              <a:rPr lang="en-GB" i="1" dirty="0" smtClean="0"/>
              <a:t>Distribution of SMILE Pack of materials for staff to use in tutor time</a:t>
            </a:r>
          </a:p>
          <a:p>
            <a:pPr marL="0" indent="0">
              <a:buNone/>
            </a:pPr>
            <a:r>
              <a:rPr lang="en-GB" i="1" dirty="0" smtClean="0"/>
              <a:t>Assemblies to launch and develop SMILE with students</a:t>
            </a:r>
            <a:endParaRPr lang="en-GB" i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3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Inquiry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r>
              <a:rPr lang="en-GB" b="1" dirty="0" smtClean="0"/>
              <a:t>2. Research </a:t>
            </a:r>
            <a:r>
              <a:rPr lang="en-GB" b="1" dirty="0"/>
              <a:t>project </a:t>
            </a:r>
            <a:r>
              <a:rPr lang="en-GB" b="1" dirty="0" smtClean="0"/>
              <a:t>into </a:t>
            </a:r>
            <a:r>
              <a:rPr lang="en-GB" b="1" dirty="0"/>
              <a:t>interventions </a:t>
            </a:r>
            <a:r>
              <a:rPr lang="en-GB" b="1" dirty="0" smtClean="0"/>
              <a:t>at </a:t>
            </a:r>
            <a:r>
              <a:rPr lang="en-GB" b="1" dirty="0"/>
              <a:t>classroom level, </a:t>
            </a:r>
            <a:r>
              <a:rPr lang="en-GB" b="1" dirty="0" smtClean="0"/>
              <a:t>to </a:t>
            </a:r>
            <a:r>
              <a:rPr lang="en-GB" b="1" dirty="0"/>
              <a:t>subsequently be </a:t>
            </a:r>
            <a:r>
              <a:rPr lang="en-GB" b="1" dirty="0" smtClean="0"/>
              <a:t>adopted throughout </a:t>
            </a:r>
            <a:r>
              <a:rPr lang="en-GB" b="1" dirty="0"/>
              <a:t>school</a:t>
            </a:r>
            <a:r>
              <a:rPr lang="en-GB" b="1" dirty="0" smtClean="0"/>
              <a:t>.</a:t>
            </a:r>
          </a:p>
          <a:p>
            <a:endParaRPr lang="en-GB" b="1" dirty="0" smtClean="0"/>
          </a:p>
          <a:p>
            <a:pPr marL="0" indent="0">
              <a:buNone/>
            </a:pPr>
            <a:r>
              <a:rPr lang="en-GB" i="1" dirty="0"/>
              <a:t>C. Coventry leading research project.</a:t>
            </a:r>
          </a:p>
          <a:p>
            <a:pPr marL="0" indent="0">
              <a:buNone/>
            </a:pPr>
            <a:r>
              <a:rPr lang="en-GB" i="1" dirty="0"/>
              <a:t>Focus to be on students’ self-regulation, through a sensory </a:t>
            </a:r>
            <a:r>
              <a:rPr lang="en-GB" i="1" dirty="0" smtClean="0"/>
              <a:t>approach.</a:t>
            </a:r>
            <a:endParaRPr lang="en-GB" i="1" dirty="0"/>
          </a:p>
          <a:p>
            <a:pPr marL="0" indent="0">
              <a:buNone/>
            </a:pPr>
            <a:r>
              <a:rPr lang="en-GB" i="1" dirty="0"/>
              <a:t>Focus on two </a:t>
            </a:r>
            <a:r>
              <a:rPr lang="en-GB" i="1" dirty="0" err="1"/>
              <a:t>S</a:t>
            </a:r>
            <a:r>
              <a:rPr lang="en-GB" i="1" dirty="0" err="1" smtClean="0"/>
              <a:t>caffolded</a:t>
            </a:r>
            <a:r>
              <a:rPr lang="en-GB" i="1" dirty="0" smtClean="0"/>
              <a:t> middle </a:t>
            </a:r>
            <a:r>
              <a:rPr lang="en-GB" i="1" dirty="0"/>
              <a:t>school classes.</a:t>
            </a:r>
          </a:p>
          <a:p>
            <a:pPr marL="0" indent="0">
              <a:buNone/>
            </a:pPr>
            <a:r>
              <a:rPr lang="en-GB" i="1" dirty="0"/>
              <a:t>Use of Engagement Scales to ascertain success.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25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Intervention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6" r="11789"/>
          <a:stretch/>
        </p:blipFill>
        <p:spPr>
          <a:xfrm rot="5400000">
            <a:off x="5239938" y="2093580"/>
            <a:ext cx="3496137" cy="30004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37557" y="1845733"/>
            <a:ext cx="40168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Well-Being Toolbox</a:t>
            </a:r>
          </a:p>
          <a:p>
            <a:endParaRPr lang="en-GB" sz="2400" b="1" dirty="0"/>
          </a:p>
          <a:p>
            <a:r>
              <a:rPr lang="en-GB" sz="2400" dirty="0" smtClean="0"/>
              <a:t>A provision which allows students to begin to develop their ability to identify and self-regulate their emotions.</a:t>
            </a:r>
          </a:p>
          <a:p>
            <a:endParaRPr lang="en-GB" sz="2400" b="1" dirty="0"/>
          </a:p>
          <a:p>
            <a:endParaRPr lang="en-GB" sz="2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7942" y="1845733"/>
            <a:ext cx="3043006" cy="349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8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Intervention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6" r="11789" b="13643"/>
          <a:stretch/>
        </p:blipFill>
        <p:spPr>
          <a:xfrm rot="5400000">
            <a:off x="6405397" y="1587961"/>
            <a:ext cx="4600883" cy="489968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37557" y="1845733"/>
            <a:ext cx="40168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Well-Being Toolbox</a:t>
            </a:r>
          </a:p>
          <a:p>
            <a:endParaRPr lang="en-GB" sz="2400" b="1" dirty="0"/>
          </a:p>
          <a:p>
            <a:pPr marL="457200" indent="-457200">
              <a:buAutoNum type="arabicPeriod"/>
            </a:pPr>
            <a:r>
              <a:rPr lang="en-GB" sz="2400" dirty="0" smtClean="0"/>
              <a:t>Students identify those interventions which they recognise to be most beneficial to helping begin to regulate their own feelings. </a:t>
            </a:r>
          </a:p>
          <a:p>
            <a:r>
              <a:rPr lang="en-GB" sz="2400" dirty="0"/>
              <a:t>	</a:t>
            </a:r>
            <a:r>
              <a:rPr lang="en-GB" sz="2400" dirty="0" smtClean="0"/>
              <a:t>Groupings discussed to 	ensure students find the 	most appropriate.</a:t>
            </a:r>
            <a:endParaRPr lang="en-GB" sz="2400" dirty="0"/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65648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Intervention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37557" y="1845733"/>
            <a:ext cx="40168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Well-Being Toolbox</a:t>
            </a:r>
          </a:p>
          <a:p>
            <a:endParaRPr lang="en-GB" sz="2400" b="1" dirty="0"/>
          </a:p>
          <a:p>
            <a:pPr marL="457200" indent="-457200">
              <a:buAutoNum type="arabicPeriod" startAt="2"/>
            </a:pPr>
            <a:r>
              <a:rPr lang="en-GB" sz="2400" dirty="0" smtClean="0"/>
              <a:t>Students refer </a:t>
            </a:r>
            <a:r>
              <a:rPr lang="en-GB" sz="2400" dirty="0"/>
              <a:t>to and </a:t>
            </a:r>
            <a:r>
              <a:rPr lang="en-GB" sz="2400" dirty="0" smtClean="0"/>
              <a:t>develop </a:t>
            </a:r>
            <a:r>
              <a:rPr lang="en-GB" sz="2400" dirty="0"/>
              <a:t>their use of their </a:t>
            </a:r>
            <a:r>
              <a:rPr lang="en-GB" sz="2400" dirty="0" smtClean="0"/>
              <a:t>individual toolbox.</a:t>
            </a:r>
          </a:p>
          <a:p>
            <a:r>
              <a:rPr lang="en-GB" sz="2400" dirty="0" smtClean="0"/>
              <a:t>	Toolbox is a working and 	evolving provision that 	students can self-refer to.</a:t>
            </a:r>
            <a:endParaRPr lang="en-GB" sz="2400" dirty="0"/>
          </a:p>
          <a:p>
            <a:endParaRPr lang="en-GB" sz="2400" dirty="0"/>
          </a:p>
          <a:p>
            <a:endParaRPr lang="en-GB" sz="2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6753" y="1734457"/>
            <a:ext cx="4898573" cy="460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3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Intervention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Participating in the research project are: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Two Middle School classes, consisting of 10 students in each.</a:t>
            </a:r>
          </a:p>
          <a:p>
            <a:pPr marL="0" indent="0">
              <a:buNone/>
            </a:pPr>
            <a:r>
              <a:rPr lang="en-GB" i="1" dirty="0" smtClean="0"/>
              <a:t>Both classes are </a:t>
            </a:r>
            <a:r>
              <a:rPr lang="en-GB" i="1" dirty="0" err="1"/>
              <a:t>S</a:t>
            </a:r>
            <a:r>
              <a:rPr lang="en-GB" i="1" dirty="0" err="1" smtClean="0"/>
              <a:t>caffolded</a:t>
            </a:r>
            <a:r>
              <a:rPr lang="en-GB" i="1" dirty="0" smtClean="0"/>
              <a:t> classes, and thus approach curriculum in roughly the same way.</a:t>
            </a:r>
          </a:p>
          <a:p>
            <a:pPr marL="0" indent="0">
              <a:buNone/>
            </a:pPr>
            <a:r>
              <a:rPr lang="en-GB" i="1" dirty="0" smtClean="0"/>
              <a:t>These classes have been developing their use of Wellbeing Toolboxes since March.</a:t>
            </a:r>
          </a:p>
          <a:p>
            <a:pPr marL="0" indent="0">
              <a:buNone/>
            </a:pPr>
            <a:r>
              <a:rPr lang="en-GB" i="1" dirty="0" smtClean="0"/>
              <a:t>Whole-class development is observed by class teacher.</a:t>
            </a:r>
          </a:p>
          <a:p>
            <a:pPr marL="0" indent="0">
              <a:buNone/>
            </a:pPr>
            <a:r>
              <a:rPr lang="en-GB" i="1" dirty="0"/>
              <a:t>2</a:t>
            </a:r>
            <a:r>
              <a:rPr lang="en-GB" i="1" dirty="0" smtClean="0"/>
              <a:t> students from each class are being tracked using Engagement Scales.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13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Innovation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Impact of Wellbeing Toolbox has already been seen: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Engagement Scales of those tracked have clearly shown increased engagement with personal emotions and increasing ability to identify provision suitable for the student.</a:t>
            </a:r>
          </a:p>
          <a:p>
            <a:pPr marL="0" indent="0">
              <a:buNone/>
            </a:pPr>
            <a:r>
              <a:rPr lang="en-GB" i="1" dirty="0" smtClean="0"/>
              <a:t>Students across the classes have been actively engaging in use of their Wellbeing Toolbox.</a:t>
            </a:r>
          </a:p>
          <a:p>
            <a:pPr marL="0" indent="0">
              <a:buNone/>
            </a:pPr>
            <a:r>
              <a:rPr lang="en-GB" i="1" dirty="0" smtClean="0"/>
              <a:t>SMILE vocabulary has been increasingly used in class and referred to by students.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9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Innovation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Further Developments: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Initially, to be rolled out to the remainder of Middle School in September.</a:t>
            </a:r>
          </a:p>
          <a:p>
            <a:pPr marL="0" indent="0">
              <a:buNone/>
            </a:pPr>
            <a:r>
              <a:rPr lang="en-GB" i="1" dirty="0" smtClean="0"/>
              <a:t>Will allow for Sensory and Structured adaptions to be investigated.</a:t>
            </a:r>
          </a:p>
          <a:p>
            <a:pPr marL="0" indent="0">
              <a:buNone/>
            </a:pPr>
            <a:r>
              <a:rPr lang="en-GB" i="1" dirty="0" smtClean="0"/>
              <a:t>Following discussions with SLT, further INSET and whole –school launch.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98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Impact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 Journey So Far: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i="1" dirty="0"/>
              <a:t>A</a:t>
            </a:r>
            <a:r>
              <a:rPr lang="en-GB" i="1" dirty="0" smtClean="0"/>
              <a:t>t a class level, we have seen increased engagement and development in self-regulation in regards to students’ emotions.</a:t>
            </a:r>
          </a:p>
          <a:p>
            <a:pPr marL="0" indent="0">
              <a:buNone/>
            </a:pPr>
            <a:r>
              <a:rPr lang="en-GB" i="1" dirty="0" smtClean="0"/>
              <a:t>At a school level, we have seen an increased awareness of SMILE by students within tutor time / PSHE.</a:t>
            </a:r>
          </a:p>
          <a:p>
            <a:pPr marL="0" indent="0">
              <a:buNone/>
            </a:pPr>
            <a:r>
              <a:rPr lang="en-GB" i="1" dirty="0" smtClean="0"/>
              <a:t>At a staff level, we trained and introduced the principles of SMILE to 89 members of staff.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49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5"/>
                </a:solidFill>
              </a:rPr>
              <a:t>Impact</a:t>
            </a:r>
            <a:endParaRPr lang="en-GB" dirty="0">
              <a:solidFill>
                <a:schemeClr val="accent5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813" y="1845734"/>
            <a:ext cx="11685135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Next steps: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b="1" dirty="0"/>
              <a:t>1. A whole school approach to Emotional Health &amp; Wellbeing, with focus on students and </a:t>
            </a:r>
            <a:r>
              <a:rPr lang="en-GB" b="1" dirty="0" smtClean="0"/>
              <a:t>staff</a:t>
            </a:r>
          </a:p>
          <a:p>
            <a:pPr marL="0" indent="0">
              <a:buNone/>
            </a:pPr>
            <a:r>
              <a:rPr lang="en-GB" i="1" dirty="0" smtClean="0"/>
              <a:t>Further development of SMILE Packs for all teaching staff.</a:t>
            </a:r>
          </a:p>
          <a:p>
            <a:pPr marL="0" indent="0">
              <a:buNone/>
            </a:pPr>
            <a:r>
              <a:rPr lang="en-GB" i="1" dirty="0" smtClean="0"/>
              <a:t>Development of staff wellbeing to incorporate the “extra-curricular and social activities” identified.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2. Research project into interventions at classroom level, to subsequently be adopted throughout school.</a:t>
            </a:r>
          </a:p>
          <a:p>
            <a:pPr marL="0" indent="0">
              <a:buNone/>
            </a:pPr>
            <a:r>
              <a:rPr lang="en-GB" i="1" dirty="0" smtClean="0"/>
              <a:t>Wellbeing Toolbox to be introduced into </a:t>
            </a:r>
            <a:r>
              <a:rPr lang="en-GB" i="1" dirty="0"/>
              <a:t>Sensory and Structured </a:t>
            </a:r>
            <a:r>
              <a:rPr lang="en-GB" i="1" dirty="0" smtClean="0"/>
              <a:t>classes in Middle School.</a:t>
            </a:r>
            <a:endParaRPr lang="en-GB" i="1" dirty="0"/>
          </a:p>
          <a:p>
            <a:pPr marL="0" indent="0">
              <a:buNone/>
            </a:pPr>
            <a:r>
              <a:rPr lang="en-GB" i="1" dirty="0" smtClean="0"/>
              <a:t>Toolbox to be developed to ensure it can become a whole-school provision.</a:t>
            </a:r>
            <a:endParaRPr lang="en-GB" i="1" dirty="0"/>
          </a:p>
          <a:p>
            <a:endParaRPr lang="en-GB" b="1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9715500" y="286603"/>
            <a:ext cx="2225449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95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3866</TotalTime>
  <Words>882</Words>
  <Application>Microsoft Office PowerPoint</Application>
  <PresentationFormat>Widescreen</PresentationFormat>
  <Paragraphs>133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Retrospect</vt:lpstr>
      <vt:lpstr>PowerPoint Presentation</vt:lpstr>
      <vt:lpstr>Introduction to Slated Row School</vt:lpstr>
      <vt:lpstr>Our Roles at Slated Row</vt:lpstr>
      <vt:lpstr>PowerPoint Presentation</vt:lpstr>
      <vt:lpstr>Issues</vt:lpstr>
      <vt:lpstr>Issues</vt:lpstr>
      <vt:lpstr>Issues</vt:lpstr>
      <vt:lpstr>Inquiry</vt:lpstr>
      <vt:lpstr>Inquiry</vt:lpstr>
      <vt:lpstr>Inquiry</vt:lpstr>
      <vt:lpstr>Inquiry</vt:lpstr>
      <vt:lpstr>Intervention</vt:lpstr>
      <vt:lpstr>Intervention</vt:lpstr>
      <vt:lpstr>Intervention</vt:lpstr>
      <vt:lpstr>Intervention</vt:lpstr>
      <vt:lpstr>Innovation</vt:lpstr>
      <vt:lpstr>Innovation</vt:lpstr>
      <vt:lpstr>Impact</vt:lpstr>
      <vt:lpstr>Impact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 Coventry</dc:creator>
  <cp:lastModifiedBy>FO Supply Staff</cp:lastModifiedBy>
  <cp:revision>43</cp:revision>
  <cp:lastPrinted>2019-06-07T12:41:13Z</cp:lastPrinted>
  <dcterms:created xsi:type="dcterms:W3CDTF">2019-05-31T10:10:17Z</dcterms:created>
  <dcterms:modified xsi:type="dcterms:W3CDTF">2019-06-11T08:14:49Z</dcterms:modified>
</cp:coreProperties>
</file>