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68" r:id="rId5"/>
    <p:sldId id="259" r:id="rId6"/>
    <p:sldId id="258" r:id="rId7"/>
    <p:sldId id="262" r:id="rId8"/>
    <p:sldId id="260" r:id="rId9"/>
    <p:sldId id="264" r:id="rId10"/>
    <p:sldId id="265" r:id="rId11"/>
    <p:sldId id="263" r:id="rId12"/>
    <p:sldId id="266" r:id="rId13"/>
    <p:sldId id="261" r:id="rId14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2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D6329-473C-41F1-B990-1BC1A55DF6B5}" type="datetimeFigureOut">
              <a:rPr lang="en-GB" smtClean="0"/>
              <a:t>26/09/2018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03A67-4689-4303-8B78-5691B2AF45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477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D6329-473C-41F1-B990-1BC1A55DF6B5}" type="datetimeFigureOut">
              <a:rPr lang="en-GB" smtClean="0"/>
              <a:t>26/09/2018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03A67-4689-4303-8B78-5691B2AF45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9468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D6329-473C-41F1-B990-1BC1A55DF6B5}" type="datetimeFigureOut">
              <a:rPr lang="en-GB" smtClean="0"/>
              <a:t>26/09/2018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03A67-4689-4303-8B78-5691B2AF45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4837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D6329-473C-41F1-B990-1BC1A55DF6B5}" type="datetimeFigureOut">
              <a:rPr lang="en-GB" smtClean="0"/>
              <a:t>26/09/2018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03A67-4689-4303-8B78-5691B2AF45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01107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D6329-473C-41F1-B990-1BC1A55DF6B5}" type="datetimeFigureOut">
              <a:rPr lang="en-GB" smtClean="0"/>
              <a:t>26/09/2018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03A67-4689-4303-8B78-5691B2AF45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4502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D6329-473C-41F1-B990-1BC1A55DF6B5}" type="datetimeFigureOut">
              <a:rPr lang="en-GB" smtClean="0"/>
              <a:t>26/09/2018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03A67-4689-4303-8B78-5691B2AF45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4589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D6329-473C-41F1-B990-1BC1A55DF6B5}" type="datetimeFigureOut">
              <a:rPr lang="en-GB" smtClean="0"/>
              <a:t>26/09/2018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03A67-4689-4303-8B78-5691B2AF45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340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D6329-473C-41F1-B990-1BC1A55DF6B5}" type="datetimeFigureOut">
              <a:rPr lang="en-GB" smtClean="0"/>
              <a:t>26/09/2018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03A67-4689-4303-8B78-5691B2AF45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37535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D6329-473C-41F1-B990-1BC1A55DF6B5}" type="datetimeFigureOut">
              <a:rPr lang="en-GB" smtClean="0"/>
              <a:t>26/09/2018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03A67-4689-4303-8B78-5691B2AF45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4561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D6329-473C-41F1-B990-1BC1A55DF6B5}" type="datetimeFigureOut">
              <a:rPr lang="en-GB" smtClean="0"/>
              <a:t>26/09/2018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03A67-4689-4303-8B78-5691B2AF45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61671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D6329-473C-41F1-B990-1BC1A55DF6B5}" type="datetimeFigureOut">
              <a:rPr lang="en-GB" smtClean="0"/>
              <a:t>26/09/2018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03A67-4689-4303-8B78-5691B2AF45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750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8D6329-473C-41F1-B990-1BC1A55DF6B5}" type="datetimeFigureOut">
              <a:rPr lang="en-GB" smtClean="0"/>
              <a:t>26/09/2018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703A67-4689-4303-8B78-5691B2AF45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4944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74948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Example Activities for whole staff introduction of the 5 steps of SMILE during INSET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323528" y="2060848"/>
            <a:ext cx="853244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aseline="0" dirty="0" smtClean="0"/>
              <a:t>Socialise-connect   e.g. Use cards to get people talking…Talk to the person next to you about something you love/last TV programme you watched/best friend. Put some interesting/unusual facts to discuss. Write down some jokes to share….</a:t>
            </a:r>
          </a:p>
          <a:p>
            <a:endParaRPr lang="en-GB" baseline="0" dirty="0" smtClean="0"/>
          </a:p>
          <a:p>
            <a:r>
              <a:rPr lang="en-GB" baseline="0" dirty="0" smtClean="0"/>
              <a:t>Move-get active     e.g. provide balls for </a:t>
            </a:r>
            <a:r>
              <a:rPr lang="en-GB" baseline="0" dirty="0" err="1" smtClean="0"/>
              <a:t>Keepy</a:t>
            </a:r>
            <a:r>
              <a:rPr lang="en-GB" baseline="0" dirty="0" smtClean="0"/>
              <a:t> </a:t>
            </a:r>
            <a:r>
              <a:rPr lang="en-GB" baseline="0" dirty="0" err="1" smtClean="0"/>
              <a:t>uppies</a:t>
            </a:r>
            <a:r>
              <a:rPr lang="en-GB" baseline="0" dirty="0" smtClean="0"/>
              <a:t>. Leave instructions for dances to practice e.g. floss </a:t>
            </a:r>
            <a:r>
              <a:rPr lang="en-GB" baseline="0" dirty="0" err="1" smtClean="0"/>
              <a:t>etc</a:t>
            </a:r>
            <a:endParaRPr lang="en-GB" baseline="0" dirty="0" smtClean="0"/>
          </a:p>
          <a:p>
            <a:endParaRPr lang="en-GB" baseline="0" dirty="0" smtClean="0"/>
          </a:p>
          <a:p>
            <a:r>
              <a:rPr lang="en-GB" baseline="0" dirty="0" smtClean="0"/>
              <a:t>Interest-take notice e.g. mindful eating; leave instructions with </a:t>
            </a:r>
            <a:r>
              <a:rPr lang="en-GB" baseline="0" dirty="0" err="1" smtClean="0"/>
              <a:t>malteasers</a:t>
            </a:r>
            <a:r>
              <a:rPr lang="en-GB" baseline="0" dirty="0" smtClean="0"/>
              <a:t> / raisins </a:t>
            </a:r>
          </a:p>
          <a:p>
            <a:endParaRPr lang="en-GB" baseline="0" dirty="0" smtClean="0"/>
          </a:p>
          <a:p>
            <a:r>
              <a:rPr lang="en-GB" baseline="0" dirty="0" smtClean="0"/>
              <a:t>Learn-keep learning e.g. leave instructions and resources for a new skill e.g. quick craft activity</a:t>
            </a:r>
          </a:p>
          <a:p>
            <a:endParaRPr lang="en-GB" baseline="0" dirty="0" smtClean="0"/>
          </a:p>
          <a:p>
            <a:r>
              <a:rPr lang="en-GB" baseline="0" dirty="0" smtClean="0"/>
              <a:t>Engage-give to others e.g. read some inspirational stories about others around the word, write kindness tokens to someone on table you appreciate..</a:t>
            </a:r>
            <a:endParaRPr lang="en-GB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1170610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socialise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32656"/>
            <a:ext cx="1524924" cy="1854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9552" y="2780928"/>
            <a:ext cx="8208912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GB" sz="3200" dirty="0" smtClean="0"/>
              <a:t>Pick a question and ask the person next to you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3200" dirty="0" smtClean="0"/>
              <a:t>Play a game of ‘ would you rather?...’ with person next to you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3200" dirty="0" smtClean="0"/>
              <a:t>Without showing the person next to you, pick an emotion card, tell them 3 things which can make you feel like this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87484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0" t="18065"/>
          <a:stretch/>
        </p:blipFill>
        <p:spPr bwMode="auto">
          <a:xfrm>
            <a:off x="928467" y="188641"/>
            <a:ext cx="5912477" cy="6503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53333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36719" y="-1143002"/>
            <a:ext cx="7070564" cy="9143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77374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Move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How many ‘</a:t>
            </a:r>
            <a:r>
              <a:rPr lang="en-GB" dirty="0" err="1" smtClean="0"/>
              <a:t>keepy</a:t>
            </a:r>
            <a:r>
              <a:rPr lang="en-GB" dirty="0" smtClean="0"/>
              <a:t> </a:t>
            </a:r>
            <a:r>
              <a:rPr lang="en-GB" dirty="0" err="1" smtClean="0"/>
              <a:t>uppies</a:t>
            </a:r>
            <a:r>
              <a:rPr lang="en-GB" dirty="0" smtClean="0"/>
              <a:t>’  can </a:t>
            </a:r>
          </a:p>
          <a:p>
            <a:pPr marL="0" indent="0">
              <a:buNone/>
            </a:pPr>
            <a:r>
              <a:rPr lang="en-GB" dirty="0" smtClean="0"/>
              <a:t>you do in a minute?</a:t>
            </a:r>
          </a:p>
          <a:p>
            <a:r>
              <a:rPr lang="en-GB" dirty="0" smtClean="0"/>
              <a:t>How many times can you </a:t>
            </a:r>
          </a:p>
          <a:p>
            <a:pPr marL="0" indent="0">
              <a:buNone/>
            </a:pPr>
            <a:r>
              <a:rPr lang="en-GB" dirty="0" smtClean="0"/>
              <a:t>&amp; a friend bounce and catch a tennis ball</a:t>
            </a:r>
          </a:p>
          <a:p>
            <a:r>
              <a:rPr lang="en-GB" dirty="0" smtClean="0"/>
              <a:t>Make a ‘superhero pose.’</a:t>
            </a:r>
          </a:p>
          <a:p>
            <a:r>
              <a:rPr lang="en-GB" dirty="0" smtClean="0"/>
              <a:t>How long can you do the</a:t>
            </a:r>
          </a:p>
          <a:p>
            <a:pPr marL="0" indent="0">
              <a:buNone/>
            </a:pPr>
            <a:r>
              <a:rPr lang="en-GB" dirty="0" smtClean="0"/>
              <a:t> plank for?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-171400"/>
            <a:ext cx="1312987" cy="17367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767" y="404664"/>
            <a:ext cx="1632198" cy="16321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 descr="See the source ima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9207" y="4005064"/>
            <a:ext cx="2282349" cy="285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12527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5313962"/>
            <a:ext cx="2400267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3900" y="872716"/>
            <a:ext cx="1630100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16632"/>
            <a:ext cx="8229600" cy="1143000"/>
          </a:xfrm>
        </p:spPr>
        <p:txBody>
          <a:bodyPr/>
          <a:lstStyle/>
          <a:p>
            <a:r>
              <a:rPr lang="en-GB" dirty="0" smtClean="0"/>
              <a:t>Interest (notice &amp; be mindful)</a:t>
            </a:r>
            <a:endParaRPr lang="en-GB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455" b="-4622"/>
          <a:stretch/>
        </p:blipFill>
        <p:spPr bwMode="auto">
          <a:xfrm>
            <a:off x="179512" y="188640"/>
            <a:ext cx="1847917" cy="1734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557917" y="1484784"/>
            <a:ext cx="835292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effectLst/>
              </a:rPr>
              <a:t>First, look at the </a:t>
            </a:r>
            <a:r>
              <a:rPr lang="en-GB" dirty="0" smtClean="0"/>
              <a:t>food </a:t>
            </a:r>
            <a:r>
              <a:rPr lang="en-GB" dirty="0" smtClean="0">
                <a:effectLst/>
              </a:rPr>
              <a:t>Notice its texture. Notice its colour.</a:t>
            </a:r>
          </a:p>
          <a:p>
            <a:r>
              <a:rPr lang="en-GB" dirty="0" smtClean="0">
                <a:effectLst/>
              </a:rPr>
              <a:t>Now, close your eyes, and explore with your sense of touch. </a:t>
            </a:r>
          </a:p>
          <a:p>
            <a:r>
              <a:rPr lang="en-GB" dirty="0" smtClean="0">
                <a:effectLst/>
              </a:rPr>
              <a:t>What does this food feel like? Is it hard or soft? Grainy or sticky? Moist or dry?</a:t>
            </a:r>
          </a:p>
          <a:p>
            <a:r>
              <a:rPr lang="en-GB" dirty="0" smtClean="0">
                <a:effectLst/>
              </a:rPr>
              <a:t>Notice different aspects of your experience, using one sense at a time. </a:t>
            </a:r>
          </a:p>
          <a:p>
            <a:r>
              <a:rPr lang="en-GB" dirty="0" smtClean="0">
                <a:effectLst/>
              </a:rPr>
              <a:t>Before you eat, explore this food with your sense of smell. What do you notice?</a:t>
            </a:r>
          </a:p>
          <a:p>
            <a:r>
              <a:rPr lang="en-GB" dirty="0" smtClean="0">
                <a:effectLst/>
              </a:rPr>
              <a:t>Now, begin eating, take at least two bites to finish it.</a:t>
            </a:r>
          </a:p>
          <a:p>
            <a:r>
              <a:rPr lang="en-GB" dirty="0" smtClean="0">
                <a:effectLst/>
              </a:rPr>
              <a:t>Take your first bite. </a:t>
            </a:r>
            <a:r>
              <a:rPr lang="en-GB" dirty="0"/>
              <a:t>C</a:t>
            </a:r>
            <a:r>
              <a:rPr lang="en-GB" dirty="0" smtClean="0">
                <a:effectLst/>
              </a:rPr>
              <a:t>hew </a:t>
            </a:r>
            <a:r>
              <a:rPr lang="en-GB" i="1" dirty="0" smtClean="0">
                <a:effectLst/>
              </a:rPr>
              <a:t>very</a:t>
            </a:r>
            <a:r>
              <a:rPr lang="en-GB" dirty="0" smtClean="0">
                <a:effectLst/>
              </a:rPr>
              <a:t> slowly, noticing the actual sensory experience of chewing and tasting. You might want to close your eyes for a moment to focus on the sensations of chewing ( or melting) and tasting, before continuing.</a:t>
            </a:r>
          </a:p>
          <a:p>
            <a:r>
              <a:rPr lang="en-GB" dirty="0" smtClean="0">
                <a:effectLst/>
              </a:rPr>
              <a:t>Notice the texture of the food; the way it feels in your mouth. Does it melt on your tongue?</a:t>
            </a:r>
          </a:p>
          <a:p>
            <a:r>
              <a:rPr lang="en-GB" dirty="0" smtClean="0">
                <a:effectLst/>
              </a:rPr>
              <a:t>Notice if the intensity of its flavour changes, moment to moment.</a:t>
            </a:r>
          </a:p>
          <a:p>
            <a:r>
              <a:rPr lang="en-GB" dirty="0" smtClean="0">
                <a:effectLst/>
              </a:rPr>
              <a:t>Now, please take your second and last bite.</a:t>
            </a:r>
          </a:p>
          <a:p>
            <a:r>
              <a:rPr lang="en-GB" dirty="0" smtClean="0">
                <a:effectLst/>
              </a:rPr>
              <a:t>As before, chew very slowly, while paying close attention to the actual </a:t>
            </a:r>
            <a:r>
              <a:rPr lang="en-GB" i="1" dirty="0" smtClean="0">
                <a:effectLst/>
              </a:rPr>
              <a:t>sensory</a:t>
            </a:r>
            <a:r>
              <a:rPr lang="en-GB" dirty="0" smtClean="0">
                <a:effectLst/>
              </a:rPr>
              <a:t> experience of eating: the sensations and movements of chewing, the flavour of the food as it changes, and the sensations of swallowing.</a:t>
            </a:r>
          </a:p>
          <a:p>
            <a:r>
              <a:rPr lang="en-GB" dirty="0" smtClean="0">
                <a:effectLst/>
              </a:rPr>
              <a:t>Just pay attention, moment by moment</a:t>
            </a:r>
            <a:endParaRPr lang="en-GB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5676885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image.slidesharecdn.com/mindful-moments-170530144558/95/mindful-moments-5-638.jpg?cb=149615573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357"/>
          <a:stretch/>
        </p:blipFill>
        <p:spPr bwMode="auto">
          <a:xfrm rot="16200000">
            <a:off x="895671" y="-563016"/>
            <a:ext cx="6525344" cy="8316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06146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learn</a:t>
            </a:r>
            <a:endParaRPr lang="en-GB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823" t="-5938" r="-507" b="-2101"/>
          <a:stretch/>
        </p:blipFill>
        <p:spPr bwMode="auto">
          <a:xfrm>
            <a:off x="2352615" y="234182"/>
            <a:ext cx="1037699" cy="1791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11560" y="2564904"/>
            <a:ext cx="7848872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Look at the new skill sheets and try one you haven’t before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18694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Create a superhero pose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Taking on a tall, expansive posture makes you feel more powerful than shrinking into a drawn-in position. Plus, the superhero stance releases confidence-boosting testosterone, so you'll literally, instantly get a hit of chemical confidence.</a:t>
            </a:r>
          </a:p>
          <a:p>
            <a:r>
              <a:rPr lang="en-GB" dirty="0" smtClean="0"/>
              <a:t>1.Find </a:t>
            </a:r>
            <a:r>
              <a:rPr lang="en-GB" dirty="0"/>
              <a:t>somewhere private (a bathroom or a closed office).</a:t>
            </a:r>
          </a:p>
          <a:p>
            <a:r>
              <a:rPr lang="en-GB" dirty="0"/>
              <a:t>2.Stand up straight and lift your chin. </a:t>
            </a:r>
            <a:endParaRPr lang="en-GB" dirty="0" smtClean="0"/>
          </a:p>
          <a:p>
            <a:r>
              <a:rPr lang="en-GB" dirty="0" smtClean="0"/>
              <a:t>3.Hold </a:t>
            </a:r>
            <a:r>
              <a:rPr lang="en-GB" dirty="0"/>
              <a:t>the position for one minute prior to an interview, review, or public speech.</a:t>
            </a:r>
          </a:p>
          <a:p>
            <a:endParaRPr lang="en-GB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1237" y="5085184"/>
            <a:ext cx="1037861" cy="1556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115616" cy="14192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92731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Tie a Bowline Knot 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988840"/>
            <a:ext cx="7355160" cy="4492961"/>
          </a:xfrm>
        </p:spPr>
        <p:txBody>
          <a:bodyPr>
            <a:normAutofit/>
          </a:bodyPr>
          <a:lstStyle/>
          <a:p>
            <a:r>
              <a:rPr lang="en-GB" dirty="0" smtClean="0"/>
              <a:t>1.Create </a:t>
            </a:r>
            <a:r>
              <a:rPr lang="en-GB" dirty="0"/>
              <a:t>a loop.</a:t>
            </a:r>
          </a:p>
          <a:p>
            <a:r>
              <a:rPr lang="en-GB" dirty="0"/>
              <a:t>2.Create a second loop behind the first and partially feed it through that first loop.</a:t>
            </a:r>
          </a:p>
          <a:p>
            <a:r>
              <a:rPr lang="en-GB" dirty="0"/>
              <a:t>3.Pass the end of the line (fed through whatever you're hitching) through the tip of the second loop.</a:t>
            </a:r>
          </a:p>
          <a:p>
            <a:r>
              <a:rPr lang="en-GB" dirty="0"/>
              <a:t>4.Tighten.</a:t>
            </a:r>
          </a:p>
          <a:p>
            <a:endParaRPr lang="en-GB" dirty="0"/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4572000" y="3429000"/>
            <a:ext cx="9144000" cy="0"/>
          </a:xfrm>
          <a:prstGeom prst="rect">
            <a:avLst/>
          </a:prstGeom>
          <a:solidFill>
            <a:srgbClr val="ECECE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r>
              <a:rPr kumimoji="0" lang="en-US" sz="22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Illustrated by Christopher Wright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4" name="Picture 2" descr="how to tie a bowline kno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764838"/>
            <a:ext cx="1401062" cy="5328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98515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2201" y="0"/>
            <a:ext cx="2044998" cy="25562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to Floss</a:t>
            </a:r>
            <a:endParaRPr lang="en-GB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" b="33032"/>
          <a:stretch/>
        </p:blipFill>
        <p:spPr bwMode="auto">
          <a:xfrm>
            <a:off x="149917" y="1988840"/>
            <a:ext cx="8695198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95211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Origami..?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478" y="1107350"/>
            <a:ext cx="4514850" cy="575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0053" y="1107350"/>
            <a:ext cx="4508509" cy="5750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94856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Engage with others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Discuss &amp; select a random act of kindness you can do today; decide when, who &amp; where &amp; carry it out.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Take a smile token &amp; write on it a compliment to someone else on the table. If you receive a compliment, perhaps write one back.</a:t>
            </a:r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0"/>
            <a:ext cx="1584325" cy="158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09477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667</Words>
  <Application>Microsoft Office PowerPoint</Application>
  <PresentationFormat>On-screen Show (4:3)</PresentationFormat>
  <Paragraphs>57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Example Activities for whole staff introduction of the 5 steps of SMILE during INSET</vt:lpstr>
      <vt:lpstr>socialise</vt:lpstr>
      <vt:lpstr>PowerPoint Presentation</vt:lpstr>
      <vt:lpstr>PowerPoint Presentation</vt:lpstr>
      <vt:lpstr>Move</vt:lpstr>
      <vt:lpstr>Interest (notice &amp; be mindful)</vt:lpstr>
      <vt:lpstr>PowerPoint Presentation</vt:lpstr>
      <vt:lpstr>learn</vt:lpstr>
      <vt:lpstr>Create a superhero pose </vt:lpstr>
      <vt:lpstr>Tie a Bowline Knot  </vt:lpstr>
      <vt:lpstr>How to Floss</vt:lpstr>
      <vt:lpstr>Origami..?</vt:lpstr>
      <vt:lpstr>Engage with others</vt:lpstr>
    </vt:vector>
  </TitlesOfParts>
  <Company>RM plc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 Jerrard</dc:creator>
  <cp:lastModifiedBy>I Jerrard</cp:lastModifiedBy>
  <cp:revision>9</cp:revision>
  <cp:lastPrinted>2018-09-17T12:14:30Z</cp:lastPrinted>
  <dcterms:created xsi:type="dcterms:W3CDTF">2018-09-17T10:40:24Z</dcterms:created>
  <dcterms:modified xsi:type="dcterms:W3CDTF">2018-09-26T07:53:38Z</dcterms:modified>
</cp:coreProperties>
</file>