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2" r:id="rId4"/>
    <p:sldId id="260" r:id="rId5"/>
    <p:sldId id="261" r:id="rId6"/>
    <p:sldId id="257" r:id="rId7"/>
    <p:sldId id="258" r:id="rId8"/>
    <p:sldId id="264" r:id="rId9"/>
    <p:sldId id="259" r:id="rId1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28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F414879-C521-4A73-BF7A-BB58F4B29558}" type="datetimeFigureOut">
              <a:rPr lang="en-GB" smtClean="0"/>
              <a:t>11/06/2019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82D7AE-C28F-4F77-8C26-DC5896D4E302}" type="slidenum">
              <a:rPr lang="en-GB" smtClean="0"/>
              <a:t>‹#›</a:t>
            </a:fld>
            <a:endParaRPr lang="en-GB"/>
          </a:p>
        </p:txBody>
      </p:sp>
    </p:spTree>
    <p:extLst>
      <p:ext uri="{BB962C8B-B14F-4D97-AF65-F5344CB8AC3E}">
        <p14:creationId xmlns:p14="http://schemas.microsoft.com/office/powerpoint/2010/main" val="1100984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414879-C521-4A73-BF7A-BB58F4B29558}" type="datetimeFigureOut">
              <a:rPr lang="en-GB" smtClean="0"/>
              <a:t>11/06/2019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82D7AE-C28F-4F77-8C26-DC5896D4E302}" type="slidenum">
              <a:rPr lang="en-GB" smtClean="0"/>
              <a:t>‹#›</a:t>
            </a:fld>
            <a:endParaRPr lang="en-GB"/>
          </a:p>
        </p:txBody>
      </p:sp>
    </p:spTree>
    <p:extLst>
      <p:ext uri="{BB962C8B-B14F-4D97-AF65-F5344CB8AC3E}">
        <p14:creationId xmlns:p14="http://schemas.microsoft.com/office/powerpoint/2010/main" val="22920677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414879-C521-4A73-BF7A-BB58F4B29558}" type="datetimeFigureOut">
              <a:rPr lang="en-GB" smtClean="0"/>
              <a:t>11/06/2019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82D7AE-C28F-4F77-8C26-DC5896D4E302}" type="slidenum">
              <a:rPr lang="en-GB" smtClean="0"/>
              <a:t>‹#›</a:t>
            </a:fld>
            <a:endParaRPr lang="en-GB"/>
          </a:p>
        </p:txBody>
      </p:sp>
    </p:spTree>
    <p:extLst>
      <p:ext uri="{BB962C8B-B14F-4D97-AF65-F5344CB8AC3E}">
        <p14:creationId xmlns:p14="http://schemas.microsoft.com/office/powerpoint/2010/main" val="2541626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F414879-C521-4A73-BF7A-BB58F4B29558}" type="datetimeFigureOut">
              <a:rPr lang="en-GB" smtClean="0"/>
              <a:t>11/06/2019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82D7AE-C28F-4F77-8C26-DC5896D4E302}" type="slidenum">
              <a:rPr lang="en-GB" smtClean="0"/>
              <a:t>‹#›</a:t>
            </a:fld>
            <a:endParaRPr lang="en-GB"/>
          </a:p>
        </p:txBody>
      </p:sp>
    </p:spTree>
    <p:extLst>
      <p:ext uri="{BB962C8B-B14F-4D97-AF65-F5344CB8AC3E}">
        <p14:creationId xmlns:p14="http://schemas.microsoft.com/office/powerpoint/2010/main" val="4187032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F414879-C521-4A73-BF7A-BB58F4B29558}" type="datetimeFigureOut">
              <a:rPr lang="en-GB" smtClean="0"/>
              <a:t>11/06/2019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82D7AE-C28F-4F77-8C26-DC5896D4E302}" type="slidenum">
              <a:rPr lang="en-GB" smtClean="0"/>
              <a:t>‹#›</a:t>
            </a:fld>
            <a:endParaRPr lang="en-GB"/>
          </a:p>
        </p:txBody>
      </p:sp>
    </p:spTree>
    <p:extLst>
      <p:ext uri="{BB962C8B-B14F-4D97-AF65-F5344CB8AC3E}">
        <p14:creationId xmlns:p14="http://schemas.microsoft.com/office/powerpoint/2010/main" val="4155206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F414879-C521-4A73-BF7A-BB58F4B29558}" type="datetimeFigureOut">
              <a:rPr lang="en-GB" smtClean="0"/>
              <a:t>11/06/2019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82D7AE-C28F-4F77-8C26-DC5896D4E302}" type="slidenum">
              <a:rPr lang="en-GB" smtClean="0"/>
              <a:t>‹#›</a:t>
            </a:fld>
            <a:endParaRPr lang="en-GB"/>
          </a:p>
        </p:txBody>
      </p:sp>
    </p:spTree>
    <p:extLst>
      <p:ext uri="{BB962C8B-B14F-4D97-AF65-F5344CB8AC3E}">
        <p14:creationId xmlns:p14="http://schemas.microsoft.com/office/powerpoint/2010/main" val="1890980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414879-C521-4A73-BF7A-BB58F4B29558}" type="datetimeFigureOut">
              <a:rPr lang="en-GB" smtClean="0"/>
              <a:t>11/06/2019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82D7AE-C28F-4F77-8C26-DC5896D4E302}" type="slidenum">
              <a:rPr lang="en-GB" smtClean="0"/>
              <a:t>‹#›</a:t>
            </a:fld>
            <a:endParaRPr lang="en-GB"/>
          </a:p>
        </p:txBody>
      </p:sp>
    </p:spTree>
    <p:extLst>
      <p:ext uri="{BB962C8B-B14F-4D97-AF65-F5344CB8AC3E}">
        <p14:creationId xmlns:p14="http://schemas.microsoft.com/office/powerpoint/2010/main" val="3267458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414879-C521-4A73-BF7A-BB58F4B29558}" type="datetimeFigureOut">
              <a:rPr lang="en-GB" smtClean="0"/>
              <a:t>11/06/2019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82D7AE-C28F-4F77-8C26-DC5896D4E302}" type="slidenum">
              <a:rPr lang="en-GB" smtClean="0"/>
              <a:t>‹#›</a:t>
            </a:fld>
            <a:endParaRPr lang="en-GB"/>
          </a:p>
        </p:txBody>
      </p:sp>
    </p:spTree>
    <p:extLst>
      <p:ext uri="{BB962C8B-B14F-4D97-AF65-F5344CB8AC3E}">
        <p14:creationId xmlns:p14="http://schemas.microsoft.com/office/powerpoint/2010/main" val="1347121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414879-C521-4A73-BF7A-BB58F4B29558}" type="datetimeFigureOut">
              <a:rPr lang="en-GB" smtClean="0"/>
              <a:t>11/06/2019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82D7AE-C28F-4F77-8C26-DC5896D4E302}" type="slidenum">
              <a:rPr lang="en-GB" smtClean="0"/>
              <a:t>‹#›</a:t>
            </a:fld>
            <a:endParaRPr lang="en-GB"/>
          </a:p>
        </p:txBody>
      </p:sp>
    </p:spTree>
    <p:extLst>
      <p:ext uri="{BB962C8B-B14F-4D97-AF65-F5344CB8AC3E}">
        <p14:creationId xmlns:p14="http://schemas.microsoft.com/office/powerpoint/2010/main" val="103071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414879-C521-4A73-BF7A-BB58F4B29558}" type="datetimeFigureOut">
              <a:rPr lang="en-GB" smtClean="0"/>
              <a:t>11/06/2019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82D7AE-C28F-4F77-8C26-DC5896D4E302}" type="slidenum">
              <a:rPr lang="en-GB" smtClean="0"/>
              <a:t>‹#›</a:t>
            </a:fld>
            <a:endParaRPr lang="en-GB"/>
          </a:p>
        </p:txBody>
      </p:sp>
    </p:spTree>
    <p:extLst>
      <p:ext uri="{BB962C8B-B14F-4D97-AF65-F5344CB8AC3E}">
        <p14:creationId xmlns:p14="http://schemas.microsoft.com/office/powerpoint/2010/main" val="411148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414879-C521-4A73-BF7A-BB58F4B29558}" type="datetimeFigureOut">
              <a:rPr lang="en-GB" smtClean="0"/>
              <a:t>11/06/2019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82D7AE-C28F-4F77-8C26-DC5896D4E302}" type="slidenum">
              <a:rPr lang="en-GB" smtClean="0"/>
              <a:t>‹#›</a:t>
            </a:fld>
            <a:endParaRPr lang="en-GB"/>
          </a:p>
        </p:txBody>
      </p:sp>
    </p:spTree>
    <p:extLst>
      <p:ext uri="{BB962C8B-B14F-4D97-AF65-F5344CB8AC3E}">
        <p14:creationId xmlns:p14="http://schemas.microsoft.com/office/powerpoint/2010/main" val="753753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B05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414879-C521-4A73-BF7A-BB58F4B29558}" type="datetimeFigureOut">
              <a:rPr lang="en-GB" smtClean="0"/>
              <a:t>11/06/2019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82D7AE-C28F-4F77-8C26-DC5896D4E302}" type="slidenum">
              <a:rPr lang="en-GB" smtClean="0"/>
              <a:t>‹#›</a:t>
            </a:fld>
            <a:endParaRPr lang="en-GB"/>
          </a:p>
        </p:txBody>
      </p:sp>
    </p:spTree>
    <p:extLst>
      <p:ext uri="{BB962C8B-B14F-4D97-AF65-F5344CB8AC3E}">
        <p14:creationId xmlns:p14="http://schemas.microsoft.com/office/powerpoint/2010/main" val="1682959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698442" y="1736023"/>
            <a:ext cx="10066789" cy="3046988"/>
          </a:xfrm>
          <a:prstGeom prst="rect">
            <a:avLst/>
          </a:prstGeom>
          <a:noFill/>
        </p:spPr>
        <p:txBody>
          <a:bodyPr wrap="square" rtlCol="0">
            <a:spAutoFit/>
          </a:bodyPr>
          <a:lstStyle/>
          <a:p>
            <a:pPr marL="285750" indent="-285750" algn="just">
              <a:buFont typeface="Arial" panose="020B0604020202020204" pitchFamily="34" charset="0"/>
              <a:buChar char="•"/>
            </a:pPr>
            <a:r>
              <a:rPr lang="en-GB" sz="2400" dirty="0">
                <a:latin typeface="Arial" panose="020B0604020202020204" pitchFamily="34" charset="0"/>
                <a:cs typeface="Arial" panose="020B0604020202020204" pitchFamily="34" charset="0"/>
              </a:rPr>
              <a:t>Improvement in Emotional health and well-being in PMLD pupils</a:t>
            </a:r>
          </a:p>
          <a:p>
            <a:pPr algn="just"/>
            <a:r>
              <a:rPr lang="en-GB" sz="2400" dirty="0">
                <a:latin typeface="Arial" panose="020B0604020202020204" pitchFamily="34" charset="0"/>
                <a:cs typeface="Arial" panose="020B0604020202020204" pitchFamily="34" charset="0"/>
              </a:rPr>
              <a:t> </a:t>
            </a:r>
          </a:p>
          <a:p>
            <a:pPr marL="285750" indent="-285750" algn="just">
              <a:buFont typeface="Arial" panose="020B0604020202020204" pitchFamily="34" charset="0"/>
              <a:buChar char="•"/>
            </a:pPr>
            <a:r>
              <a:rPr lang="en-GB" sz="2400" dirty="0">
                <a:latin typeface="Arial" panose="020B0604020202020204" pitchFamily="34" charset="0"/>
                <a:cs typeface="Arial" panose="020B0604020202020204" pitchFamily="34" charset="0"/>
              </a:rPr>
              <a:t>Improvement in Emotional health and well-being in SLD/ ASD pupils</a:t>
            </a:r>
          </a:p>
          <a:p>
            <a:pPr algn="just"/>
            <a:endParaRPr lang="en-GB" sz="2400"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GB" sz="2400" dirty="0">
                <a:latin typeface="Arial" panose="020B0604020202020204" pitchFamily="34" charset="0"/>
                <a:cs typeface="Arial" panose="020B0604020202020204" pitchFamily="34" charset="0"/>
              </a:rPr>
              <a:t>Increase staff awareness of mental health issues and healthy coping strategies</a:t>
            </a:r>
          </a:p>
          <a:p>
            <a:pPr algn="just"/>
            <a:endParaRPr lang="en-GB" sz="2400" dirty="0">
              <a:latin typeface="Arial" panose="020B0604020202020204" pitchFamily="34" charset="0"/>
              <a:cs typeface="Arial" panose="020B0604020202020204" pitchFamily="34" charset="0"/>
            </a:endParaRPr>
          </a:p>
          <a:p>
            <a:pPr algn="just"/>
            <a:endParaRPr lang="en-GB" sz="2400" dirty="0">
              <a:latin typeface="Arial" panose="020B0604020202020204" pitchFamily="34" charset="0"/>
              <a:cs typeface="Arial" panose="020B0604020202020204" pitchFamily="34" charset="0"/>
            </a:endParaRPr>
          </a:p>
        </p:txBody>
      </p:sp>
      <p:pic>
        <p:nvPicPr>
          <p:cNvPr id="11" name="Picture 10"/>
          <p:cNvPicPr>
            <a:picLocks noChangeAspect="1"/>
          </p:cNvPicPr>
          <p:nvPr/>
        </p:nvPicPr>
        <p:blipFill rotWithShape="1">
          <a:blip r:embed="rId2"/>
          <a:srcRect l="21039" t="30916" r="21299" b="28906"/>
          <a:stretch/>
        </p:blipFill>
        <p:spPr>
          <a:xfrm>
            <a:off x="8182099" y="4502673"/>
            <a:ext cx="3895106" cy="2171259"/>
          </a:xfrm>
          <a:prstGeom prst="rect">
            <a:avLst/>
          </a:prstGeom>
        </p:spPr>
      </p:pic>
      <p:pic>
        <p:nvPicPr>
          <p:cNvPr id="1026" name="Picture 2" descr="Image result for old park school dudley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886" y="5588302"/>
            <a:ext cx="962025" cy="923925"/>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2654713" y="200383"/>
            <a:ext cx="6154249" cy="769441"/>
          </a:xfrm>
          <a:prstGeom prst="rect">
            <a:avLst/>
          </a:prstGeom>
          <a:noFill/>
        </p:spPr>
        <p:txBody>
          <a:bodyPr wrap="none" lIns="91440" tIns="45720" rIns="91440" bIns="45720">
            <a:spAutoFit/>
          </a:bodyPr>
          <a:lstStyle/>
          <a:p>
            <a:pPr algn="ctr"/>
            <a:r>
              <a:rPr lang="en-US" sz="4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rPr>
              <a:t>Agreed Priority Focus</a:t>
            </a:r>
            <a:endParaRPr lang="en-US" sz="4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endParaRPr>
          </a:p>
        </p:txBody>
      </p:sp>
    </p:spTree>
    <p:extLst>
      <p:ext uri="{BB962C8B-B14F-4D97-AF65-F5344CB8AC3E}">
        <p14:creationId xmlns:p14="http://schemas.microsoft.com/office/powerpoint/2010/main" val="2378925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603001" y="1063987"/>
            <a:ext cx="10066789" cy="4524315"/>
          </a:xfrm>
          <a:prstGeom prst="rect">
            <a:avLst/>
          </a:prstGeom>
          <a:noFill/>
        </p:spPr>
        <p:txBody>
          <a:bodyPr wrap="square" rtlCol="0">
            <a:spAutoFit/>
          </a:bodyPr>
          <a:lstStyle/>
          <a:p>
            <a:r>
              <a:rPr lang="en-GB" u="sng" dirty="0">
                <a:latin typeface="Arial" panose="020B0604020202020204" pitchFamily="34" charset="0"/>
                <a:cs typeface="Arial" panose="020B0604020202020204" pitchFamily="34" charset="0"/>
              </a:rPr>
              <a:t>Evidence/ Data which could be used to illustrate these:</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Target data based on EHCP sessions</a:t>
            </a: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Staff observations and pupil contributions using adapted WEMWBS sheets </a:t>
            </a: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Feedback from parents/ carers/ respite care</a:t>
            </a: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Intervention tracking</a:t>
            </a: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Staff WEMWBS contributions</a:t>
            </a: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Staff questionnaires</a:t>
            </a:r>
          </a:p>
          <a:p>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Feedback from training/ meetings</a:t>
            </a:r>
          </a:p>
          <a:p>
            <a:endParaRPr lang="en-GB" dirty="0">
              <a:latin typeface="Arial" panose="020B0604020202020204" pitchFamily="34" charset="0"/>
              <a:cs typeface="Arial" panose="020B0604020202020204" pitchFamily="34" charset="0"/>
            </a:endParaRPr>
          </a:p>
        </p:txBody>
      </p:sp>
      <p:pic>
        <p:nvPicPr>
          <p:cNvPr id="11" name="Picture 10"/>
          <p:cNvPicPr>
            <a:picLocks noChangeAspect="1"/>
          </p:cNvPicPr>
          <p:nvPr/>
        </p:nvPicPr>
        <p:blipFill rotWithShape="1">
          <a:blip r:embed="rId2"/>
          <a:srcRect l="21039" t="30916" r="21299" b="28906"/>
          <a:stretch/>
        </p:blipFill>
        <p:spPr>
          <a:xfrm>
            <a:off x="8182099" y="4502673"/>
            <a:ext cx="3895106" cy="2171259"/>
          </a:xfrm>
          <a:prstGeom prst="rect">
            <a:avLst/>
          </a:prstGeom>
        </p:spPr>
      </p:pic>
      <p:pic>
        <p:nvPicPr>
          <p:cNvPr id="1026" name="Picture 2" descr="Image result for old park school dudley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886" y="5588302"/>
            <a:ext cx="962025" cy="923925"/>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2654713" y="200383"/>
            <a:ext cx="6154249" cy="769441"/>
          </a:xfrm>
          <a:prstGeom prst="rect">
            <a:avLst/>
          </a:prstGeom>
          <a:noFill/>
        </p:spPr>
        <p:txBody>
          <a:bodyPr wrap="none" lIns="91440" tIns="45720" rIns="91440" bIns="45720">
            <a:spAutoFit/>
          </a:bodyPr>
          <a:lstStyle/>
          <a:p>
            <a:pPr algn="ctr"/>
            <a:r>
              <a:rPr lang="en-US" sz="4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rPr>
              <a:t>Agreed Priority Focus</a:t>
            </a:r>
            <a:endParaRPr lang="en-US" sz="4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endParaRPr>
          </a:p>
        </p:txBody>
      </p:sp>
    </p:spTree>
    <p:extLst>
      <p:ext uri="{BB962C8B-B14F-4D97-AF65-F5344CB8AC3E}">
        <p14:creationId xmlns:p14="http://schemas.microsoft.com/office/powerpoint/2010/main" val="686744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575117" y="969824"/>
            <a:ext cx="11041765" cy="3477875"/>
          </a:xfrm>
          <a:prstGeom prst="rect">
            <a:avLst/>
          </a:prstGeom>
          <a:noFill/>
        </p:spPr>
        <p:txBody>
          <a:bodyPr wrap="square" rtlCol="0">
            <a:spAutoFit/>
          </a:bodyPr>
          <a:lstStyle/>
          <a:p>
            <a:pPr algn="just"/>
            <a:r>
              <a:rPr lang="en-GB" sz="2000" u="sng" dirty="0">
                <a:latin typeface="Arial" panose="020B0604020202020204" pitchFamily="34" charset="0"/>
                <a:cs typeface="Arial" panose="020B0604020202020204" pitchFamily="34" charset="0"/>
              </a:rPr>
              <a:t>What did we call into question?</a:t>
            </a:r>
          </a:p>
          <a:p>
            <a:pPr algn="just"/>
            <a:endParaRPr lang="en-GB" sz="2000" u="sng" dirty="0">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n-GB" sz="2000" dirty="0">
                <a:latin typeface="Arial" panose="020B0604020202020204" pitchFamily="34" charset="0"/>
                <a:cs typeface="Arial" panose="020B0604020202020204" pitchFamily="34" charset="0"/>
              </a:rPr>
              <a:t>Staff wellbeing</a:t>
            </a:r>
          </a:p>
          <a:p>
            <a:pPr algn="just"/>
            <a:r>
              <a:rPr lang="en-GB" sz="2000" dirty="0">
                <a:latin typeface="Arial" panose="020B0604020202020204" pitchFamily="34" charset="0"/>
                <a:cs typeface="Arial" panose="020B0604020202020204" pitchFamily="34" charset="0"/>
              </a:rPr>
              <a:t>The staff questionnaire indicated that staff felt more support and training were needed in regards to understanding and awareness of mental health and coping strategies</a:t>
            </a:r>
          </a:p>
          <a:p>
            <a:pPr algn="just"/>
            <a:endParaRPr lang="en-GB" sz="2000" dirty="0">
              <a:latin typeface="Arial" panose="020B0604020202020204" pitchFamily="34" charset="0"/>
              <a:cs typeface="Arial" panose="020B0604020202020204" pitchFamily="34" charset="0"/>
            </a:endParaRPr>
          </a:p>
          <a:p>
            <a:pPr algn="just"/>
            <a:r>
              <a:rPr lang="en-GB" sz="2000" u="sng" dirty="0">
                <a:latin typeface="Arial" panose="020B0604020202020204" pitchFamily="34" charset="0"/>
                <a:cs typeface="Arial" panose="020B0604020202020204" pitchFamily="34" charset="0"/>
              </a:rPr>
              <a:t>Which approaches/ strategies did we keep?</a:t>
            </a:r>
          </a:p>
          <a:p>
            <a:pPr algn="just"/>
            <a:endParaRPr lang="en-GB" sz="2000" dirty="0">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n-GB" sz="2000" dirty="0">
                <a:latin typeface="Arial" panose="020B0604020202020204" pitchFamily="34" charset="0"/>
                <a:cs typeface="Arial" panose="020B0604020202020204" pitchFamily="34" charset="0"/>
              </a:rPr>
              <a:t>Our multisensory and holistic ‘child-centred’ therapies and sessions: sensory diets, physiotherapy, soft play sessions, music man sessions, etc</a:t>
            </a:r>
          </a:p>
          <a:p>
            <a:pPr marL="342900" indent="-342900" algn="just">
              <a:buFont typeface="Arial" panose="020B0604020202020204" pitchFamily="34" charset="0"/>
              <a:buChar char="•"/>
            </a:pPr>
            <a:r>
              <a:rPr lang="en-GB" sz="2000" dirty="0">
                <a:latin typeface="Arial" panose="020B0604020202020204" pitchFamily="34" charset="0"/>
                <a:cs typeface="Arial" panose="020B0604020202020204" pitchFamily="34" charset="0"/>
              </a:rPr>
              <a:t>Monthly celebration assemblies: pupil of the month, golden moments, sports awards, etc</a:t>
            </a:r>
          </a:p>
        </p:txBody>
      </p:sp>
      <p:pic>
        <p:nvPicPr>
          <p:cNvPr id="11" name="Picture 10"/>
          <p:cNvPicPr>
            <a:picLocks noChangeAspect="1"/>
          </p:cNvPicPr>
          <p:nvPr/>
        </p:nvPicPr>
        <p:blipFill rotWithShape="1">
          <a:blip r:embed="rId2"/>
          <a:srcRect l="21039" t="30916" r="21299" b="28906"/>
          <a:stretch/>
        </p:blipFill>
        <p:spPr>
          <a:xfrm>
            <a:off x="8182099" y="4502673"/>
            <a:ext cx="3895106" cy="2171259"/>
          </a:xfrm>
          <a:prstGeom prst="rect">
            <a:avLst/>
          </a:prstGeom>
        </p:spPr>
      </p:pic>
      <p:pic>
        <p:nvPicPr>
          <p:cNvPr id="1026" name="Picture 2" descr="Image result for old park school dudley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886" y="5588302"/>
            <a:ext cx="962025" cy="923925"/>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3088319" y="200383"/>
            <a:ext cx="5287025" cy="769441"/>
          </a:xfrm>
          <a:prstGeom prst="rect">
            <a:avLst/>
          </a:prstGeom>
          <a:noFill/>
        </p:spPr>
        <p:txBody>
          <a:bodyPr wrap="none" lIns="91440" tIns="45720" rIns="91440" bIns="45720">
            <a:spAutoFit/>
          </a:bodyPr>
          <a:lstStyle/>
          <a:p>
            <a:pPr algn="ctr"/>
            <a:r>
              <a:rPr lang="en-US" sz="4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rPr>
              <a:t>Original strategies</a:t>
            </a:r>
          </a:p>
        </p:txBody>
      </p:sp>
    </p:spTree>
    <p:extLst>
      <p:ext uri="{BB962C8B-B14F-4D97-AF65-F5344CB8AC3E}">
        <p14:creationId xmlns:p14="http://schemas.microsoft.com/office/powerpoint/2010/main" val="25873806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91886" y="1197983"/>
            <a:ext cx="11055690" cy="3477875"/>
          </a:xfrm>
          <a:prstGeom prst="rect">
            <a:avLst/>
          </a:prstGeom>
          <a:noFill/>
        </p:spPr>
        <p:txBody>
          <a:bodyPr wrap="square" rtlCol="0">
            <a:spAutoFit/>
          </a:bodyPr>
          <a:lstStyle/>
          <a:p>
            <a:pPr algn="just"/>
            <a:r>
              <a:rPr lang="en-GB" sz="2000" u="sng" dirty="0">
                <a:latin typeface="Arial" panose="020B0604020202020204" pitchFamily="34" charset="0"/>
                <a:cs typeface="Arial" panose="020B0604020202020204" pitchFamily="34" charset="0"/>
              </a:rPr>
              <a:t>What did we adjust or introduce?</a:t>
            </a:r>
          </a:p>
          <a:p>
            <a:pPr algn="just"/>
            <a:endParaRPr lang="en-GB" sz="2000" dirty="0">
              <a:latin typeface="Arial" panose="020B0604020202020204" pitchFamily="34" charset="0"/>
              <a:cs typeface="Arial" panose="020B0604020202020204" pitchFamily="34" charset="0"/>
            </a:endParaRPr>
          </a:p>
          <a:p>
            <a:pPr marL="342900" indent="-342900" algn="just">
              <a:buFont typeface="Arial" panose="020B0604020202020204" pitchFamily="34" charset="0"/>
              <a:buChar char="•"/>
            </a:pPr>
            <a:r>
              <a:rPr lang="en-GB" sz="2000" dirty="0">
                <a:latin typeface="Arial" panose="020B0604020202020204" pitchFamily="34" charset="0"/>
                <a:cs typeface="Arial" panose="020B0604020202020204" pitchFamily="34" charset="0"/>
              </a:rPr>
              <a:t>We made use of the staff questionnaire and WEMWBS responses to gauge areas of need at Old Park. </a:t>
            </a:r>
          </a:p>
          <a:p>
            <a:pPr marL="342900" indent="-342900" algn="just">
              <a:buFont typeface="Arial" panose="020B0604020202020204" pitchFamily="34" charset="0"/>
              <a:buChar char="•"/>
            </a:pPr>
            <a:r>
              <a:rPr lang="en-GB" sz="2000" dirty="0">
                <a:latin typeface="Arial" panose="020B0604020202020204" pitchFamily="34" charset="0"/>
                <a:cs typeface="Arial" panose="020B0604020202020204" pitchFamily="34" charset="0"/>
              </a:rPr>
              <a:t>During our INSET day launch of the project we delivered training to staff to raise awareness and increase understanding of what Mental Health and wellbeing are; the kinds of factors which can have a negative impact on these; and what can be done to help improve it. During the day we also requested an audit of existing good practice relating to the five areas of SMILE. </a:t>
            </a:r>
          </a:p>
          <a:p>
            <a:pPr marL="342900" indent="-342900" algn="just">
              <a:buFont typeface="Arial" panose="020B0604020202020204" pitchFamily="34" charset="0"/>
              <a:buChar char="•"/>
            </a:pPr>
            <a:r>
              <a:rPr lang="en-GB" sz="2000" dirty="0">
                <a:latin typeface="Arial" panose="020B0604020202020204" pitchFamily="34" charset="0"/>
                <a:cs typeface="Arial" panose="020B0604020202020204" pitchFamily="34" charset="0"/>
              </a:rPr>
              <a:t>Pilot classes were chosen to represent a cross section of the school, and initial assessments were completed to give an overview of each student involved.</a:t>
            </a:r>
          </a:p>
        </p:txBody>
      </p:sp>
      <p:pic>
        <p:nvPicPr>
          <p:cNvPr id="11" name="Picture 10"/>
          <p:cNvPicPr>
            <a:picLocks noChangeAspect="1"/>
          </p:cNvPicPr>
          <p:nvPr/>
        </p:nvPicPr>
        <p:blipFill rotWithShape="1">
          <a:blip r:embed="rId2"/>
          <a:srcRect l="21039" t="30916" r="21299" b="28906"/>
          <a:stretch/>
        </p:blipFill>
        <p:spPr>
          <a:xfrm>
            <a:off x="8182099" y="4502673"/>
            <a:ext cx="3895106" cy="2171259"/>
          </a:xfrm>
          <a:prstGeom prst="rect">
            <a:avLst/>
          </a:prstGeom>
        </p:spPr>
      </p:pic>
      <p:pic>
        <p:nvPicPr>
          <p:cNvPr id="1026" name="Picture 2" descr="Image result for old park school dudley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886" y="5588302"/>
            <a:ext cx="962025" cy="923925"/>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4724980" y="200383"/>
            <a:ext cx="2013693" cy="769441"/>
          </a:xfrm>
          <a:prstGeom prst="rect">
            <a:avLst/>
          </a:prstGeom>
          <a:noFill/>
        </p:spPr>
        <p:txBody>
          <a:bodyPr wrap="none" lIns="91440" tIns="45720" rIns="91440" bIns="45720">
            <a:spAutoFit/>
          </a:bodyPr>
          <a:lstStyle/>
          <a:p>
            <a:pPr algn="ctr"/>
            <a:r>
              <a:rPr lang="en-US" sz="4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rPr>
              <a:t>Launch</a:t>
            </a:r>
          </a:p>
        </p:txBody>
      </p:sp>
    </p:spTree>
    <p:extLst>
      <p:ext uri="{BB962C8B-B14F-4D97-AF65-F5344CB8AC3E}">
        <p14:creationId xmlns:p14="http://schemas.microsoft.com/office/powerpoint/2010/main" val="36156217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B8F89C3F-C9BE-484E-8D85-8E5C723AE125}"/>
              </a:ext>
            </a:extLst>
          </p:cNvPr>
          <p:cNvGrpSpPr/>
          <p:nvPr/>
        </p:nvGrpSpPr>
        <p:grpSpPr>
          <a:xfrm>
            <a:off x="1283383" y="365125"/>
            <a:ext cx="9415079" cy="6127773"/>
            <a:chOff x="-14246" y="1059335"/>
            <a:chExt cx="9415079" cy="6127773"/>
          </a:xfrm>
        </p:grpSpPr>
        <p:sp>
          <p:nvSpPr>
            <p:cNvPr id="5" name="Up Arrow 46">
              <a:extLst>
                <a:ext uri="{FF2B5EF4-FFF2-40B4-BE49-F238E27FC236}">
                  <a16:creationId xmlns:a16="http://schemas.microsoft.com/office/drawing/2014/main" id="{E3EECAB3-A186-4BAC-BD50-0193617E2D7D}"/>
                </a:ext>
              </a:extLst>
            </p:cNvPr>
            <p:cNvSpPr/>
            <p:nvPr/>
          </p:nvSpPr>
          <p:spPr>
            <a:xfrm>
              <a:off x="4638132" y="4599032"/>
              <a:ext cx="330420" cy="220699"/>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5522F6C8-0D9B-4F8F-AF35-029B95F17E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092" y="1059335"/>
              <a:ext cx="7452320" cy="4196699"/>
            </a:xfrm>
            <a:prstGeom prst="rect">
              <a:avLst/>
            </a:prstGeom>
          </p:spPr>
        </p:pic>
        <p:pic>
          <p:nvPicPr>
            <p:cNvPr id="7" name="Picture 6">
              <a:extLst>
                <a:ext uri="{FF2B5EF4-FFF2-40B4-BE49-F238E27FC236}">
                  <a16:creationId xmlns:a16="http://schemas.microsoft.com/office/drawing/2014/main" id="{4B59055F-2800-44B8-8778-07D49DA9C008}"/>
                </a:ext>
              </a:extLst>
            </p:cNvPr>
            <p:cNvPicPr>
              <a:picLocks noChangeAspect="1"/>
            </p:cNvPicPr>
            <p:nvPr/>
          </p:nvPicPr>
          <p:blipFill rotWithShape="1">
            <a:blip r:embed="rId3">
              <a:extLst>
                <a:ext uri="{28A0092B-C50C-407E-A947-70E740481C1C}">
                  <a14:useLocalDpi xmlns:a14="http://schemas.microsoft.com/office/drawing/2010/main" val="0"/>
                </a:ext>
              </a:extLst>
            </a:blip>
            <a:srcRect l="74522" t="40621" r="8545" b="35551"/>
            <a:stretch/>
          </p:blipFill>
          <p:spPr>
            <a:xfrm>
              <a:off x="5918779" y="1902330"/>
              <a:ext cx="958088" cy="955301"/>
            </a:xfrm>
            <a:prstGeom prst="rect">
              <a:avLst/>
            </a:prstGeom>
          </p:spPr>
        </p:pic>
        <p:pic>
          <p:nvPicPr>
            <p:cNvPr id="8" name="Picture 7">
              <a:extLst>
                <a:ext uri="{FF2B5EF4-FFF2-40B4-BE49-F238E27FC236}">
                  <a16:creationId xmlns:a16="http://schemas.microsoft.com/office/drawing/2014/main" id="{E0F16B21-E25C-4022-B77A-6372EF54167E}"/>
                </a:ext>
              </a:extLst>
            </p:cNvPr>
            <p:cNvPicPr>
              <a:picLocks noChangeAspect="1"/>
            </p:cNvPicPr>
            <p:nvPr/>
          </p:nvPicPr>
          <p:blipFill rotWithShape="1">
            <a:blip r:embed="rId3">
              <a:extLst>
                <a:ext uri="{28A0092B-C50C-407E-A947-70E740481C1C}">
                  <a14:useLocalDpi xmlns:a14="http://schemas.microsoft.com/office/drawing/2010/main" val="0"/>
                </a:ext>
              </a:extLst>
            </a:blip>
            <a:srcRect l="62285" t="41088" r="27009" b="35695"/>
            <a:stretch/>
          </p:blipFill>
          <p:spPr>
            <a:xfrm>
              <a:off x="4983140" y="2003929"/>
              <a:ext cx="570345" cy="876391"/>
            </a:xfrm>
            <a:prstGeom prst="rect">
              <a:avLst/>
            </a:prstGeom>
          </p:spPr>
        </p:pic>
        <p:pic>
          <p:nvPicPr>
            <p:cNvPr id="9" name="Picture 8">
              <a:extLst>
                <a:ext uri="{FF2B5EF4-FFF2-40B4-BE49-F238E27FC236}">
                  <a16:creationId xmlns:a16="http://schemas.microsoft.com/office/drawing/2014/main" id="{5294052E-2D43-41C4-BD96-A6B026D35E45}"/>
                </a:ext>
              </a:extLst>
            </p:cNvPr>
            <p:cNvPicPr>
              <a:picLocks noChangeAspect="1"/>
            </p:cNvPicPr>
            <p:nvPr/>
          </p:nvPicPr>
          <p:blipFill rotWithShape="1">
            <a:blip r:embed="rId3">
              <a:extLst>
                <a:ext uri="{28A0092B-C50C-407E-A947-70E740481C1C}">
                  <a14:useLocalDpi xmlns:a14="http://schemas.microsoft.com/office/drawing/2010/main" val="0"/>
                </a:ext>
              </a:extLst>
            </a:blip>
            <a:srcRect l="44064" t="35311" r="35185" b="35009"/>
            <a:stretch/>
          </p:blipFill>
          <p:spPr>
            <a:xfrm>
              <a:off x="4022250" y="1754542"/>
              <a:ext cx="1135923" cy="1151249"/>
            </a:xfrm>
            <a:prstGeom prst="rect">
              <a:avLst/>
            </a:prstGeom>
          </p:spPr>
        </p:pic>
        <p:pic>
          <p:nvPicPr>
            <p:cNvPr id="10" name="Picture 9">
              <a:extLst>
                <a:ext uri="{FF2B5EF4-FFF2-40B4-BE49-F238E27FC236}">
                  <a16:creationId xmlns:a16="http://schemas.microsoft.com/office/drawing/2014/main" id="{3D4F26B4-82E4-4BDA-8208-AAAEA44D71B4}"/>
                </a:ext>
              </a:extLst>
            </p:cNvPr>
            <p:cNvPicPr>
              <a:picLocks noChangeAspect="1"/>
            </p:cNvPicPr>
            <p:nvPr/>
          </p:nvPicPr>
          <p:blipFill rotWithShape="1">
            <a:blip r:embed="rId3">
              <a:extLst>
                <a:ext uri="{28A0092B-C50C-407E-A947-70E740481C1C}">
                  <a14:useLocalDpi xmlns:a14="http://schemas.microsoft.com/office/drawing/2010/main" val="0"/>
                </a:ext>
              </a:extLst>
            </a:blip>
            <a:srcRect l="27051" t="34031" r="56733" b="35684"/>
            <a:stretch/>
          </p:blipFill>
          <p:spPr>
            <a:xfrm>
              <a:off x="3143606" y="1805602"/>
              <a:ext cx="831422" cy="1100189"/>
            </a:xfrm>
            <a:prstGeom prst="rect">
              <a:avLst/>
            </a:prstGeom>
          </p:spPr>
        </p:pic>
        <p:pic>
          <p:nvPicPr>
            <p:cNvPr id="11" name="Picture 10">
              <a:extLst>
                <a:ext uri="{FF2B5EF4-FFF2-40B4-BE49-F238E27FC236}">
                  <a16:creationId xmlns:a16="http://schemas.microsoft.com/office/drawing/2014/main" id="{ED6EA15F-3803-4053-9AE6-8748EF78F0C4}"/>
                </a:ext>
              </a:extLst>
            </p:cNvPr>
            <p:cNvPicPr>
              <a:picLocks noChangeAspect="1"/>
            </p:cNvPicPr>
            <p:nvPr/>
          </p:nvPicPr>
          <p:blipFill rotWithShape="1">
            <a:blip r:embed="rId3">
              <a:extLst>
                <a:ext uri="{28A0092B-C50C-407E-A947-70E740481C1C}">
                  <a14:useLocalDpi xmlns:a14="http://schemas.microsoft.com/office/drawing/2010/main" val="0"/>
                </a:ext>
              </a:extLst>
            </a:blip>
            <a:srcRect l="9920" t="37764" r="73075" b="32985"/>
            <a:stretch/>
          </p:blipFill>
          <p:spPr>
            <a:xfrm>
              <a:off x="2095404" y="1876284"/>
              <a:ext cx="881187" cy="1073998"/>
            </a:xfrm>
            <a:prstGeom prst="rect">
              <a:avLst/>
            </a:prstGeom>
          </p:spPr>
        </p:pic>
        <p:sp>
          <p:nvSpPr>
            <p:cNvPr id="12" name="Shape 11">
              <a:extLst>
                <a:ext uri="{FF2B5EF4-FFF2-40B4-BE49-F238E27FC236}">
                  <a16:creationId xmlns:a16="http://schemas.microsoft.com/office/drawing/2014/main" id="{EE31B6F3-CF64-4E40-8987-48164D8133E6}"/>
                </a:ext>
              </a:extLst>
            </p:cNvPr>
            <p:cNvSpPr/>
            <p:nvPr/>
          </p:nvSpPr>
          <p:spPr>
            <a:xfrm rot="1281686" flipH="1">
              <a:off x="5046308" y="4859368"/>
              <a:ext cx="1886218" cy="805289"/>
            </a:xfrm>
            <a:prstGeom prst="swooshArrow">
              <a:avLst>
                <a:gd name="adj1" fmla="val 16310"/>
                <a:gd name="adj2" fmla="val 313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TextBox 12">
              <a:extLst>
                <a:ext uri="{FF2B5EF4-FFF2-40B4-BE49-F238E27FC236}">
                  <a16:creationId xmlns:a16="http://schemas.microsoft.com/office/drawing/2014/main" id="{4951C315-4ED0-4E04-9301-4B42A6C389D7}"/>
                </a:ext>
              </a:extLst>
            </p:cNvPr>
            <p:cNvSpPr txBox="1"/>
            <p:nvPr/>
          </p:nvSpPr>
          <p:spPr>
            <a:xfrm>
              <a:off x="-14246" y="5765922"/>
              <a:ext cx="2047579" cy="830997"/>
            </a:xfrm>
            <a:prstGeom prst="rect">
              <a:avLst/>
            </a:prstGeom>
            <a:noFill/>
          </p:spPr>
          <p:txBody>
            <a:bodyPr wrap="square" rtlCol="0">
              <a:spAutoFit/>
            </a:bodyPr>
            <a:lstStyle/>
            <a:p>
              <a:r>
                <a:rPr lang="en-GB" sz="1200" b="1" dirty="0">
                  <a:latin typeface="Arial" panose="020B0604020202020204" pitchFamily="34" charset="0"/>
                  <a:cs typeface="Arial" panose="020B0604020202020204" pitchFamily="34" charset="0"/>
                </a:rPr>
                <a:t>Staff meetings- opportunities to experience and explore the 5 areas of SMILE</a:t>
              </a:r>
            </a:p>
          </p:txBody>
        </p:sp>
        <p:sp>
          <p:nvSpPr>
            <p:cNvPr id="14" name="TextBox 13">
              <a:extLst>
                <a:ext uri="{FF2B5EF4-FFF2-40B4-BE49-F238E27FC236}">
                  <a16:creationId xmlns:a16="http://schemas.microsoft.com/office/drawing/2014/main" id="{6B52E6D4-1FF3-439F-9F02-BB29071BA0EB}"/>
                </a:ext>
              </a:extLst>
            </p:cNvPr>
            <p:cNvSpPr txBox="1"/>
            <p:nvPr/>
          </p:nvSpPr>
          <p:spPr>
            <a:xfrm>
              <a:off x="2358676" y="5986779"/>
              <a:ext cx="1450195" cy="1200329"/>
            </a:xfrm>
            <a:prstGeom prst="rect">
              <a:avLst/>
            </a:prstGeom>
            <a:noFill/>
          </p:spPr>
          <p:txBody>
            <a:bodyPr wrap="square" rtlCol="0">
              <a:spAutoFit/>
            </a:bodyPr>
            <a:lstStyle/>
            <a:p>
              <a:r>
                <a:rPr lang="en-GB" sz="1200" b="1" dirty="0">
                  <a:latin typeface="Arial" panose="020B0604020202020204" pitchFamily="34" charset="0"/>
                  <a:cs typeface="Arial" panose="020B0604020202020204" pitchFamily="34" charset="0"/>
                </a:rPr>
                <a:t>Well Done Assemblies:</a:t>
              </a:r>
            </a:p>
            <a:p>
              <a:r>
                <a:rPr lang="en-GB" sz="1200" b="1" dirty="0">
                  <a:latin typeface="Arial" panose="020B0604020202020204" pitchFamily="34" charset="0"/>
                  <a:cs typeface="Arial" panose="020B0604020202020204" pitchFamily="34" charset="0"/>
                </a:rPr>
                <a:t>Pupil of the month, sports awards, Golden moments</a:t>
              </a:r>
            </a:p>
          </p:txBody>
        </p:sp>
        <p:sp>
          <p:nvSpPr>
            <p:cNvPr id="15" name="TextBox 14">
              <a:extLst>
                <a:ext uri="{FF2B5EF4-FFF2-40B4-BE49-F238E27FC236}">
                  <a16:creationId xmlns:a16="http://schemas.microsoft.com/office/drawing/2014/main" id="{CD0DFF3C-030F-416E-98BB-5F8FEDE6234A}"/>
                </a:ext>
              </a:extLst>
            </p:cNvPr>
            <p:cNvSpPr txBox="1"/>
            <p:nvPr/>
          </p:nvSpPr>
          <p:spPr>
            <a:xfrm>
              <a:off x="7886899" y="5095022"/>
              <a:ext cx="1513934" cy="646331"/>
            </a:xfrm>
            <a:prstGeom prst="rect">
              <a:avLst/>
            </a:prstGeom>
            <a:noFill/>
          </p:spPr>
          <p:txBody>
            <a:bodyPr wrap="square" rtlCol="0">
              <a:spAutoFit/>
            </a:bodyPr>
            <a:lstStyle/>
            <a:p>
              <a:r>
                <a:rPr lang="en-GB" sz="1200" b="1" dirty="0">
                  <a:latin typeface="Arial" panose="020B0604020202020204" pitchFamily="34" charset="0"/>
                  <a:cs typeface="Arial" panose="020B0604020202020204" pitchFamily="34" charset="0"/>
                </a:rPr>
                <a:t>Focussed SMILE sessions on pilot class timetables</a:t>
              </a:r>
            </a:p>
          </p:txBody>
        </p:sp>
        <p:sp>
          <p:nvSpPr>
            <p:cNvPr id="16" name="Shape 15">
              <a:extLst>
                <a:ext uri="{FF2B5EF4-FFF2-40B4-BE49-F238E27FC236}">
                  <a16:creationId xmlns:a16="http://schemas.microsoft.com/office/drawing/2014/main" id="{7B9AD33F-443F-4BC6-B371-B2E0986DC74E}"/>
                </a:ext>
              </a:extLst>
            </p:cNvPr>
            <p:cNvSpPr/>
            <p:nvPr/>
          </p:nvSpPr>
          <p:spPr>
            <a:xfrm rot="20539262">
              <a:off x="2567993" y="4673238"/>
              <a:ext cx="1674974" cy="770966"/>
            </a:xfrm>
            <a:prstGeom prst="swooshArrow">
              <a:avLst>
                <a:gd name="adj1" fmla="val 16310"/>
                <a:gd name="adj2" fmla="val 31370"/>
              </a:avLst>
            </a:pr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7" name="Shape 16">
              <a:extLst>
                <a:ext uri="{FF2B5EF4-FFF2-40B4-BE49-F238E27FC236}">
                  <a16:creationId xmlns:a16="http://schemas.microsoft.com/office/drawing/2014/main" id="{12E07155-30E6-469B-B58C-EEBBEC03ADCC}"/>
                </a:ext>
              </a:extLst>
            </p:cNvPr>
            <p:cNvSpPr/>
            <p:nvPr/>
          </p:nvSpPr>
          <p:spPr>
            <a:xfrm rot="999301" flipH="1">
              <a:off x="5928513" y="4759551"/>
              <a:ext cx="2399350" cy="1020159"/>
            </a:xfrm>
            <a:prstGeom prst="swooshArrow">
              <a:avLst>
                <a:gd name="adj1" fmla="val 16310"/>
                <a:gd name="adj2" fmla="val 313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Shape 17">
              <a:extLst>
                <a:ext uri="{FF2B5EF4-FFF2-40B4-BE49-F238E27FC236}">
                  <a16:creationId xmlns:a16="http://schemas.microsoft.com/office/drawing/2014/main" id="{77D59895-767F-4EF1-AD93-4422DD4C62F7}"/>
                </a:ext>
              </a:extLst>
            </p:cNvPr>
            <p:cNvSpPr/>
            <p:nvPr/>
          </p:nvSpPr>
          <p:spPr>
            <a:xfrm rot="999301" flipH="1">
              <a:off x="5928513" y="4759551"/>
              <a:ext cx="2399350" cy="1020159"/>
            </a:xfrm>
            <a:prstGeom prst="swooshArrow">
              <a:avLst>
                <a:gd name="adj1" fmla="val 16310"/>
                <a:gd name="adj2" fmla="val 313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9" name="Shape 18">
              <a:extLst>
                <a:ext uri="{FF2B5EF4-FFF2-40B4-BE49-F238E27FC236}">
                  <a16:creationId xmlns:a16="http://schemas.microsoft.com/office/drawing/2014/main" id="{F2A38CF1-5343-4DFD-B137-6E8CB360C95C}"/>
                </a:ext>
              </a:extLst>
            </p:cNvPr>
            <p:cNvSpPr/>
            <p:nvPr/>
          </p:nvSpPr>
          <p:spPr>
            <a:xfrm rot="20813656">
              <a:off x="2609543" y="4603824"/>
              <a:ext cx="1704809" cy="852988"/>
            </a:xfrm>
            <a:prstGeom prst="swooshArrow">
              <a:avLst>
                <a:gd name="adj1" fmla="val 16310"/>
                <a:gd name="adj2" fmla="val 31370"/>
              </a:avLst>
            </a:prstGeom>
            <a:solidFill>
              <a:schemeClr val="bg1"/>
            </a:solidFill>
            <a:ln>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Down Arrow Callout 7">
              <a:extLst>
                <a:ext uri="{FF2B5EF4-FFF2-40B4-BE49-F238E27FC236}">
                  <a16:creationId xmlns:a16="http://schemas.microsoft.com/office/drawing/2014/main" id="{3C37B59B-2B04-423E-A221-227E7864B838}"/>
                </a:ext>
              </a:extLst>
            </p:cNvPr>
            <p:cNvSpPr/>
            <p:nvPr/>
          </p:nvSpPr>
          <p:spPr>
            <a:xfrm>
              <a:off x="3557766" y="4119773"/>
              <a:ext cx="1698818" cy="463948"/>
            </a:xfrm>
            <a:prstGeom prst="downArrowCallout">
              <a:avLst/>
            </a:prstGeom>
            <a:solidFill>
              <a:schemeClr val="tx2">
                <a:lumMod val="40000"/>
                <a:lumOff val="6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EHWB Issues</a:t>
              </a:r>
            </a:p>
          </p:txBody>
        </p:sp>
        <p:sp>
          <p:nvSpPr>
            <p:cNvPr id="21" name="Shape 20">
              <a:extLst>
                <a:ext uri="{FF2B5EF4-FFF2-40B4-BE49-F238E27FC236}">
                  <a16:creationId xmlns:a16="http://schemas.microsoft.com/office/drawing/2014/main" id="{3D6CE9F5-DDBA-4B70-B9C1-9D1EF6638C1E}"/>
                </a:ext>
              </a:extLst>
            </p:cNvPr>
            <p:cNvSpPr/>
            <p:nvPr/>
          </p:nvSpPr>
          <p:spPr>
            <a:xfrm rot="1475968" flipH="1">
              <a:off x="4986845" y="4821619"/>
              <a:ext cx="1946985" cy="832196"/>
            </a:xfrm>
            <a:prstGeom prst="swooshArrow">
              <a:avLst>
                <a:gd name="adj1" fmla="val 16310"/>
                <a:gd name="adj2" fmla="val 31370"/>
              </a:avLst>
            </a:prstGeom>
            <a:solidFill>
              <a:schemeClr val="bg1"/>
            </a:solidFill>
            <a:ln>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Up Arrow Callout 6">
              <a:extLst>
                <a:ext uri="{FF2B5EF4-FFF2-40B4-BE49-F238E27FC236}">
                  <a16:creationId xmlns:a16="http://schemas.microsoft.com/office/drawing/2014/main" id="{A2F1B51F-1950-4993-A7CE-F414A7BA6007}"/>
                </a:ext>
              </a:extLst>
            </p:cNvPr>
            <p:cNvSpPr/>
            <p:nvPr/>
          </p:nvSpPr>
          <p:spPr>
            <a:xfrm>
              <a:off x="3275856" y="3717032"/>
              <a:ext cx="2232248" cy="432048"/>
            </a:xfrm>
            <a:prstGeom prst="upArrowCallou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rPr>
                <a:t>EHWB empowerment</a:t>
              </a:r>
            </a:p>
          </p:txBody>
        </p:sp>
        <p:sp>
          <p:nvSpPr>
            <p:cNvPr id="23" name="Up Arrow 11">
              <a:extLst>
                <a:ext uri="{FF2B5EF4-FFF2-40B4-BE49-F238E27FC236}">
                  <a16:creationId xmlns:a16="http://schemas.microsoft.com/office/drawing/2014/main" id="{889BF39F-58D8-49DD-9A1E-5CD181F32A63}"/>
                </a:ext>
              </a:extLst>
            </p:cNvPr>
            <p:cNvSpPr/>
            <p:nvPr/>
          </p:nvSpPr>
          <p:spPr>
            <a:xfrm>
              <a:off x="4255574" y="4581128"/>
              <a:ext cx="521810" cy="1114663"/>
            </a:xfrm>
            <a:prstGeom prst="up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Shape 23">
              <a:extLst>
                <a:ext uri="{FF2B5EF4-FFF2-40B4-BE49-F238E27FC236}">
                  <a16:creationId xmlns:a16="http://schemas.microsoft.com/office/drawing/2014/main" id="{DB251C4B-DB4B-4B4A-AC72-2C85A5FA040E}"/>
                </a:ext>
              </a:extLst>
            </p:cNvPr>
            <p:cNvSpPr/>
            <p:nvPr/>
          </p:nvSpPr>
          <p:spPr>
            <a:xfrm rot="20862511">
              <a:off x="882192" y="4668179"/>
              <a:ext cx="2541292" cy="935713"/>
            </a:xfrm>
            <a:prstGeom prst="swooshArrow">
              <a:avLst>
                <a:gd name="adj1" fmla="val 16310"/>
                <a:gd name="adj2" fmla="val 313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5" name="Shape 24">
              <a:extLst>
                <a:ext uri="{FF2B5EF4-FFF2-40B4-BE49-F238E27FC236}">
                  <a16:creationId xmlns:a16="http://schemas.microsoft.com/office/drawing/2014/main" id="{A57C00BB-E1CE-4E53-8FCE-16A6234FE835}"/>
                </a:ext>
              </a:extLst>
            </p:cNvPr>
            <p:cNvSpPr/>
            <p:nvPr/>
          </p:nvSpPr>
          <p:spPr>
            <a:xfrm rot="19340105">
              <a:off x="3067070" y="4845234"/>
              <a:ext cx="1047245" cy="1033686"/>
            </a:xfrm>
            <a:prstGeom prst="swooshArrow">
              <a:avLst>
                <a:gd name="adj1" fmla="val 16310"/>
                <a:gd name="adj2" fmla="val 313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6" name="TextBox 25">
              <a:extLst>
                <a:ext uri="{FF2B5EF4-FFF2-40B4-BE49-F238E27FC236}">
                  <a16:creationId xmlns:a16="http://schemas.microsoft.com/office/drawing/2014/main" id="{67F898DC-9038-43E2-9055-D1448D626A46}"/>
                </a:ext>
              </a:extLst>
            </p:cNvPr>
            <p:cNvSpPr txBox="1"/>
            <p:nvPr/>
          </p:nvSpPr>
          <p:spPr>
            <a:xfrm>
              <a:off x="4183566" y="5709942"/>
              <a:ext cx="365655" cy="1015663"/>
            </a:xfrm>
            <a:prstGeom prst="rect">
              <a:avLst/>
            </a:prstGeom>
            <a:noFill/>
          </p:spPr>
          <p:txBody>
            <a:bodyPr wrap="square" rtlCol="0">
              <a:spAutoFit/>
            </a:bodyPr>
            <a:lstStyle/>
            <a:p>
              <a:endParaRPr lang="en-GB" sz="6000" b="1" dirty="0">
                <a:ln>
                  <a:solidFill>
                    <a:schemeClr val="bg1"/>
                  </a:solidFill>
                </a:ln>
                <a:solidFill>
                  <a:srgbClr val="00B050"/>
                </a:solidFill>
              </a:endParaRPr>
            </a:p>
          </p:txBody>
        </p:sp>
        <p:sp>
          <p:nvSpPr>
            <p:cNvPr id="27" name="Shape 26">
              <a:extLst>
                <a:ext uri="{FF2B5EF4-FFF2-40B4-BE49-F238E27FC236}">
                  <a16:creationId xmlns:a16="http://schemas.microsoft.com/office/drawing/2014/main" id="{DEB269AE-CE8C-443C-950F-23C257DA6A8E}"/>
                </a:ext>
              </a:extLst>
            </p:cNvPr>
            <p:cNvSpPr/>
            <p:nvPr/>
          </p:nvSpPr>
          <p:spPr>
            <a:xfrm rot="1525349" flipH="1">
              <a:off x="5156716" y="4893530"/>
              <a:ext cx="1331336" cy="937095"/>
            </a:xfrm>
            <a:prstGeom prst="swooshArrow">
              <a:avLst>
                <a:gd name="adj1" fmla="val 16310"/>
                <a:gd name="adj2" fmla="val 313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sp>
        <p:nvSpPr>
          <p:cNvPr id="28" name="TextBox 27">
            <a:extLst>
              <a:ext uri="{FF2B5EF4-FFF2-40B4-BE49-F238E27FC236}">
                <a16:creationId xmlns:a16="http://schemas.microsoft.com/office/drawing/2014/main" id="{7723DD0A-EB18-468B-B134-CB15F271F812}"/>
              </a:ext>
            </a:extLst>
          </p:cNvPr>
          <p:cNvSpPr txBox="1"/>
          <p:nvPr/>
        </p:nvSpPr>
        <p:spPr>
          <a:xfrm>
            <a:off x="7249015" y="4997811"/>
            <a:ext cx="1258175" cy="461665"/>
          </a:xfrm>
          <a:prstGeom prst="rect">
            <a:avLst/>
          </a:prstGeom>
          <a:noFill/>
        </p:spPr>
        <p:txBody>
          <a:bodyPr wrap="square" rtlCol="0">
            <a:spAutoFit/>
          </a:bodyPr>
          <a:lstStyle/>
          <a:p>
            <a:r>
              <a:rPr lang="en-GB" sz="1200" b="1" dirty="0">
                <a:latin typeface="Arial" panose="020B0604020202020204" pitchFamily="34" charset="0"/>
                <a:cs typeface="Arial" panose="020B0604020202020204" pitchFamily="34" charset="0"/>
              </a:rPr>
              <a:t>SMILE inset &amp; training</a:t>
            </a:r>
          </a:p>
        </p:txBody>
      </p:sp>
      <p:sp>
        <p:nvSpPr>
          <p:cNvPr id="29" name="TextBox 28">
            <a:extLst>
              <a:ext uri="{FF2B5EF4-FFF2-40B4-BE49-F238E27FC236}">
                <a16:creationId xmlns:a16="http://schemas.microsoft.com/office/drawing/2014/main" id="{4C176FE3-5D2A-462E-AD07-ADD99B278B9E}"/>
              </a:ext>
            </a:extLst>
          </p:cNvPr>
          <p:cNvSpPr txBox="1"/>
          <p:nvPr/>
        </p:nvSpPr>
        <p:spPr>
          <a:xfrm>
            <a:off x="8860331" y="5302545"/>
            <a:ext cx="1673642" cy="461665"/>
          </a:xfrm>
          <a:prstGeom prst="rect">
            <a:avLst/>
          </a:prstGeom>
          <a:noFill/>
        </p:spPr>
        <p:txBody>
          <a:bodyPr wrap="square" rtlCol="0">
            <a:spAutoFit/>
          </a:bodyPr>
          <a:lstStyle/>
          <a:p>
            <a:r>
              <a:rPr lang="en-GB" sz="1200" b="1" dirty="0">
                <a:latin typeface="Arial" panose="020B0604020202020204" pitchFamily="34" charset="0"/>
                <a:cs typeface="Arial" panose="020B0604020202020204" pitchFamily="34" charset="0"/>
              </a:rPr>
              <a:t>School council and PHSE sessions</a:t>
            </a:r>
          </a:p>
        </p:txBody>
      </p:sp>
      <p:sp>
        <p:nvSpPr>
          <p:cNvPr id="31" name="TextBox 30">
            <a:extLst>
              <a:ext uri="{FF2B5EF4-FFF2-40B4-BE49-F238E27FC236}">
                <a16:creationId xmlns:a16="http://schemas.microsoft.com/office/drawing/2014/main" id="{12BCF0A2-A6AC-4C1F-8FA5-277AF789DD63}"/>
              </a:ext>
            </a:extLst>
          </p:cNvPr>
          <p:cNvSpPr txBox="1"/>
          <p:nvPr/>
        </p:nvSpPr>
        <p:spPr>
          <a:xfrm>
            <a:off x="5024214" y="5014190"/>
            <a:ext cx="1996584" cy="1200329"/>
          </a:xfrm>
          <a:prstGeom prst="rect">
            <a:avLst/>
          </a:prstGeom>
          <a:noFill/>
        </p:spPr>
        <p:txBody>
          <a:bodyPr wrap="square" rtlCol="0">
            <a:spAutoFit/>
          </a:bodyPr>
          <a:lstStyle/>
          <a:p>
            <a:r>
              <a:rPr lang="en-GB" sz="1200" b="1" dirty="0">
                <a:latin typeface="Arial" panose="020B0604020202020204" pitchFamily="34" charset="0"/>
                <a:cs typeface="Arial" panose="020B0604020202020204" pitchFamily="34" charset="0"/>
              </a:rPr>
              <a:t>Music man, soft play, sensory diets, Sherbourne, Physiotherapy, </a:t>
            </a:r>
            <a:r>
              <a:rPr lang="en-GB" sz="1200" b="1" dirty="0" err="1">
                <a:latin typeface="Arial" panose="020B0604020202020204" pitchFamily="34" charset="0"/>
                <a:cs typeface="Arial" panose="020B0604020202020204" pitchFamily="34" charset="0"/>
              </a:rPr>
              <a:t>SaLT</a:t>
            </a:r>
            <a:r>
              <a:rPr lang="en-GB" sz="1200" b="1" dirty="0">
                <a:latin typeface="Arial" panose="020B0604020202020204" pitchFamily="34" charset="0"/>
                <a:cs typeface="Arial" panose="020B0604020202020204" pitchFamily="34" charset="0"/>
              </a:rPr>
              <a:t>, Forest Schools, Swimming </a:t>
            </a:r>
          </a:p>
        </p:txBody>
      </p:sp>
    </p:spTree>
    <p:extLst>
      <p:ext uri="{BB962C8B-B14F-4D97-AF65-F5344CB8AC3E}">
        <p14:creationId xmlns:p14="http://schemas.microsoft.com/office/powerpoint/2010/main" val="2899881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07145" y="1070408"/>
            <a:ext cx="10849362" cy="3477875"/>
          </a:xfrm>
          <a:prstGeom prst="rect">
            <a:avLst/>
          </a:prstGeom>
          <a:noFill/>
        </p:spPr>
        <p:txBody>
          <a:bodyPr wrap="square" rtlCol="0">
            <a:spAutoFit/>
          </a:bodyPr>
          <a:lstStyle/>
          <a:p>
            <a:pPr marL="342900" indent="-342900" algn="just">
              <a:buFont typeface="Arial" panose="020B0604020202020204" pitchFamily="34" charset="0"/>
              <a:buChar char="•"/>
            </a:pPr>
            <a:r>
              <a:rPr lang="en-GB" sz="2000" dirty="0">
                <a:latin typeface="Comic Sans MS" panose="030F0702030302020204" pitchFamily="66" charset="0"/>
              </a:rPr>
              <a:t>For the staff team as a whole this year has been focussed on increased understanding of Emotional Health and Mental Wellbeing in general, through the use of a specific targeted INSET day and 5 designated staff meetings related to the 5 areas of SMILE. During these meetings staff had the opportunity to engage in such activities as a quiz, salsa class and personal reflection session. </a:t>
            </a:r>
          </a:p>
          <a:p>
            <a:pPr marL="342900" indent="-342900" algn="just">
              <a:buFont typeface="Arial" panose="020B0604020202020204" pitchFamily="34" charset="0"/>
              <a:buChar char="•"/>
            </a:pPr>
            <a:endParaRPr lang="en-GB" sz="2000" dirty="0">
              <a:latin typeface="Comic Sans MS" panose="030F0702030302020204" pitchFamily="66" charset="0"/>
            </a:endParaRPr>
          </a:p>
          <a:p>
            <a:pPr marL="342900" indent="-342900" algn="just">
              <a:buFont typeface="Arial" panose="020B0604020202020204" pitchFamily="34" charset="0"/>
              <a:buChar char="•"/>
            </a:pPr>
            <a:r>
              <a:rPr lang="en-GB" sz="2000" dirty="0">
                <a:latin typeface="Comic Sans MS" panose="030F0702030302020204" pitchFamily="66" charset="0"/>
              </a:rPr>
              <a:t>The final session of the year will take place during an INSET day on the 22</a:t>
            </a:r>
            <a:r>
              <a:rPr lang="en-GB" sz="2000" baseline="30000" dirty="0">
                <a:latin typeface="Comic Sans MS" panose="030F0702030302020204" pitchFamily="66" charset="0"/>
              </a:rPr>
              <a:t>nd</a:t>
            </a:r>
            <a:r>
              <a:rPr lang="en-GB" sz="2000" dirty="0">
                <a:latin typeface="Comic Sans MS" panose="030F0702030302020204" pitchFamily="66" charset="0"/>
              </a:rPr>
              <a:t> July, in which the staff questionnaires and WEMWBS surveys will be reissued in order to provide measurable data indicating the impact of the project so far in terms of staff understanding of mental health issues and possible coping strategies.   </a:t>
            </a:r>
          </a:p>
          <a:p>
            <a:pPr marL="342900" indent="-342900" algn="just">
              <a:buFont typeface="Arial" panose="020B0604020202020204" pitchFamily="34" charset="0"/>
              <a:buChar char="•"/>
            </a:pPr>
            <a:endParaRPr lang="en-GB" sz="2000" dirty="0">
              <a:latin typeface="Comic Sans MS" panose="030F0702030302020204" pitchFamily="66" charset="0"/>
            </a:endParaRPr>
          </a:p>
        </p:txBody>
      </p:sp>
      <p:pic>
        <p:nvPicPr>
          <p:cNvPr id="3" name="Picture 2"/>
          <p:cNvPicPr>
            <a:picLocks noChangeAspect="1"/>
          </p:cNvPicPr>
          <p:nvPr/>
        </p:nvPicPr>
        <p:blipFill rotWithShape="1">
          <a:blip r:embed="rId2"/>
          <a:srcRect l="21039" t="30916" r="21299" b="28906"/>
          <a:stretch/>
        </p:blipFill>
        <p:spPr>
          <a:xfrm>
            <a:off x="8182099" y="4502673"/>
            <a:ext cx="3895106" cy="2171259"/>
          </a:xfrm>
          <a:prstGeom prst="rect">
            <a:avLst/>
          </a:prstGeom>
        </p:spPr>
      </p:pic>
      <p:pic>
        <p:nvPicPr>
          <p:cNvPr id="4" name="Picture 2" descr="Image result for old park school dudley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886" y="5588302"/>
            <a:ext cx="962025" cy="9239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866846" y="200383"/>
            <a:ext cx="1729961" cy="769441"/>
          </a:xfrm>
          <a:prstGeom prst="rect">
            <a:avLst/>
          </a:prstGeom>
          <a:noFill/>
        </p:spPr>
        <p:txBody>
          <a:bodyPr wrap="none" lIns="91440" tIns="45720" rIns="91440" bIns="45720">
            <a:spAutoFit/>
          </a:bodyPr>
          <a:lstStyle/>
          <a:p>
            <a:pPr algn="ctr"/>
            <a:r>
              <a:rPr lang="en-US" sz="4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rPr>
              <a:t>Staff</a:t>
            </a:r>
          </a:p>
        </p:txBody>
      </p:sp>
    </p:spTree>
    <p:extLst>
      <p:ext uri="{BB962C8B-B14F-4D97-AF65-F5344CB8AC3E}">
        <p14:creationId xmlns:p14="http://schemas.microsoft.com/office/powerpoint/2010/main" val="2552088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96883" y="463137"/>
            <a:ext cx="6177069" cy="1754326"/>
          </a:xfrm>
          <a:prstGeom prst="rect">
            <a:avLst/>
          </a:prstGeom>
          <a:noFill/>
        </p:spPr>
        <p:txBody>
          <a:bodyPr wrap="square" rtlCol="0">
            <a:spAutoFit/>
          </a:bodyPr>
          <a:lstStyle/>
          <a:p>
            <a:pPr algn="just"/>
            <a:endParaRPr lang="en-GB" dirty="0">
              <a:latin typeface="Comic Sans MS" panose="030F0702030302020204" pitchFamily="66" charset="0"/>
            </a:endParaRPr>
          </a:p>
          <a:p>
            <a:pPr algn="just"/>
            <a:endParaRPr lang="en-GB" dirty="0">
              <a:latin typeface="Comic Sans MS" panose="030F0702030302020204" pitchFamily="66" charset="0"/>
            </a:endParaRPr>
          </a:p>
          <a:p>
            <a:pPr marL="342900" indent="-342900" algn="just">
              <a:buFont typeface="Arial" panose="020B0604020202020204" pitchFamily="34" charset="0"/>
              <a:buChar char="•"/>
            </a:pPr>
            <a:r>
              <a:rPr lang="en-GB" dirty="0">
                <a:latin typeface="Comic Sans MS" panose="030F0702030302020204" pitchFamily="66" charset="0"/>
              </a:rPr>
              <a:t>School council meetings have been focussed on the five areas of SMILE this year to enable pupils to help each other share aspects of the project.</a:t>
            </a:r>
          </a:p>
          <a:p>
            <a:pPr marL="342900" indent="-342900" algn="just">
              <a:buFont typeface="Arial" panose="020B0604020202020204" pitchFamily="34" charset="0"/>
              <a:buChar char="•"/>
            </a:pPr>
            <a:endParaRPr lang="en-GB" dirty="0">
              <a:latin typeface="Comic Sans MS" panose="030F0702030302020204" pitchFamily="66" charset="0"/>
            </a:endParaRPr>
          </a:p>
        </p:txBody>
      </p:sp>
      <p:pic>
        <p:nvPicPr>
          <p:cNvPr id="4" name="Picture 2" descr="Image result for old park school dudley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142" y="5762038"/>
            <a:ext cx="962025" cy="9239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42456" y="154663"/>
            <a:ext cx="2618024" cy="769441"/>
          </a:xfrm>
          <a:prstGeom prst="rect">
            <a:avLst/>
          </a:prstGeom>
          <a:noFill/>
        </p:spPr>
        <p:txBody>
          <a:bodyPr wrap="none" lIns="91440" tIns="45720" rIns="91440" bIns="45720">
            <a:spAutoFit/>
          </a:bodyPr>
          <a:lstStyle/>
          <a:p>
            <a:pPr algn="ctr"/>
            <a:r>
              <a:rPr lang="en-US" sz="4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rPr>
              <a:t>Students</a:t>
            </a:r>
          </a:p>
        </p:txBody>
      </p:sp>
      <p:pic>
        <p:nvPicPr>
          <p:cNvPr id="2" name="Picture 1">
            <a:extLst>
              <a:ext uri="{FF2B5EF4-FFF2-40B4-BE49-F238E27FC236}">
                <a16:creationId xmlns:a16="http://schemas.microsoft.com/office/drawing/2014/main" id="{A7649ED1-014A-4835-8D48-AFC5371FFF86}"/>
              </a:ext>
            </a:extLst>
          </p:cNvPr>
          <p:cNvPicPr>
            <a:picLocks noChangeAspect="1"/>
          </p:cNvPicPr>
          <p:nvPr/>
        </p:nvPicPr>
        <p:blipFill rotWithShape="1">
          <a:blip r:embed="rId3"/>
          <a:srcRect l="25650" t="19733" r="18175" b="10133"/>
          <a:stretch/>
        </p:blipFill>
        <p:spPr>
          <a:xfrm>
            <a:off x="7114369" y="256592"/>
            <a:ext cx="4780748" cy="3357375"/>
          </a:xfrm>
          <a:prstGeom prst="rect">
            <a:avLst/>
          </a:prstGeom>
        </p:spPr>
      </p:pic>
      <p:pic>
        <p:nvPicPr>
          <p:cNvPr id="6" name="Picture 5">
            <a:extLst>
              <a:ext uri="{FF2B5EF4-FFF2-40B4-BE49-F238E27FC236}">
                <a16:creationId xmlns:a16="http://schemas.microsoft.com/office/drawing/2014/main" id="{6FF50F21-26EA-43EC-B509-E7EEF656A6CC}"/>
              </a:ext>
            </a:extLst>
          </p:cNvPr>
          <p:cNvPicPr>
            <a:picLocks noChangeAspect="1"/>
          </p:cNvPicPr>
          <p:nvPr/>
        </p:nvPicPr>
        <p:blipFill rotWithShape="1">
          <a:blip r:embed="rId4"/>
          <a:srcRect l="25725" t="19602" r="18250" b="10798"/>
          <a:stretch/>
        </p:blipFill>
        <p:spPr>
          <a:xfrm>
            <a:off x="391887" y="2336356"/>
            <a:ext cx="4701322" cy="3285261"/>
          </a:xfrm>
          <a:prstGeom prst="rect">
            <a:avLst/>
          </a:prstGeom>
        </p:spPr>
      </p:pic>
      <p:pic>
        <p:nvPicPr>
          <p:cNvPr id="7" name="Picture 6">
            <a:extLst>
              <a:ext uri="{FF2B5EF4-FFF2-40B4-BE49-F238E27FC236}">
                <a16:creationId xmlns:a16="http://schemas.microsoft.com/office/drawing/2014/main" id="{F2AF3381-646B-441C-92CB-44C0F4299FCA}"/>
              </a:ext>
            </a:extLst>
          </p:cNvPr>
          <p:cNvPicPr>
            <a:picLocks noChangeAspect="1"/>
          </p:cNvPicPr>
          <p:nvPr/>
        </p:nvPicPr>
        <p:blipFill rotWithShape="1">
          <a:blip r:embed="rId5"/>
          <a:srcRect l="25725" t="19867" r="18025" b="9867"/>
          <a:stretch/>
        </p:blipFill>
        <p:spPr>
          <a:xfrm>
            <a:off x="5541264" y="3690114"/>
            <a:ext cx="4233672" cy="2974860"/>
          </a:xfrm>
          <a:prstGeom prst="rect">
            <a:avLst/>
          </a:prstGeom>
        </p:spPr>
      </p:pic>
    </p:spTree>
    <p:extLst>
      <p:ext uri="{BB962C8B-B14F-4D97-AF65-F5344CB8AC3E}">
        <p14:creationId xmlns:p14="http://schemas.microsoft.com/office/powerpoint/2010/main" val="1821214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96883" y="463137"/>
            <a:ext cx="11640651" cy="5909310"/>
          </a:xfrm>
          <a:prstGeom prst="rect">
            <a:avLst/>
          </a:prstGeom>
          <a:noFill/>
        </p:spPr>
        <p:txBody>
          <a:bodyPr wrap="square" rtlCol="0">
            <a:spAutoFit/>
          </a:bodyPr>
          <a:lstStyle/>
          <a:p>
            <a:endParaRPr lang="en-GB" sz="1400" dirty="0">
              <a:latin typeface="Comic Sans MS" panose="030F0702030302020204" pitchFamily="66" charset="0"/>
            </a:endParaRPr>
          </a:p>
          <a:p>
            <a:pPr marL="342900" indent="-342900">
              <a:buFont typeface="Arial" panose="020B0604020202020204" pitchFamily="34" charset="0"/>
              <a:buChar char="•"/>
            </a:pPr>
            <a:r>
              <a:rPr lang="en-GB" sz="1400" dirty="0">
                <a:latin typeface="Comic Sans MS" panose="030F0702030302020204" pitchFamily="66" charset="0"/>
              </a:rPr>
              <a:t>Pilot classes chosen for assessment. Three focus students were chosen in KS2 and KS3, along with a class of eight Post 16 students.</a:t>
            </a:r>
          </a:p>
          <a:p>
            <a:endParaRPr lang="en-GB" sz="1400" dirty="0">
              <a:latin typeface="Comic Sans MS" panose="030F0702030302020204" pitchFamily="66" charset="0"/>
            </a:endParaRPr>
          </a:p>
          <a:p>
            <a:r>
              <a:rPr lang="en-GB" sz="1400" dirty="0">
                <a:latin typeface="Comic Sans MS" panose="030F0702030302020204" pitchFamily="66" charset="0"/>
              </a:rPr>
              <a:t>-KS2 ASD/SLD class- </a:t>
            </a:r>
            <a:r>
              <a:rPr lang="en-GB" sz="1400" b="1" dirty="0">
                <a:latin typeface="Comic Sans MS" panose="030F0702030302020204" pitchFamily="66" charset="0"/>
              </a:rPr>
              <a:t>move</a:t>
            </a:r>
            <a:r>
              <a:rPr lang="en-GB" sz="1400" dirty="0">
                <a:latin typeface="Comic Sans MS" panose="030F0702030302020204" pitchFamily="66" charset="0"/>
              </a:rPr>
              <a:t> and </a:t>
            </a:r>
            <a:r>
              <a:rPr lang="en-GB" sz="1400" b="1" dirty="0">
                <a:latin typeface="Comic Sans MS" panose="030F0702030302020204" pitchFamily="66" charset="0"/>
              </a:rPr>
              <a:t>engage </a:t>
            </a:r>
            <a:r>
              <a:rPr lang="en-GB" sz="1400" dirty="0">
                <a:latin typeface="Comic Sans MS" panose="030F0702030302020204" pitchFamily="66" charset="0"/>
              </a:rPr>
              <a:t>have been the most effective sessions</a:t>
            </a:r>
          </a:p>
          <a:p>
            <a:r>
              <a:rPr lang="en-GB" sz="1400" dirty="0">
                <a:latin typeface="Comic Sans MS" panose="030F0702030302020204" pitchFamily="66" charset="0"/>
              </a:rPr>
              <a:t>Data so far: </a:t>
            </a:r>
          </a:p>
          <a:p>
            <a:r>
              <a:rPr lang="en-GB" sz="1400" dirty="0">
                <a:latin typeface="Comic Sans MS" panose="030F0702030302020204" pitchFamily="66" charset="0"/>
              </a:rPr>
              <a:t>Child 1: Average scores from autumn term were 1.9 Engagement, 2 Happiness raised to 2.2 Engagement and 2.4 Happiness in the Summer term</a:t>
            </a:r>
          </a:p>
          <a:p>
            <a:r>
              <a:rPr lang="en-GB" sz="1400" dirty="0">
                <a:latin typeface="Comic Sans MS" panose="030F0702030302020204" pitchFamily="66" charset="0"/>
              </a:rPr>
              <a:t>Child 2: Average scores from autumn term were 2.1 Engagement, 1.6 Happiness raised to 2.2 Engagement and 2.3 Happiness in the Summer term</a:t>
            </a:r>
          </a:p>
          <a:p>
            <a:r>
              <a:rPr lang="en-GB" sz="1400" dirty="0">
                <a:latin typeface="Comic Sans MS" panose="030F0702030302020204" pitchFamily="66" charset="0"/>
              </a:rPr>
              <a:t>Child 3: Average scores from autumn term were 2.1 Engagement which remained the same; and 1.8 Happiness raised 2.4 in the Summer term</a:t>
            </a:r>
          </a:p>
          <a:p>
            <a:endParaRPr lang="en-GB" sz="1400" b="1" dirty="0">
              <a:latin typeface="Comic Sans MS" panose="030F0702030302020204" pitchFamily="66" charset="0"/>
            </a:endParaRPr>
          </a:p>
          <a:p>
            <a:r>
              <a:rPr lang="en-GB" sz="1400" dirty="0">
                <a:latin typeface="Comic Sans MS" panose="030F0702030302020204" pitchFamily="66" charset="0"/>
              </a:rPr>
              <a:t>-KS3 PMLD- </a:t>
            </a:r>
            <a:r>
              <a:rPr lang="en-GB" sz="1400" b="1" dirty="0">
                <a:latin typeface="Comic Sans MS" panose="030F0702030302020204" pitchFamily="66" charset="0"/>
              </a:rPr>
              <a:t>move</a:t>
            </a:r>
            <a:r>
              <a:rPr lang="en-GB" sz="1400" dirty="0">
                <a:latin typeface="Comic Sans MS" panose="030F0702030302020204" pitchFamily="66" charset="0"/>
              </a:rPr>
              <a:t> and </a:t>
            </a:r>
            <a:r>
              <a:rPr lang="en-GB" sz="1400" b="1" dirty="0">
                <a:latin typeface="Comic Sans MS" panose="030F0702030302020204" pitchFamily="66" charset="0"/>
              </a:rPr>
              <a:t>socialise</a:t>
            </a:r>
            <a:r>
              <a:rPr lang="en-GB" sz="1400" dirty="0">
                <a:latin typeface="Comic Sans MS" panose="030F0702030302020204" pitchFamily="66" charset="0"/>
              </a:rPr>
              <a:t> activities have led to the biggest responses witnessed by staff</a:t>
            </a:r>
          </a:p>
          <a:p>
            <a:r>
              <a:rPr lang="en-GB" sz="1400" dirty="0">
                <a:latin typeface="Comic Sans MS" panose="030F0702030302020204" pitchFamily="66" charset="0"/>
              </a:rPr>
              <a:t>Data so far:</a:t>
            </a:r>
          </a:p>
          <a:p>
            <a:r>
              <a:rPr lang="en-GB" sz="1400" dirty="0">
                <a:latin typeface="Comic Sans MS" panose="030F0702030302020204" pitchFamily="66" charset="0"/>
              </a:rPr>
              <a:t>Child 1: Average scores from autumn term were 2.4 Engagement, 2.9 Happiness </a:t>
            </a:r>
          </a:p>
          <a:p>
            <a:r>
              <a:rPr lang="en-GB" sz="1400" dirty="0">
                <a:latin typeface="Comic Sans MS" panose="030F0702030302020204" pitchFamily="66" charset="0"/>
              </a:rPr>
              <a:t>Child 2: Average scores from autumn term were 2.3 Engagement, 2.5 Happiness </a:t>
            </a:r>
          </a:p>
          <a:p>
            <a:r>
              <a:rPr lang="en-GB" sz="1400" dirty="0">
                <a:latin typeface="Comic Sans MS" panose="030F0702030302020204" pitchFamily="66" charset="0"/>
              </a:rPr>
              <a:t>Child 3: Average scores from autumn term were 2.1 Engagement, 2.6 Happiness</a:t>
            </a:r>
          </a:p>
          <a:p>
            <a:r>
              <a:rPr lang="en-GB" sz="1400" dirty="0">
                <a:latin typeface="Comic Sans MS" panose="030F0702030302020204" pitchFamily="66" charset="0"/>
              </a:rPr>
              <a:t>Summer term assessments are currently being completed for comparison.</a:t>
            </a:r>
          </a:p>
          <a:p>
            <a:endParaRPr lang="en-GB" sz="1400" dirty="0">
              <a:latin typeface="Comic Sans MS" panose="030F0702030302020204" pitchFamily="66" charset="0"/>
            </a:endParaRPr>
          </a:p>
          <a:p>
            <a:r>
              <a:rPr lang="en-GB" sz="1400" dirty="0">
                <a:latin typeface="Comic Sans MS" panose="030F0702030302020204" pitchFamily="66" charset="0"/>
              </a:rPr>
              <a:t>-Post 16 ASD/SLD- Taking into account happiness and general engagement scores </a:t>
            </a:r>
            <a:r>
              <a:rPr lang="en-GB" sz="1400" b="1" dirty="0">
                <a:latin typeface="Comic Sans MS" panose="030F0702030302020204" pitchFamily="66" charset="0"/>
              </a:rPr>
              <a:t>move </a:t>
            </a:r>
            <a:r>
              <a:rPr lang="en-GB" sz="1400" dirty="0">
                <a:latin typeface="Comic Sans MS" panose="030F0702030302020204" pitchFamily="66" charset="0"/>
              </a:rPr>
              <a:t>and </a:t>
            </a:r>
            <a:r>
              <a:rPr lang="en-GB" sz="1400" b="1" dirty="0">
                <a:latin typeface="Comic Sans MS" panose="030F0702030302020204" pitchFamily="66" charset="0"/>
              </a:rPr>
              <a:t>learn</a:t>
            </a:r>
            <a:r>
              <a:rPr lang="en-GB" sz="1400" dirty="0">
                <a:latin typeface="Comic Sans MS" panose="030F0702030302020204" pitchFamily="66" charset="0"/>
              </a:rPr>
              <a:t> have been the most successful sessions so far. </a:t>
            </a:r>
          </a:p>
          <a:p>
            <a:r>
              <a:rPr lang="en-GB" sz="1400" dirty="0">
                <a:latin typeface="Comic Sans MS" panose="030F0702030302020204" pitchFamily="66" charset="0"/>
              </a:rPr>
              <a:t>Data so far: during wellbeing assessments 6 pupils scored average, 2 scored above average.</a:t>
            </a:r>
          </a:p>
          <a:p>
            <a:r>
              <a:rPr lang="en-GB" sz="1400" dirty="0">
                <a:latin typeface="Comic Sans MS" panose="030F0702030302020204" pitchFamily="66" charset="0"/>
              </a:rPr>
              <a:t>The wellbeing self-assessments will be completed again prior to the end of the academic year to indicate whether there has been a general increase in pupil scores. </a:t>
            </a:r>
          </a:p>
          <a:p>
            <a:endParaRPr lang="en-GB" sz="1400" dirty="0">
              <a:latin typeface="Comic Sans MS" panose="030F0702030302020204" pitchFamily="66" charset="0"/>
            </a:endParaRPr>
          </a:p>
          <a:p>
            <a:endParaRPr lang="en-GB" sz="1400" dirty="0">
              <a:latin typeface="Comic Sans MS" panose="030F0702030302020204" pitchFamily="66" charset="0"/>
            </a:endParaRPr>
          </a:p>
        </p:txBody>
      </p:sp>
      <p:pic>
        <p:nvPicPr>
          <p:cNvPr id="4" name="Picture 2" descr="Image result for old park school dudley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052" y="5848361"/>
            <a:ext cx="962025" cy="9239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634839" y="63298"/>
            <a:ext cx="2177199" cy="646331"/>
          </a:xfrm>
          <a:prstGeom prst="rect">
            <a:avLst/>
          </a:prstGeom>
          <a:noFill/>
        </p:spPr>
        <p:txBody>
          <a:bodyPr wrap="none" lIns="91440" tIns="45720" rIns="91440" bIns="45720">
            <a:spAutoFit/>
          </a:bodyPr>
          <a:lstStyle/>
          <a:p>
            <a:pPr algn="ctr"/>
            <a:r>
              <a:rPr lang="en-US" sz="36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rPr>
              <a:t>Students</a:t>
            </a:r>
            <a:endParaRPr lang="en-US" sz="4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endParaRPr>
          </a:p>
        </p:txBody>
      </p:sp>
    </p:spTree>
    <p:extLst>
      <p:ext uri="{BB962C8B-B14F-4D97-AF65-F5344CB8AC3E}">
        <p14:creationId xmlns:p14="http://schemas.microsoft.com/office/powerpoint/2010/main" val="21716685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96883" y="463137"/>
            <a:ext cx="11519065" cy="5016758"/>
          </a:xfrm>
          <a:prstGeom prst="rect">
            <a:avLst/>
          </a:prstGeom>
          <a:noFill/>
        </p:spPr>
        <p:txBody>
          <a:bodyPr wrap="square" rtlCol="0">
            <a:spAutoFit/>
          </a:bodyPr>
          <a:lstStyle/>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Formation of a staff wellbeing team.</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Staff WEMWBS and questionnaires will be reissued during the INSET day in July to monitor impact of staff training. These will be reissued a final time at the end of the next academic ear in line with the end of the SMILE project to gain an overview of overall impact for staff.</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Students- ‘SMILE time’ will be timetabled into each day as the unified approach, but adapted to suit the individual needs of each class. </a:t>
            </a:r>
          </a:p>
          <a:p>
            <a:r>
              <a:rPr lang="en-GB" sz="2000" dirty="0">
                <a:latin typeface="Arial" panose="020B0604020202020204" pitchFamily="34" charset="0"/>
                <a:cs typeface="Arial" panose="020B0604020202020204" pitchFamily="34" charset="0"/>
              </a:rPr>
              <a:t>To monitor the impact, each class will have either wellbeing self assessments or observational audits (as appropriate) to be completed term in order for averages to be obtained for comparison.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Assembly rota to feature SMILE themes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rotWithShape="1">
          <a:blip r:embed="rId2"/>
          <a:srcRect l="21039" t="30916" r="21299" b="28906"/>
          <a:stretch/>
        </p:blipFill>
        <p:spPr>
          <a:xfrm>
            <a:off x="8182099" y="4502673"/>
            <a:ext cx="3895106" cy="2171259"/>
          </a:xfrm>
          <a:prstGeom prst="rect">
            <a:avLst/>
          </a:prstGeom>
        </p:spPr>
      </p:pic>
      <p:pic>
        <p:nvPicPr>
          <p:cNvPr id="4" name="Picture 2" descr="Image result for old park school dudley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886" y="5588302"/>
            <a:ext cx="962025" cy="9239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498687" y="200383"/>
            <a:ext cx="4466287" cy="769441"/>
          </a:xfrm>
          <a:prstGeom prst="rect">
            <a:avLst/>
          </a:prstGeom>
          <a:noFill/>
        </p:spPr>
        <p:txBody>
          <a:bodyPr wrap="none" lIns="91440" tIns="45720" rIns="91440" bIns="45720">
            <a:spAutoFit/>
          </a:bodyPr>
          <a:lstStyle/>
          <a:p>
            <a:pPr algn="ctr"/>
            <a:r>
              <a:rPr lang="en-US" sz="4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rPr>
              <a:t>Moving Forward</a:t>
            </a:r>
          </a:p>
        </p:txBody>
      </p:sp>
    </p:spTree>
    <p:extLst>
      <p:ext uri="{BB962C8B-B14F-4D97-AF65-F5344CB8AC3E}">
        <p14:creationId xmlns:p14="http://schemas.microsoft.com/office/powerpoint/2010/main" val="19957914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337</TotalTime>
  <Words>851</Words>
  <Application>Microsoft Office PowerPoint</Application>
  <PresentationFormat>Widescreen</PresentationFormat>
  <Paragraphs>86</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TClass4</dc:creator>
  <cp:lastModifiedBy>I Jerrard</cp:lastModifiedBy>
  <cp:revision>18</cp:revision>
  <cp:lastPrinted>2019-05-13T10:12:51Z</cp:lastPrinted>
  <dcterms:created xsi:type="dcterms:W3CDTF">2019-05-13T10:12:31Z</dcterms:created>
  <dcterms:modified xsi:type="dcterms:W3CDTF">2019-06-11T11:08:04Z</dcterms:modified>
</cp:coreProperties>
</file>