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03" r:id="rId2"/>
    <p:sldId id="259" r:id="rId3"/>
    <p:sldId id="340" r:id="rId4"/>
    <p:sldId id="264" r:id="rId5"/>
    <p:sldId id="398" r:id="rId6"/>
    <p:sldId id="266" r:id="rId7"/>
    <p:sldId id="267" r:id="rId8"/>
    <p:sldId id="269" r:id="rId9"/>
    <p:sldId id="397" r:id="rId10"/>
    <p:sldId id="40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57C5"/>
    <a:srgbClr val="00CC66"/>
    <a:srgbClr val="CCFF66"/>
    <a:srgbClr val="CC0000"/>
    <a:srgbClr val="008000"/>
    <a:srgbClr val="333399"/>
    <a:srgbClr val="5D6BAF"/>
    <a:srgbClr val="FF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032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60CF2D-5226-4DBF-B93F-380F795CEBFF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DC04EA-DB6D-4AA7-B89E-A23DF86350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899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Barry/Jo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334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/>
              <a:t>Issy</a:t>
            </a:r>
            <a:endParaRPr lang="en-GB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Each school defines their own outcomes. Evaluation will take place in relation to these outcomes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584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Barry/Jo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582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Issy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6734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Barry/Jo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535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Barry/Jo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7216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Barry/Jo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458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Amanda/</a:t>
            </a:r>
            <a:r>
              <a:rPr lang="en-GB" dirty="0" err="1"/>
              <a:t>Issy</a:t>
            </a:r>
            <a:endParaRPr lang="en-GB" dirty="0"/>
          </a:p>
          <a:p>
            <a:r>
              <a:rPr lang="en-GB" dirty="0"/>
              <a:t>Interventions</a:t>
            </a:r>
          </a:p>
          <a:p>
            <a:r>
              <a:rPr lang="en-GB" dirty="0"/>
              <a:t>Empowering</a:t>
            </a:r>
          </a:p>
          <a:p>
            <a:r>
              <a:rPr lang="en-GB" dirty="0"/>
              <a:t>Mental</a:t>
            </a:r>
            <a:r>
              <a:rPr lang="en-GB" baseline="0" dirty="0"/>
              <a:t> health and </a:t>
            </a:r>
            <a:r>
              <a:rPr lang="en-GB" baseline="0" dirty="0" err="1"/>
              <a:t>wellbinet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C04EA-DB6D-4AA7-B89E-A23DF863505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5914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3BE826-920D-4308-9E8B-2A055CDB69C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dirty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90500" indent="-190500"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altLang="en-US" sz="1000" b="0" dirty="0"/>
              <a:t>Jo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094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724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809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54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091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024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13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736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944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10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278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75063-BEE9-4EAF-84E6-7F3B8CD0B833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F4806-C6D2-46B8-A60F-FC5DD68FD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242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openxmlformats.org/officeDocument/2006/relationships/image" Target="../media/image8.jpg"/><Relationship Id="rId9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Yorkswood</a:t>
            </a:r>
            <a:r>
              <a:rPr lang="en-GB" dirty="0"/>
              <a:t> Primary School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14" t="21764" r="17731" b="48485"/>
          <a:stretch/>
        </p:blipFill>
        <p:spPr>
          <a:xfrm>
            <a:off x="2958181" y="404664"/>
            <a:ext cx="2767184" cy="1246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Image result for building site cartoon">
            <a:extLst>
              <a:ext uri="{FF2B5EF4-FFF2-40B4-BE49-F238E27FC236}">
                <a16:creationId xmlns:a16="http://schemas.microsoft.com/office/drawing/2014/main" id="{9519A0C4-C668-487A-9365-611662656A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01"/>
          <a:stretch/>
        </p:blipFill>
        <p:spPr bwMode="auto">
          <a:xfrm>
            <a:off x="1691680" y="3435775"/>
            <a:ext cx="3384376" cy="2764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building work in progress sign">
            <a:extLst>
              <a:ext uri="{FF2B5EF4-FFF2-40B4-BE49-F238E27FC236}">
                <a16:creationId xmlns:a16="http://schemas.microsoft.com/office/drawing/2014/main" id="{FBFC7609-49D0-4DA8-96A8-5B09DC79C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69434"/>
            <a:ext cx="2497460" cy="249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378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66"/>
            <a:ext cx="9144000" cy="1257494"/>
          </a:xfrm>
          <a:solidFill>
            <a:schemeClr val="accent5"/>
          </a:solidFill>
          <a:ln>
            <a:solidFill>
              <a:srgbClr val="00B0F0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en-GB" sz="6000" b="1" dirty="0">
                <a:solidFill>
                  <a:srgbClr val="CCFF66"/>
                </a:solidFill>
              </a:rPr>
              <a:t>	     Issues</a:t>
            </a:r>
            <a:r>
              <a:rPr lang="en-GB" sz="60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– </a:t>
            </a:r>
            <a:br>
              <a:rPr lang="en-GB" sz="36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100" b="1" dirty="0">
                <a:solidFill>
                  <a:schemeClr val="bg1">
                    <a:lumMod val="95000"/>
                  </a:schemeClr>
                </a:solidFill>
              </a:rPr>
              <a:t>What mental health issues are important for our school? 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483768" y="4479532"/>
            <a:ext cx="2633977" cy="2189828"/>
            <a:chOff x="3209012" y="2159253"/>
            <a:chExt cx="2633977" cy="2189828"/>
          </a:xfrm>
        </p:grpSpPr>
        <p:sp>
          <p:nvSpPr>
            <p:cNvPr id="6" name="Rectangle 5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 algn="r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17745" y="3284984"/>
            <a:ext cx="3198671" cy="2232248"/>
            <a:chOff x="3209012" y="2116833"/>
            <a:chExt cx="3198671" cy="2232248"/>
          </a:xfrm>
        </p:grpSpPr>
        <p:sp>
          <p:nvSpPr>
            <p:cNvPr id="9" name="Rectangle 8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3773706" y="211683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5649" y="0"/>
            <a:ext cx="1630226" cy="955132"/>
          </a:xfrm>
          <a:prstGeom prst="rect">
            <a:avLst/>
          </a:prstGeom>
        </p:spPr>
      </p:pic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457200" y="1855365"/>
            <a:ext cx="8229600" cy="4525963"/>
          </a:xfrm>
        </p:spPr>
        <p:txBody>
          <a:bodyPr>
            <a:normAutofit fontScale="92500"/>
          </a:bodyPr>
          <a:lstStyle/>
          <a:p>
            <a:pPr>
              <a:spcAft>
                <a:spcPts val="2400"/>
              </a:spcAft>
            </a:pPr>
            <a:r>
              <a:rPr lang="en-GB" dirty="0"/>
              <a:t>Though thankfully this is improving, the taboo of mental health isn’t well understood across the school as a community</a:t>
            </a:r>
          </a:p>
          <a:p>
            <a:pPr>
              <a:spcAft>
                <a:spcPts val="2400"/>
              </a:spcAft>
            </a:pPr>
            <a:r>
              <a:rPr lang="en-GB" dirty="0"/>
              <a:t>Many staff are/have been signed off due to poor mental health</a:t>
            </a:r>
          </a:p>
          <a:p>
            <a:pPr>
              <a:spcAft>
                <a:spcPts val="2400"/>
              </a:spcAft>
            </a:pPr>
            <a:r>
              <a:rPr lang="en-GB" dirty="0"/>
              <a:t>There are lots of children who are catered for as SEN due to their emotional and social needs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7324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  <a:solidFill>
            <a:srgbClr val="00B050"/>
          </a:solidFill>
        </p:spPr>
        <p:txBody>
          <a:bodyPr>
            <a:normAutofit/>
          </a:bodyPr>
          <a:lstStyle/>
          <a:p>
            <a:pPr lvl="0" algn="l"/>
            <a:r>
              <a:rPr lang="en-GB" b="1" dirty="0">
                <a:solidFill>
                  <a:schemeClr val="bg1"/>
                </a:solidFill>
              </a:rPr>
              <a:t> Agreed priority focus…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1" y="1196752"/>
            <a:ext cx="8689159" cy="566124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spcAft>
                <a:spcPts val="1200"/>
              </a:spcAft>
              <a:buNone/>
            </a:pPr>
            <a:r>
              <a:rPr lang="en-GB" b="1" dirty="0"/>
              <a:t>We identified these priorities:</a:t>
            </a:r>
          </a:p>
          <a:p>
            <a:pPr marL="0" indent="0">
              <a:lnSpc>
                <a:spcPct val="120000"/>
              </a:lnSpc>
              <a:spcAft>
                <a:spcPts val="1200"/>
              </a:spcAft>
              <a:buNone/>
            </a:pPr>
            <a:r>
              <a:rPr lang="en-GB" dirty="0" smtClean="0"/>
              <a:t>Wellbeing and resilience is at a low across the school community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We want to achieve:</a:t>
            </a:r>
          </a:p>
          <a:p>
            <a:r>
              <a:rPr lang="en-US" dirty="0" smtClean="0"/>
              <a:t>Develop personalized coping strategies and identify when these are needed.</a:t>
            </a:r>
          </a:p>
          <a:p>
            <a:r>
              <a:rPr lang="en-US" dirty="0" smtClean="0"/>
              <a:t>Mental health awareness and development of self image/feelings</a:t>
            </a:r>
          </a:p>
          <a:p>
            <a:r>
              <a:rPr lang="en-US" dirty="0" smtClean="0"/>
              <a:t>Develop self regulation</a:t>
            </a:r>
          </a:p>
          <a:p>
            <a:r>
              <a:rPr lang="en-US" dirty="0" smtClean="0"/>
              <a:t>Improve resilience</a:t>
            </a:r>
          </a:p>
          <a:p>
            <a:r>
              <a:rPr lang="en-US" dirty="0" smtClean="0"/>
              <a:t>Ensure staff are being supported in the EHWB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Data we are using to illuminates our best hoped-for outcomes:</a:t>
            </a:r>
          </a:p>
          <a:p>
            <a:pPr marL="0" indent="0">
              <a:buNone/>
            </a:pPr>
            <a:r>
              <a:rPr lang="en-GB" dirty="0"/>
              <a:t>Class exclusions, behaviour room isolations, </a:t>
            </a:r>
            <a:r>
              <a:rPr lang="en-GB" dirty="0" smtClean="0"/>
              <a:t>level of CAMHS referrals, questionnaires, </a:t>
            </a:r>
            <a:r>
              <a:rPr lang="en-GB" dirty="0"/>
              <a:t>pupil </a:t>
            </a:r>
            <a:r>
              <a:rPr lang="en-GB" dirty="0" smtClean="0"/>
              <a:t>interviews, </a:t>
            </a:r>
            <a:r>
              <a:rPr lang="en-GB" dirty="0"/>
              <a:t>use of </a:t>
            </a:r>
            <a:r>
              <a:rPr lang="en-GB" dirty="0" smtClean="0"/>
              <a:t>language.</a:t>
            </a:r>
            <a:endParaRPr lang="en-GB" dirty="0"/>
          </a:p>
        </p:txBody>
      </p:sp>
      <p:pic>
        <p:nvPicPr>
          <p:cNvPr id="4" name="Picture 2" descr="C:\Users\JonesSal\AppData\Local\Microsoft\Windows\Temporary Internet Files\Content.IE5\3Z61KM6B\MC90043162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8776">
            <a:off x="7272026" y="35731"/>
            <a:ext cx="1560914" cy="156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9483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66"/>
            <a:ext cx="9144000" cy="1257494"/>
          </a:xfrm>
          <a:solidFill>
            <a:schemeClr val="accent5"/>
          </a:solidFill>
          <a:ln>
            <a:solidFill>
              <a:srgbClr val="00B0F0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en-GB" sz="6000" b="1" dirty="0">
                <a:solidFill>
                  <a:srgbClr val="CCFF66"/>
                </a:solidFill>
              </a:rPr>
              <a:t>	     Inquiry</a:t>
            </a:r>
            <a:r>
              <a:rPr lang="en-GB" sz="60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– </a:t>
            </a:r>
            <a:br>
              <a:rPr lang="en-GB" sz="36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100" b="1" dirty="0">
                <a:solidFill>
                  <a:schemeClr val="bg1">
                    <a:lumMod val="95000"/>
                  </a:schemeClr>
                </a:solidFill>
              </a:rPr>
              <a:t>What interventions did you want to trial for your school?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2400"/>
              </a:spcAft>
            </a:pPr>
            <a:r>
              <a:rPr lang="en-GB" dirty="0"/>
              <a:t>Our children struggle to communicate their feelings. They know they feel something but don’t know the language to use or how to deal with it.</a:t>
            </a:r>
          </a:p>
          <a:p>
            <a:pPr>
              <a:spcAft>
                <a:spcPts val="2400"/>
              </a:spcAft>
            </a:pPr>
            <a:r>
              <a:rPr lang="en-GB" dirty="0"/>
              <a:t>Open discussion and support with identifying these emotions were needed.</a:t>
            </a:r>
          </a:p>
          <a:p>
            <a:pPr>
              <a:spcAft>
                <a:spcPts val="2400"/>
              </a:spcAft>
            </a:pPr>
            <a:r>
              <a:rPr lang="en-GB" dirty="0"/>
              <a:t>Coping strategies displayed as well as suggestions of how to self regulate give a ‘normal’ attitude to communicating these. </a:t>
            </a:r>
          </a:p>
          <a:p>
            <a:pPr>
              <a:spcAft>
                <a:spcPts val="2400"/>
              </a:spcAft>
            </a:pPr>
            <a:endParaRPr lang="en-GB" dirty="0"/>
          </a:p>
          <a:p>
            <a:pPr marL="0" indent="0">
              <a:spcAft>
                <a:spcPts val="2400"/>
              </a:spcAft>
              <a:buNone/>
            </a:pP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5649" y="0"/>
            <a:ext cx="1630226" cy="95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375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  <a:ln w="38100">
            <a:solidFill>
              <a:schemeClr val="accent6"/>
            </a:solidFill>
          </a:ln>
        </p:spPr>
        <p:txBody>
          <a:bodyPr>
            <a:normAutofit fontScale="90000"/>
          </a:bodyPr>
          <a:lstStyle/>
          <a:p>
            <a:r>
              <a:rPr lang="en-GB" sz="4000" b="1" dirty="0"/>
              <a:t> </a:t>
            </a:r>
            <a:br>
              <a:rPr lang="en-GB" sz="4000" b="1" dirty="0"/>
            </a:br>
            <a:r>
              <a:rPr lang="en-GB" sz="4000" b="1" dirty="0"/>
              <a:t>Our </a:t>
            </a:r>
            <a:r>
              <a:rPr lang="en-GB" sz="6000" b="1" dirty="0">
                <a:solidFill>
                  <a:srgbClr val="FFC000"/>
                </a:solidFill>
              </a:rPr>
              <a:t>resource chest </a:t>
            </a:r>
            <a:br>
              <a:rPr lang="en-GB" sz="6000" b="1" dirty="0">
                <a:solidFill>
                  <a:srgbClr val="FFC000"/>
                </a:solidFill>
              </a:rPr>
            </a:br>
            <a:r>
              <a:rPr lang="en-GB" dirty="0"/>
              <a:t/>
            </a:r>
            <a:br>
              <a:rPr lang="en-GB" dirty="0"/>
            </a:b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2071389"/>
            <a:ext cx="8229600" cy="4525963"/>
          </a:xfrm>
        </p:spPr>
        <p:txBody>
          <a:bodyPr>
            <a:normAutofit/>
          </a:bodyPr>
          <a:lstStyle/>
          <a:p>
            <a:r>
              <a:rPr lang="en-GB" b="1" dirty="0"/>
              <a:t>Class dojo </a:t>
            </a:r>
            <a:r>
              <a:rPr lang="en-GB" dirty="0"/>
              <a:t>mindfulness</a:t>
            </a:r>
          </a:p>
          <a:p>
            <a:r>
              <a:rPr lang="en-GB" b="1" dirty="0"/>
              <a:t>Jigsaw</a:t>
            </a:r>
            <a:r>
              <a:rPr lang="en-GB" dirty="0"/>
              <a:t> charter</a:t>
            </a:r>
          </a:p>
          <a:p>
            <a:r>
              <a:rPr lang="en-GB" b="1" dirty="0" err="1"/>
              <a:t>KiVa</a:t>
            </a:r>
            <a:r>
              <a:rPr lang="en-GB" dirty="0"/>
              <a:t> celebration assembly</a:t>
            </a:r>
          </a:p>
          <a:p>
            <a:r>
              <a:rPr lang="en-GB" b="1" dirty="0"/>
              <a:t>Coping scales</a:t>
            </a:r>
          </a:p>
          <a:p>
            <a:r>
              <a:rPr lang="en-GB" b="1" dirty="0"/>
              <a:t>Restorative questions </a:t>
            </a:r>
            <a:r>
              <a:rPr lang="en-GB" dirty="0"/>
              <a:t>for lunchtime staff</a:t>
            </a:r>
          </a:p>
          <a:p>
            <a:r>
              <a:rPr lang="en-GB" b="1" dirty="0"/>
              <a:t>Mentoring </a:t>
            </a:r>
            <a:r>
              <a:rPr lang="en-GB" dirty="0"/>
              <a:t>interventions</a:t>
            </a:r>
          </a:p>
          <a:p>
            <a:r>
              <a:rPr lang="en-GB" b="1" dirty="0"/>
              <a:t>Timers</a:t>
            </a:r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19976"/>
            <a:ext cx="941649" cy="98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731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66"/>
            <a:ext cx="9144000" cy="1905566"/>
          </a:xfrm>
          <a:solidFill>
            <a:schemeClr val="accent5"/>
          </a:solidFill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pPr algn="l"/>
            <a:r>
              <a:rPr lang="en-GB" sz="6000" b="1" dirty="0">
                <a:solidFill>
                  <a:srgbClr val="CCFF66"/>
                </a:solidFill>
              </a:rPr>
              <a:t>	     Intervention</a:t>
            </a:r>
            <a:r>
              <a:rPr lang="en-GB" sz="60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– </a:t>
            </a:r>
            <a:br>
              <a:rPr lang="en-GB" sz="36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100" b="1" dirty="0">
                <a:solidFill>
                  <a:schemeClr val="bg1">
                    <a:lumMod val="95000"/>
                  </a:schemeClr>
                </a:solidFill>
              </a:rPr>
              <a:t>What was the implementation structure?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483768" y="4479532"/>
            <a:ext cx="2633977" cy="2189828"/>
            <a:chOff x="3209012" y="2159253"/>
            <a:chExt cx="2633977" cy="2189828"/>
          </a:xfrm>
        </p:grpSpPr>
        <p:sp>
          <p:nvSpPr>
            <p:cNvPr id="6" name="Rectangle 5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 algn="r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17745" y="3284984"/>
            <a:ext cx="3198671" cy="2232248"/>
            <a:chOff x="3209012" y="2116833"/>
            <a:chExt cx="3198671" cy="2232248"/>
          </a:xfrm>
        </p:grpSpPr>
        <p:sp>
          <p:nvSpPr>
            <p:cNvPr id="9" name="Rectangle 8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3773706" y="211683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2287413"/>
            <a:ext cx="8229600" cy="4525963"/>
          </a:xfrm>
        </p:spPr>
        <p:txBody>
          <a:bodyPr>
            <a:normAutofit/>
          </a:bodyPr>
          <a:lstStyle/>
          <a:p>
            <a:pPr>
              <a:spcAft>
                <a:spcPts val="2400"/>
              </a:spcAft>
            </a:pPr>
            <a:r>
              <a:rPr lang="en-GB" dirty="0"/>
              <a:t>Year 2 and Year 5 class</a:t>
            </a:r>
          </a:p>
          <a:p>
            <a:pPr>
              <a:spcAft>
                <a:spcPts val="2400"/>
              </a:spcAft>
            </a:pPr>
            <a:r>
              <a:rPr lang="en-GB" sz="2800" b="1" dirty="0"/>
              <a:t>Calm down box</a:t>
            </a:r>
          </a:p>
          <a:p>
            <a:pPr>
              <a:spcAft>
                <a:spcPts val="2400"/>
              </a:spcAft>
            </a:pPr>
            <a:r>
              <a:rPr lang="en-GB" sz="2800" b="1" dirty="0"/>
              <a:t>Journaling</a:t>
            </a:r>
          </a:p>
          <a:p>
            <a:pPr>
              <a:spcAft>
                <a:spcPts val="2400"/>
              </a:spcAft>
            </a:pPr>
            <a:r>
              <a:rPr lang="en-GB" sz="2800" b="1" dirty="0"/>
              <a:t>Check ins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5649" y="0"/>
            <a:ext cx="1630226" cy="95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71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66"/>
            <a:ext cx="9144000" cy="1761550"/>
          </a:xfrm>
          <a:solidFill>
            <a:schemeClr val="accent5"/>
          </a:solidFill>
          <a:ln>
            <a:solidFill>
              <a:srgbClr val="00B0F0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en-GB" sz="6000" b="1" dirty="0">
                <a:solidFill>
                  <a:srgbClr val="CCFF66"/>
                </a:solidFill>
              </a:rPr>
              <a:t>	     Innovation</a:t>
            </a:r>
            <a:r>
              <a:rPr lang="en-GB" sz="60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– </a:t>
            </a:r>
            <a:br>
              <a:rPr lang="en-GB" sz="36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   </a:t>
            </a:r>
            <a:r>
              <a:rPr lang="en-GB" sz="3100" b="1" dirty="0">
                <a:solidFill>
                  <a:schemeClr val="bg1">
                    <a:lumMod val="95000"/>
                  </a:schemeClr>
                </a:solidFill>
              </a:rPr>
              <a:t>How will we share the benefits of the new interventions? 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483768" y="4479532"/>
            <a:ext cx="2633977" cy="2189828"/>
            <a:chOff x="3209012" y="2159253"/>
            <a:chExt cx="2633977" cy="2189828"/>
          </a:xfrm>
        </p:grpSpPr>
        <p:sp>
          <p:nvSpPr>
            <p:cNvPr id="6" name="Rectangle 5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 algn="r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17745" y="3284984"/>
            <a:ext cx="3198671" cy="2232248"/>
            <a:chOff x="3209012" y="2116833"/>
            <a:chExt cx="3198671" cy="2232248"/>
          </a:xfrm>
        </p:grpSpPr>
        <p:sp>
          <p:nvSpPr>
            <p:cNvPr id="9" name="Rectangle 8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3773706" y="211683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The perfect opportunity to share the whole school aims will be in September.</a:t>
            </a:r>
          </a:p>
          <a:p>
            <a:r>
              <a:rPr lang="en-GB" dirty="0"/>
              <a:t>There is hope that on the new PE tracks we will be able to encourage a whole school daily mile. As of yet, this has not happened.</a:t>
            </a:r>
          </a:p>
          <a:p>
            <a:r>
              <a:rPr lang="en-GB" dirty="0"/>
              <a:t>To make it manageable, to begin with, we will expect staff to imitate our interventions of check ins, journaling and calm box in every classroom.</a:t>
            </a:r>
          </a:p>
          <a:p>
            <a:r>
              <a:rPr lang="en-GB" dirty="0"/>
              <a:t>Our SMILE launch to children will make it clearer and more ‘real’. Staff will be live and will be able to put in place what we spoke over in training.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5649" y="0"/>
            <a:ext cx="1630226" cy="95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188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66"/>
            <a:ext cx="9144000" cy="1257494"/>
          </a:xfrm>
          <a:solidFill>
            <a:schemeClr val="accent5"/>
          </a:solidFill>
          <a:ln>
            <a:solidFill>
              <a:srgbClr val="00B0F0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en-GB" sz="6000" b="1" dirty="0">
                <a:solidFill>
                  <a:srgbClr val="CCFF66"/>
                </a:solidFill>
              </a:rPr>
              <a:t>	     Impact</a:t>
            </a:r>
            <a:r>
              <a:rPr lang="en-GB" sz="60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GB" sz="3600" b="1" dirty="0">
                <a:solidFill>
                  <a:schemeClr val="bg1">
                    <a:lumMod val="95000"/>
                  </a:schemeClr>
                </a:solidFill>
              </a:rPr>
              <a:t>– </a:t>
            </a:r>
            <a:br>
              <a:rPr lang="en-GB" sz="36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100" b="1" dirty="0">
                <a:solidFill>
                  <a:schemeClr val="bg1">
                    <a:lumMod val="95000"/>
                  </a:schemeClr>
                </a:solidFill>
              </a:rPr>
              <a:t>what mental health issues are important for your school? 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483768" y="4479532"/>
            <a:ext cx="2633977" cy="2189828"/>
            <a:chOff x="3209012" y="2159253"/>
            <a:chExt cx="2633977" cy="2189828"/>
          </a:xfrm>
        </p:grpSpPr>
        <p:sp>
          <p:nvSpPr>
            <p:cNvPr id="6" name="Rectangle 5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 algn="r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17745" y="3284984"/>
            <a:ext cx="3198671" cy="2232248"/>
            <a:chOff x="3209012" y="2116833"/>
            <a:chExt cx="3198671" cy="2232248"/>
          </a:xfrm>
        </p:grpSpPr>
        <p:sp>
          <p:nvSpPr>
            <p:cNvPr id="9" name="Rectangle 8"/>
            <p:cNvSpPr/>
            <p:nvPr/>
          </p:nvSpPr>
          <p:spPr>
            <a:xfrm>
              <a:off x="3209012" y="2159253"/>
              <a:ext cx="2633977" cy="218982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3773706" y="2116833"/>
              <a:ext cx="2633977" cy="21898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4183" tIns="0" rIns="0" bIns="0" numCol="1" spcCol="1270" anchor="t" anchorCtr="0">
              <a:noAutofit/>
            </a:bodyPr>
            <a:lstStyle/>
            <a:p>
              <a:pPr lvl="0"/>
              <a:r>
                <a:rPr lang="en-GB" sz="3600" dirty="0">
                  <a:solidFill>
                    <a:schemeClr val="bg1"/>
                  </a:solidFill>
                </a:rPr>
                <a:t>.</a:t>
              </a: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/>
          <a:lstStyle/>
          <a:p>
            <a:r>
              <a:rPr lang="en-GB" dirty="0"/>
              <a:t>Staff are on board and sharing ideas and practice already going on in class</a:t>
            </a:r>
          </a:p>
          <a:p>
            <a:r>
              <a:rPr lang="en-GB" dirty="0"/>
              <a:t>Bucket filling</a:t>
            </a:r>
          </a:p>
          <a:p>
            <a:r>
              <a:rPr lang="en-GB" dirty="0"/>
              <a:t>Next steps: SMILE LAUNCH TO CHILDREN!</a:t>
            </a:r>
          </a:p>
          <a:p>
            <a:r>
              <a:rPr lang="en-GB" dirty="0"/>
              <a:t>Bring staff together</a:t>
            </a:r>
          </a:p>
          <a:p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2" r="10419" b="37825"/>
          <a:stretch/>
        </p:blipFill>
        <p:spPr>
          <a:xfrm>
            <a:off x="5649" y="0"/>
            <a:ext cx="1630226" cy="95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581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3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8112"/>
          </a:xfrm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bg1">
                    <a:lumMod val="95000"/>
                  </a:schemeClr>
                </a:solidFill>
              </a:rPr>
              <a:t>Schools strategically select approaches </a:t>
            </a:r>
            <a:br>
              <a:rPr lang="en-GB" sz="28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2800" b="1" u="sng" dirty="0">
                <a:solidFill>
                  <a:schemeClr val="bg1">
                    <a:lumMod val="95000"/>
                  </a:schemeClr>
                </a:solidFill>
              </a:rPr>
              <a:t>including MHFA </a:t>
            </a:r>
            <a:r>
              <a:rPr lang="en-GB" sz="2800" b="1" dirty="0">
                <a:solidFill>
                  <a:schemeClr val="bg1">
                    <a:lumMod val="95000"/>
                  </a:schemeClr>
                </a:solidFill>
              </a:rPr>
              <a:t>to add to what they’re already doing…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08939" y="1008112"/>
            <a:ext cx="8054420" cy="5666270"/>
            <a:chOff x="273443" y="1059335"/>
            <a:chExt cx="8054420" cy="5666270"/>
          </a:xfrm>
        </p:grpSpPr>
        <p:sp>
          <p:nvSpPr>
            <p:cNvPr id="47" name="Up Arrow 46"/>
            <p:cNvSpPr/>
            <p:nvPr/>
          </p:nvSpPr>
          <p:spPr>
            <a:xfrm>
              <a:off x="4638132" y="4599032"/>
              <a:ext cx="330420" cy="220699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092" y="1059335"/>
              <a:ext cx="7452320" cy="4196699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522" t="40621" r="8545" b="35551"/>
            <a:stretch/>
          </p:blipFill>
          <p:spPr>
            <a:xfrm>
              <a:off x="5918779" y="1902330"/>
              <a:ext cx="958088" cy="955301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532" t="38014" r="29834" b="3937"/>
            <a:stretch/>
          </p:blipFill>
          <p:spPr>
            <a:xfrm>
              <a:off x="5487196" y="5301208"/>
              <a:ext cx="742556" cy="1035318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790" t="27190" r="26850" b="52040"/>
            <a:stretch/>
          </p:blipFill>
          <p:spPr>
            <a:xfrm>
              <a:off x="273443" y="5472430"/>
              <a:ext cx="1109297" cy="1085240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285" t="41088" r="27009" b="35695"/>
            <a:stretch/>
          </p:blipFill>
          <p:spPr>
            <a:xfrm>
              <a:off x="4983140" y="2003929"/>
              <a:ext cx="570345" cy="876391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64" t="35311" r="35185" b="35009"/>
            <a:stretch/>
          </p:blipFill>
          <p:spPr>
            <a:xfrm>
              <a:off x="4022250" y="1754542"/>
              <a:ext cx="1135923" cy="1151249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051" t="34031" r="56733" b="35684"/>
            <a:stretch/>
          </p:blipFill>
          <p:spPr>
            <a:xfrm>
              <a:off x="3143606" y="1805602"/>
              <a:ext cx="831422" cy="1100189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920" t="37764" r="73075" b="32985"/>
            <a:stretch/>
          </p:blipFill>
          <p:spPr>
            <a:xfrm>
              <a:off x="2095404" y="1876284"/>
              <a:ext cx="881187" cy="1073998"/>
            </a:xfrm>
            <a:prstGeom prst="rect">
              <a:avLst/>
            </a:prstGeom>
          </p:spPr>
        </p:pic>
        <p:sp>
          <p:nvSpPr>
            <p:cNvPr id="31" name="Shape 30"/>
            <p:cNvSpPr/>
            <p:nvPr/>
          </p:nvSpPr>
          <p:spPr>
            <a:xfrm rot="1281686" flipH="1">
              <a:off x="5046308" y="4859368"/>
              <a:ext cx="1886218" cy="805289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TextBox 38"/>
            <p:cNvSpPr txBox="1"/>
            <p:nvPr/>
          </p:nvSpPr>
          <p:spPr>
            <a:xfrm>
              <a:off x="1825968" y="5444955"/>
              <a:ext cx="10344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 err="1"/>
                <a:t>Journalling</a:t>
              </a:r>
              <a:endParaRPr lang="en-GB" sz="1400" b="1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387615" y="6381700"/>
              <a:ext cx="141768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/>
                <a:t>Mindfulness</a:t>
              </a:r>
            </a:p>
          </p:txBody>
        </p:sp>
        <p:sp>
          <p:nvSpPr>
            <p:cNvPr id="29" name="Shape 28"/>
            <p:cNvSpPr/>
            <p:nvPr/>
          </p:nvSpPr>
          <p:spPr>
            <a:xfrm rot="20539262">
              <a:off x="2567993" y="4673238"/>
              <a:ext cx="1674974" cy="770966"/>
            </a:xfrm>
            <a:prstGeom prst="swooshArrow">
              <a:avLst>
                <a:gd name="adj1" fmla="val 16310"/>
                <a:gd name="adj2" fmla="val 31370"/>
              </a:avLst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51" t="30180" r="65338" b="28710"/>
            <a:stretch/>
          </p:blipFill>
          <p:spPr>
            <a:xfrm>
              <a:off x="3816424" y="4947269"/>
              <a:ext cx="1231238" cy="1130264"/>
            </a:xfrm>
            <a:prstGeom prst="rect">
              <a:avLst/>
            </a:prstGeom>
          </p:spPr>
        </p:pic>
        <p:sp>
          <p:nvSpPr>
            <p:cNvPr id="30" name="Shape 29"/>
            <p:cNvSpPr/>
            <p:nvPr/>
          </p:nvSpPr>
          <p:spPr>
            <a:xfrm rot="999301" flipH="1">
              <a:off x="5928513" y="4759551"/>
              <a:ext cx="2399350" cy="1020159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Shape 36"/>
            <p:cNvSpPr/>
            <p:nvPr/>
          </p:nvSpPr>
          <p:spPr>
            <a:xfrm rot="999301" flipH="1">
              <a:off x="5928513" y="4759551"/>
              <a:ext cx="2399350" cy="1020159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Shape 37"/>
            <p:cNvSpPr/>
            <p:nvPr/>
          </p:nvSpPr>
          <p:spPr>
            <a:xfrm rot="20813656">
              <a:off x="2609543" y="4603824"/>
              <a:ext cx="1704809" cy="852988"/>
            </a:xfrm>
            <a:prstGeom prst="swooshArrow">
              <a:avLst>
                <a:gd name="adj1" fmla="val 16310"/>
                <a:gd name="adj2" fmla="val 3137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Down Arrow Callout 7"/>
            <p:cNvSpPr/>
            <p:nvPr/>
          </p:nvSpPr>
          <p:spPr>
            <a:xfrm>
              <a:off x="3557766" y="4119773"/>
              <a:ext cx="1698818" cy="463948"/>
            </a:xfrm>
            <a:prstGeom prst="downArrowCallou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EHWB Issues</a:t>
              </a:r>
            </a:p>
          </p:txBody>
        </p:sp>
        <p:sp>
          <p:nvSpPr>
            <p:cNvPr id="45" name="Shape 44"/>
            <p:cNvSpPr/>
            <p:nvPr/>
          </p:nvSpPr>
          <p:spPr>
            <a:xfrm rot="1475968" flipH="1">
              <a:off x="4986845" y="4821619"/>
              <a:ext cx="1946985" cy="832196"/>
            </a:xfrm>
            <a:prstGeom prst="swooshArrow">
              <a:avLst>
                <a:gd name="adj1" fmla="val 16310"/>
                <a:gd name="adj2" fmla="val 31370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Up Arrow Callout 6"/>
            <p:cNvSpPr/>
            <p:nvPr/>
          </p:nvSpPr>
          <p:spPr>
            <a:xfrm>
              <a:off x="3275856" y="3717032"/>
              <a:ext cx="2232248" cy="432048"/>
            </a:xfrm>
            <a:prstGeom prst="upArrowCallou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2"/>
                  </a:solidFill>
                </a:rPr>
                <a:t>EHWB empowerment</a:t>
              </a:r>
            </a:p>
          </p:txBody>
        </p:sp>
        <p:sp>
          <p:nvSpPr>
            <p:cNvPr id="12" name="Up Arrow 11"/>
            <p:cNvSpPr/>
            <p:nvPr/>
          </p:nvSpPr>
          <p:spPr>
            <a:xfrm>
              <a:off x="4255574" y="4581128"/>
              <a:ext cx="311948" cy="272269"/>
            </a:xfrm>
            <a:prstGeom prst="upArrow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Shape 34"/>
            <p:cNvSpPr/>
            <p:nvPr/>
          </p:nvSpPr>
          <p:spPr>
            <a:xfrm rot="20862511">
              <a:off x="882192" y="4668179"/>
              <a:ext cx="2541292" cy="935713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Shape 18"/>
            <p:cNvSpPr/>
            <p:nvPr/>
          </p:nvSpPr>
          <p:spPr>
            <a:xfrm rot="19340105">
              <a:off x="3067070" y="4845234"/>
              <a:ext cx="1047245" cy="1033686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TextBox 39"/>
            <p:cNvSpPr txBox="1"/>
            <p:nvPr/>
          </p:nvSpPr>
          <p:spPr>
            <a:xfrm>
              <a:off x="4183566" y="5709942"/>
              <a:ext cx="36565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6000" b="1" dirty="0">
                  <a:ln>
                    <a:solidFill>
                      <a:schemeClr val="bg1"/>
                    </a:solidFill>
                  </a:ln>
                  <a:solidFill>
                    <a:srgbClr val="00B050"/>
                  </a:solidFill>
                  <a:sym typeface="Wingdings"/>
                </a:rPr>
                <a:t></a:t>
              </a:r>
              <a:endParaRPr lang="en-GB" sz="6000" b="1" dirty="0">
                <a:ln>
                  <a:solidFill>
                    <a:schemeClr val="bg1"/>
                  </a:solidFill>
                </a:ln>
                <a:solidFill>
                  <a:srgbClr val="00B050"/>
                </a:solidFill>
              </a:endParaRPr>
            </a:p>
          </p:txBody>
        </p:sp>
        <p:sp>
          <p:nvSpPr>
            <p:cNvPr id="21" name="Shape 20"/>
            <p:cNvSpPr/>
            <p:nvPr/>
          </p:nvSpPr>
          <p:spPr>
            <a:xfrm rot="1525349" flipH="1">
              <a:off x="5156716" y="4893530"/>
              <a:ext cx="1331336" cy="937095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Oval 45"/>
            <p:cNvSpPr/>
            <p:nvPr/>
          </p:nvSpPr>
          <p:spPr>
            <a:xfrm>
              <a:off x="3635896" y="4819731"/>
              <a:ext cx="1584176" cy="1633605"/>
            </a:xfrm>
            <a:prstGeom prst="ellipse">
              <a:avLst/>
            </a:prstGeom>
            <a:solidFill>
              <a:srgbClr val="FFFF00">
                <a:alpha val="18000"/>
              </a:srgb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26" name="Picture 2" descr="Image result for jigsaw pshe">
            <a:extLst>
              <a:ext uri="{FF2B5EF4-FFF2-40B4-BE49-F238E27FC236}">
                <a16:creationId xmlns:a16="http://schemas.microsoft.com/office/drawing/2014/main" id="{9980236A-487B-42EB-89F3-D6BEA376B0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739"/>
          <a:stretch/>
        </p:blipFill>
        <p:spPr bwMode="auto">
          <a:xfrm>
            <a:off x="7553497" y="4962932"/>
            <a:ext cx="1537496" cy="100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B2EA6360-34D2-4654-AF8C-29AA3980C4E7}"/>
              </a:ext>
            </a:extLst>
          </p:cNvPr>
          <p:cNvSpPr txBox="1"/>
          <p:nvPr/>
        </p:nvSpPr>
        <p:spPr>
          <a:xfrm>
            <a:off x="7850476" y="5922373"/>
            <a:ext cx="984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Jigsaw PSHE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3991EAC-B138-445F-A8A5-C8EEC301B084}"/>
              </a:ext>
            </a:extLst>
          </p:cNvPr>
          <p:cNvSpPr txBox="1"/>
          <p:nvPr/>
        </p:nvSpPr>
        <p:spPr>
          <a:xfrm>
            <a:off x="354922" y="6343079"/>
            <a:ext cx="9845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Check ins</a:t>
            </a:r>
          </a:p>
        </p:txBody>
      </p:sp>
      <p:pic>
        <p:nvPicPr>
          <p:cNvPr id="1028" name="Picture 4" descr="Image result for kiva anti bullying">
            <a:extLst>
              <a:ext uri="{FF2B5EF4-FFF2-40B4-BE49-F238E27FC236}">
                <a16:creationId xmlns:a16="http://schemas.microsoft.com/office/drawing/2014/main" id="{49C7EAD1-A799-470D-BB40-0AA1A61DE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141" y="5229200"/>
            <a:ext cx="1118098" cy="111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4D60A32E-0143-4C0B-826F-C51DDA747208}"/>
              </a:ext>
            </a:extLst>
          </p:cNvPr>
          <p:cNvSpPr txBox="1"/>
          <p:nvPr/>
        </p:nvSpPr>
        <p:spPr>
          <a:xfrm>
            <a:off x="6548396" y="6165304"/>
            <a:ext cx="1417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Anti-bullying</a:t>
            </a:r>
          </a:p>
          <a:p>
            <a:pPr algn="ctr"/>
            <a:r>
              <a:rPr lang="en-GB" sz="1400" b="1" dirty="0"/>
              <a:t>Inclusivity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2F07C94-1716-47B8-8CEC-DE873F6CBB29}"/>
              </a:ext>
            </a:extLst>
          </p:cNvPr>
          <p:cNvSpPr txBox="1"/>
          <p:nvPr/>
        </p:nvSpPr>
        <p:spPr>
          <a:xfrm>
            <a:off x="2153434" y="5810158"/>
            <a:ext cx="15913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Peer listeners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6D9DF2F-2B03-41BE-AE6A-9853F361B5D2}"/>
              </a:ext>
            </a:extLst>
          </p:cNvPr>
          <p:cNvSpPr txBox="1"/>
          <p:nvPr/>
        </p:nvSpPr>
        <p:spPr>
          <a:xfrm>
            <a:off x="1237404" y="6166550"/>
            <a:ext cx="18214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Chillout room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01BEA5B-497B-46E0-A404-79053690A915}"/>
              </a:ext>
            </a:extLst>
          </p:cNvPr>
          <p:cNvSpPr txBox="1"/>
          <p:nvPr/>
        </p:nvSpPr>
        <p:spPr>
          <a:xfrm>
            <a:off x="2665685" y="6361583"/>
            <a:ext cx="1690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Restorative practice</a:t>
            </a:r>
          </a:p>
        </p:txBody>
      </p:sp>
    </p:spTree>
    <p:extLst>
      <p:ext uri="{BB962C8B-B14F-4D97-AF65-F5344CB8AC3E}">
        <p14:creationId xmlns:p14="http://schemas.microsoft.com/office/powerpoint/2010/main" val="26992677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1"/>
          <p:cNvGrpSpPr>
            <a:grpSpLocks/>
          </p:cNvGrpSpPr>
          <p:nvPr/>
        </p:nvGrpSpPr>
        <p:grpSpPr bwMode="auto">
          <a:xfrm>
            <a:off x="112713" y="141288"/>
            <a:ext cx="9031287" cy="6959600"/>
            <a:chOff x="0" y="0"/>
            <a:chExt cx="9144000" cy="6960667"/>
          </a:xfrm>
        </p:grpSpPr>
        <p:sp>
          <p:nvSpPr>
            <p:cNvPr id="4099" name="Oval 2"/>
            <p:cNvSpPr>
              <a:spLocks noChangeArrowheads="1"/>
            </p:cNvSpPr>
            <p:nvPr/>
          </p:nvSpPr>
          <p:spPr bwMode="auto">
            <a:xfrm>
              <a:off x="0" y="0"/>
              <a:ext cx="9067800" cy="6629400"/>
            </a:xfrm>
            <a:prstGeom prst="ellipse">
              <a:avLst/>
            </a:prstGeom>
            <a:solidFill>
              <a:srgbClr val="FFFF9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Constantia" pitchFamily="18" charset="0"/>
              </a:endParaRPr>
            </a:p>
          </p:txBody>
        </p:sp>
        <p:sp>
          <p:nvSpPr>
            <p:cNvPr id="4100" name="Oval 6"/>
            <p:cNvSpPr>
              <a:spLocks noChangeArrowheads="1"/>
            </p:cNvSpPr>
            <p:nvPr/>
          </p:nvSpPr>
          <p:spPr bwMode="auto">
            <a:xfrm>
              <a:off x="3543300" y="5143500"/>
              <a:ext cx="1943100" cy="10287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1200" b="1">
                <a:latin typeface="Constantia" pitchFamily="18" charset="0"/>
                <a:cs typeface="Times New Roman" pitchFamily="18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  <a:cs typeface="Times New Roman" pitchFamily="18" charset="0"/>
                </a:rPr>
                <a:t>Data 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  <a:cs typeface="Times New Roman" pitchFamily="18" charset="0"/>
                </a:rPr>
                <a:t>Collection</a:t>
              </a:r>
              <a:endParaRPr lang="en-GB" altLang="en-US" sz="1800">
                <a:latin typeface="Constantia" pitchFamily="18" charset="0"/>
              </a:endParaRPr>
            </a:p>
          </p:txBody>
        </p:sp>
        <p:sp>
          <p:nvSpPr>
            <p:cNvPr id="4101" name="Oval 7"/>
            <p:cNvSpPr>
              <a:spLocks noChangeArrowheads="1"/>
            </p:cNvSpPr>
            <p:nvPr/>
          </p:nvSpPr>
          <p:spPr bwMode="auto">
            <a:xfrm>
              <a:off x="1143000" y="4229100"/>
              <a:ext cx="2057400" cy="11430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1200" b="1">
                <a:latin typeface="Constantia" pitchFamily="18" charset="0"/>
                <a:cs typeface="Times New Roman" pitchFamily="18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  <a:cs typeface="Times New Roman" pitchFamily="18" charset="0"/>
                </a:rPr>
                <a:t>Data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  <a:cs typeface="Times New Roman" pitchFamily="18" charset="0"/>
                </a:rPr>
                <a:t>Analysis</a:t>
              </a:r>
              <a:endParaRPr lang="en-GB" altLang="en-US" sz="1800">
                <a:latin typeface="Constantia" pitchFamily="18" charset="0"/>
              </a:endParaRPr>
            </a:p>
          </p:txBody>
        </p:sp>
        <p:sp>
          <p:nvSpPr>
            <p:cNvPr id="4102" name="Oval 9"/>
            <p:cNvSpPr>
              <a:spLocks noChangeArrowheads="1"/>
            </p:cNvSpPr>
            <p:nvPr/>
          </p:nvSpPr>
          <p:spPr bwMode="auto">
            <a:xfrm>
              <a:off x="1143000" y="1143000"/>
              <a:ext cx="1943100" cy="10287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1200" b="1">
                <a:latin typeface="Constantia" pitchFamily="18" charset="0"/>
                <a:cs typeface="Times New Roman" pitchFamily="18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  <a:cs typeface="Times New Roman" pitchFamily="18" charset="0"/>
                </a:rPr>
                <a:t>Implementation</a:t>
              </a:r>
              <a:endParaRPr lang="en-GB" altLang="en-US" sz="1800">
                <a:latin typeface="Constantia" pitchFamily="18" charset="0"/>
              </a:endParaRPr>
            </a:p>
          </p:txBody>
        </p:sp>
        <p:sp>
          <p:nvSpPr>
            <p:cNvPr id="4103" name="Oval 11"/>
            <p:cNvSpPr>
              <a:spLocks noChangeArrowheads="1"/>
            </p:cNvSpPr>
            <p:nvPr/>
          </p:nvSpPr>
          <p:spPr bwMode="auto">
            <a:xfrm>
              <a:off x="5829300" y="1028700"/>
              <a:ext cx="1943100" cy="102870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1200" b="1">
                <a:latin typeface="Constantia" pitchFamily="18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>
                  <a:latin typeface="Constantia" pitchFamily="18" charset="0"/>
                </a:rPr>
                <a:t>Literature Search</a:t>
              </a:r>
            </a:p>
          </p:txBody>
        </p:sp>
        <p:sp>
          <p:nvSpPr>
            <p:cNvPr id="4104" name="Line 14"/>
            <p:cNvSpPr>
              <a:spLocks noChangeShapeType="1"/>
            </p:cNvSpPr>
            <p:nvPr/>
          </p:nvSpPr>
          <p:spPr bwMode="auto">
            <a:xfrm>
              <a:off x="5257800" y="914400"/>
              <a:ext cx="685800" cy="342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5" name="Line 15"/>
            <p:cNvSpPr>
              <a:spLocks noChangeShapeType="1"/>
            </p:cNvSpPr>
            <p:nvPr/>
          </p:nvSpPr>
          <p:spPr bwMode="auto">
            <a:xfrm>
              <a:off x="7086600" y="2057400"/>
              <a:ext cx="457200" cy="685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6" name="Line 16"/>
            <p:cNvSpPr>
              <a:spLocks noChangeShapeType="1"/>
            </p:cNvSpPr>
            <p:nvPr/>
          </p:nvSpPr>
          <p:spPr bwMode="auto">
            <a:xfrm flipH="1">
              <a:off x="7315200" y="3771900"/>
              <a:ext cx="342900" cy="457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7" name="Line 17"/>
            <p:cNvSpPr>
              <a:spLocks noChangeShapeType="1"/>
            </p:cNvSpPr>
            <p:nvPr/>
          </p:nvSpPr>
          <p:spPr bwMode="auto">
            <a:xfrm flipH="1">
              <a:off x="5486400" y="5257800"/>
              <a:ext cx="685800" cy="342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8" name="Line 18"/>
            <p:cNvSpPr>
              <a:spLocks noChangeShapeType="1"/>
            </p:cNvSpPr>
            <p:nvPr/>
          </p:nvSpPr>
          <p:spPr bwMode="auto">
            <a:xfrm flipH="1" flipV="1">
              <a:off x="2857500" y="5257800"/>
              <a:ext cx="685800" cy="3429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9" name="Line 19"/>
            <p:cNvSpPr>
              <a:spLocks noChangeShapeType="1"/>
            </p:cNvSpPr>
            <p:nvPr/>
          </p:nvSpPr>
          <p:spPr bwMode="auto">
            <a:xfrm flipH="1" flipV="1">
              <a:off x="1600200" y="3771900"/>
              <a:ext cx="228600" cy="457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0" name="Line 20"/>
            <p:cNvSpPr>
              <a:spLocks noChangeShapeType="1"/>
            </p:cNvSpPr>
            <p:nvPr/>
          </p:nvSpPr>
          <p:spPr bwMode="auto">
            <a:xfrm flipV="1">
              <a:off x="1485900" y="2171700"/>
              <a:ext cx="228600" cy="5715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1" name="Line 22"/>
            <p:cNvSpPr>
              <a:spLocks noChangeShapeType="1"/>
            </p:cNvSpPr>
            <p:nvPr/>
          </p:nvSpPr>
          <p:spPr bwMode="auto">
            <a:xfrm flipH="1">
              <a:off x="5029200" y="1828800"/>
              <a:ext cx="1219200" cy="1219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2" name="Line 24"/>
            <p:cNvSpPr>
              <a:spLocks noChangeShapeType="1"/>
            </p:cNvSpPr>
            <p:nvPr/>
          </p:nvSpPr>
          <p:spPr bwMode="auto">
            <a:xfrm>
              <a:off x="2743200" y="2057400"/>
              <a:ext cx="1066800" cy="990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3" name="Line 27"/>
            <p:cNvSpPr>
              <a:spLocks noChangeShapeType="1"/>
            </p:cNvSpPr>
            <p:nvPr/>
          </p:nvSpPr>
          <p:spPr bwMode="auto">
            <a:xfrm flipV="1">
              <a:off x="3086100" y="3771900"/>
              <a:ext cx="800100" cy="685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4" name="Line 29"/>
            <p:cNvSpPr>
              <a:spLocks noChangeShapeType="1"/>
            </p:cNvSpPr>
            <p:nvPr/>
          </p:nvSpPr>
          <p:spPr bwMode="auto">
            <a:xfrm flipH="1" flipV="1">
              <a:off x="5143500" y="3657600"/>
              <a:ext cx="1257300" cy="7620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5" name="Rectangle 30"/>
            <p:cNvSpPr>
              <a:spLocks noChangeArrowheads="1"/>
            </p:cNvSpPr>
            <p:nvPr/>
          </p:nvSpPr>
          <p:spPr bwMode="auto">
            <a:xfrm>
              <a:off x="0" y="228600"/>
              <a:ext cx="9144000" cy="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Constantia" pitchFamily="18" charset="0"/>
              </a:endParaRPr>
            </a:p>
          </p:txBody>
        </p:sp>
        <p:sp>
          <p:nvSpPr>
            <p:cNvPr id="4116" name="Rectangle 31"/>
            <p:cNvSpPr>
              <a:spLocks noChangeArrowheads="1"/>
            </p:cNvSpPr>
            <p:nvPr/>
          </p:nvSpPr>
          <p:spPr bwMode="auto">
            <a:xfrm>
              <a:off x="0" y="228600"/>
              <a:ext cx="9144000" cy="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Constantia" pitchFamily="18" charset="0"/>
              </a:endParaRPr>
            </a:p>
          </p:txBody>
        </p:sp>
        <p:sp>
          <p:nvSpPr>
            <p:cNvPr id="4117" name="Oval 36"/>
            <p:cNvSpPr>
              <a:spLocks noChangeArrowheads="1"/>
            </p:cNvSpPr>
            <p:nvPr/>
          </p:nvSpPr>
          <p:spPr bwMode="auto">
            <a:xfrm>
              <a:off x="3352800" y="4876800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600" b="1" dirty="0">
                  <a:solidFill>
                    <a:schemeClr val="accent1"/>
                  </a:solidFill>
                  <a:cs typeface="Times New Roman" pitchFamily="18" charset="0"/>
                </a:rPr>
                <a:t>Questionnaires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600" b="1" dirty="0">
                  <a:solidFill>
                    <a:schemeClr val="accent1"/>
                  </a:solidFill>
                  <a:cs typeface="Times New Roman" pitchFamily="18" charset="0"/>
                </a:rPr>
                <a:t>Staff feedback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600" b="1" dirty="0">
                  <a:solidFill>
                    <a:schemeClr val="accent1"/>
                  </a:solidFill>
                  <a:cs typeface="Times New Roman" pitchFamily="18" charset="0"/>
                </a:rPr>
                <a:t>Observations and working walls</a:t>
              </a:r>
              <a:endParaRPr lang="en-GB" altLang="en-US" sz="1600" b="1" dirty="0">
                <a:solidFill>
                  <a:schemeClr val="accent1"/>
                </a:solidFill>
                <a:latin typeface="Constantia" pitchFamily="18" charset="0"/>
                <a:cs typeface="Times New Roman" pitchFamily="18" charset="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1600" b="1" dirty="0">
                <a:solidFill>
                  <a:schemeClr val="accent1"/>
                </a:solidFill>
                <a:cs typeface="Times New Roman" pitchFamily="18" charset="0"/>
              </a:endParaRPr>
            </a:p>
          </p:txBody>
        </p:sp>
        <p:sp>
          <p:nvSpPr>
            <p:cNvPr id="4118" name="TextBox 40"/>
            <p:cNvSpPr txBox="1">
              <a:spLocks noChangeArrowheads="1"/>
            </p:cNvSpPr>
            <p:nvPr/>
          </p:nvSpPr>
          <p:spPr bwMode="auto">
            <a:xfrm>
              <a:off x="3505200" y="4138613"/>
              <a:ext cx="2209800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How are we going to gather the information?</a:t>
              </a:r>
              <a:endParaRPr lang="en-US" altLang="en-US" sz="1400" dirty="0">
                <a:latin typeface="Arial" charset="0"/>
                <a:cs typeface="Arial" charset="0"/>
              </a:endParaRPr>
            </a:p>
          </p:txBody>
        </p:sp>
        <p:sp>
          <p:nvSpPr>
            <p:cNvPr id="4119" name="TextBox 41"/>
            <p:cNvSpPr txBox="1">
              <a:spLocks noChangeArrowheads="1"/>
            </p:cNvSpPr>
            <p:nvPr/>
          </p:nvSpPr>
          <p:spPr bwMode="auto">
            <a:xfrm>
              <a:off x="6556327" y="5865813"/>
              <a:ext cx="2439321" cy="1015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How are we </a:t>
              </a:r>
            </a:p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going to involve people ethically in our research?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 dirty="0">
                <a:latin typeface="Arial" charset="0"/>
                <a:cs typeface="Arial" charset="0"/>
              </a:endParaRPr>
            </a:p>
          </p:txBody>
        </p:sp>
        <p:sp>
          <p:nvSpPr>
            <p:cNvPr id="4120" name="Oval 36"/>
            <p:cNvSpPr>
              <a:spLocks noChangeArrowheads="1"/>
            </p:cNvSpPr>
            <p:nvPr/>
          </p:nvSpPr>
          <p:spPr bwMode="auto">
            <a:xfrm>
              <a:off x="5715000" y="4114800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70C0"/>
                  </a:solidFill>
                  <a:cs typeface="Times New Roman" pitchFamily="18" charset="0"/>
                </a:rPr>
                <a:t>Whole school training, class staff  briefing &amp; resources, letter on website, pupil assembly</a:t>
              </a:r>
            </a:p>
          </p:txBody>
        </p:sp>
        <p:sp>
          <p:nvSpPr>
            <p:cNvPr id="4122" name="TextBox 45"/>
            <p:cNvSpPr txBox="1">
              <a:spLocks noChangeArrowheads="1"/>
            </p:cNvSpPr>
            <p:nvPr/>
          </p:nvSpPr>
          <p:spPr bwMode="auto">
            <a:xfrm>
              <a:off x="5462727" y="2590800"/>
              <a:ext cx="1125499" cy="1415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What ways can we investigate what we want to know?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400" dirty="0">
                <a:latin typeface="Arial" charset="0"/>
                <a:cs typeface="Arial" charset="0"/>
              </a:endParaRPr>
            </a:p>
          </p:txBody>
        </p:sp>
        <p:sp>
          <p:nvSpPr>
            <p:cNvPr id="4123" name="Oval 36"/>
            <p:cNvSpPr>
              <a:spLocks noChangeArrowheads="1"/>
            </p:cNvSpPr>
            <p:nvPr/>
          </p:nvSpPr>
          <p:spPr bwMode="auto">
            <a:xfrm>
              <a:off x="6588225" y="2438400"/>
              <a:ext cx="2478088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 dirty="0">
                  <a:solidFill>
                    <a:srgbClr val="0070C0"/>
                  </a:solidFill>
                </a:rPr>
                <a:t>2</a:t>
              </a:r>
              <a:r>
                <a:rPr lang="en-GB" altLang="en-US" sz="1800" b="1" dirty="0">
                  <a:solidFill>
                    <a:srgbClr val="0070C0"/>
                  </a:solidFill>
                </a:rPr>
                <a:t> </a:t>
              </a:r>
              <a:r>
                <a:rPr lang="en-GB" altLang="en-US" sz="1200" b="1" dirty="0">
                  <a:solidFill>
                    <a:srgbClr val="0070C0"/>
                  </a:solidFill>
                </a:rPr>
                <a:t>pilot classes have daily check ins, calm box, journaling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 dirty="0">
                  <a:solidFill>
                    <a:srgbClr val="0070C0"/>
                  </a:solidFill>
                  <a:cs typeface="Times New Roman" pitchFamily="18" charset="0"/>
                </a:rPr>
                <a:t>Opened up idea of wellbeing group/committee</a:t>
              </a:r>
            </a:p>
          </p:txBody>
        </p:sp>
        <p:sp>
          <p:nvSpPr>
            <p:cNvPr id="4124" name="TextBox 47"/>
            <p:cNvSpPr txBox="1">
              <a:spLocks noChangeArrowheads="1"/>
            </p:cNvSpPr>
            <p:nvPr/>
          </p:nvSpPr>
          <p:spPr bwMode="auto">
            <a:xfrm>
              <a:off x="7772400" y="152400"/>
              <a:ext cx="121920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What has been said previously?</a:t>
              </a:r>
              <a:endParaRPr lang="en-GB" altLang="en-US" sz="1400">
                <a:solidFill>
                  <a:srgbClr val="000000"/>
                </a:solidFill>
                <a:latin typeface="Arial" charset="0"/>
                <a:cs typeface="Arial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  <a:cs typeface="Arial" charset="0"/>
              </a:endParaRPr>
            </a:p>
          </p:txBody>
        </p:sp>
        <p:sp>
          <p:nvSpPr>
            <p:cNvPr id="4125" name="Oval 36"/>
            <p:cNvSpPr>
              <a:spLocks noChangeArrowheads="1"/>
            </p:cNvSpPr>
            <p:nvPr/>
          </p:nvSpPr>
          <p:spPr bwMode="auto">
            <a:xfrm>
              <a:off x="5638799" y="776289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None/>
              </a:pPr>
              <a:r>
                <a:rPr lang="en-GB" altLang="en-US" sz="1200" b="1" dirty="0">
                  <a:solidFill>
                    <a:srgbClr val="0070C0"/>
                  </a:solidFill>
                  <a:cs typeface="Times New Roman" pitchFamily="18" charset="0"/>
                </a:rPr>
                <a:t>Staff feeling undervalued and overworked, resulting in increased absence. Children struggling with misunderstood emotions. </a:t>
              </a:r>
            </a:p>
          </p:txBody>
        </p:sp>
        <p:sp>
          <p:nvSpPr>
            <p:cNvPr id="4126" name="TextBox 49"/>
            <p:cNvSpPr txBox="1">
              <a:spLocks noChangeArrowheads="1"/>
            </p:cNvSpPr>
            <p:nvPr/>
          </p:nvSpPr>
          <p:spPr bwMode="auto">
            <a:xfrm>
              <a:off x="3347864" y="1879600"/>
              <a:ext cx="222880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What do we want to know?  How will we apply it to our practice?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 dirty="0">
                <a:latin typeface="Arial" charset="0"/>
                <a:cs typeface="Arial" charset="0"/>
              </a:endParaRPr>
            </a:p>
          </p:txBody>
        </p:sp>
        <p:sp>
          <p:nvSpPr>
            <p:cNvPr id="4127" name="Oval 36"/>
            <p:cNvSpPr>
              <a:spLocks noChangeArrowheads="1"/>
            </p:cNvSpPr>
            <p:nvPr/>
          </p:nvSpPr>
          <p:spPr bwMode="auto">
            <a:xfrm>
              <a:off x="2910993" y="76200"/>
              <a:ext cx="2804006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Aft>
                  <a:spcPts val="1200"/>
                </a:spcAft>
                <a:buNone/>
              </a:pPr>
              <a:r>
                <a:rPr lang="en-GB" sz="1400" dirty="0" smtClean="0"/>
                <a:t>We want to improve the wellbeing, resilience and attitude towards MH across </a:t>
              </a:r>
              <a:r>
                <a:rPr lang="en-GB" sz="1400" dirty="0"/>
                <a:t>the school </a:t>
              </a:r>
              <a:r>
                <a:rPr lang="en-GB" sz="1400" dirty="0" smtClean="0"/>
                <a:t>community.</a:t>
              </a:r>
              <a:endParaRPr lang="en-GB" sz="1400" dirty="0"/>
            </a:p>
          </p:txBody>
        </p:sp>
        <p:sp>
          <p:nvSpPr>
            <p:cNvPr id="4128" name="TextBox 51"/>
            <p:cNvSpPr txBox="1">
              <a:spLocks noChangeArrowheads="1"/>
            </p:cNvSpPr>
            <p:nvPr/>
          </p:nvSpPr>
          <p:spPr bwMode="auto">
            <a:xfrm>
              <a:off x="62178" y="5729561"/>
              <a:ext cx="2038350" cy="1231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How are we 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going to make sense of the information gathered?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 dirty="0">
                <a:latin typeface="Arial" charset="0"/>
                <a:cs typeface="Arial" charset="0"/>
              </a:endParaRPr>
            </a:p>
          </p:txBody>
        </p:sp>
        <p:sp>
          <p:nvSpPr>
            <p:cNvPr id="4129" name="Oval 36"/>
            <p:cNvSpPr>
              <a:spLocks noChangeArrowheads="1"/>
            </p:cNvSpPr>
            <p:nvPr/>
          </p:nvSpPr>
          <p:spPr bwMode="auto">
            <a:xfrm>
              <a:off x="990600" y="4191000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None/>
              </a:pPr>
              <a:r>
                <a:rPr lang="en-GB" altLang="en-US" sz="1400" b="1" dirty="0">
                  <a:solidFill>
                    <a:srgbClr val="0070C0"/>
                  </a:solidFill>
                  <a:cs typeface="Times New Roman" pitchFamily="18" charset="0"/>
                </a:rPr>
                <a:t>– pre-, mid-, end-pilot; </a:t>
              </a:r>
            </a:p>
            <a:p>
              <a:pPr algn="ctr" eaLnBrk="1" hangingPunct="1">
                <a:spcBef>
                  <a:spcPct val="0"/>
                </a:spcBef>
                <a:buNone/>
              </a:pPr>
              <a:r>
                <a:rPr lang="en-GB" altLang="en-US" sz="1400" b="1" dirty="0">
                  <a:solidFill>
                    <a:srgbClr val="0070C0"/>
                  </a:solidFill>
                  <a:cs typeface="Times New Roman" pitchFamily="18" charset="0"/>
                </a:rPr>
                <a:t>Pilot classes are showing a calmer and more supportive environment</a:t>
              </a:r>
              <a:endParaRPr lang="en-GB" altLang="en-US" sz="1200" b="1" dirty="0">
                <a:solidFill>
                  <a:srgbClr val="000000"/>
                </a:solidFill>
                <a:cs typeface="Times New Roman" pitchFamily="18" charset="0"/>
              </a:endParaRPr>
            </a:p>
          </p:txBody>
        </p:sp>
        <p:sp>
          <p:nvSpPr>
            <p:cNvPr id="4130" name="TextBox 53"/>
            <p:cNvSpPr txBox="1">
              <a:spLocks noChangeArrowheads="1"/>
            </p:cNvSpPr>
            <p:nvPr/>
          </p:nvSpPr>
          <p:spPr bwMode="auto">
            <a:xfrm>
              <a:off x="2536207" y="3028888"/>
              <a:ext cx="1219200" cy="1123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How are 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we going 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to share our discoveries?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 dirty="0">
                <a:latin typeface="Arial" charset="0"/>
                <a:cs typeface="Arial" charset="0"/>
              </a:endParaRPr>
            </a:p>
          </p:txBody>
        </p:sp>
        <p:sp>
          <p:nvSpPr>
            <p:cNvPr id="4131" name="Oval 36"/>
            <p:cNvSpPr>
              <a:spLocks noChangeArrowheads="1"/>
            </p:cNvSpPr>
            <p:nvPr/>
          </p:nvSpPr>
          <p:spPr bwMode="auto">
            <a:xfrm>
              <a:off x="0" y="2590800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600" b="1" dirty="0">
                  <a:solidFill>
                    <a:srgbClr val="0070C0"/>
                  </a:solidFill>
                  <a:cs typeface="Times New Roman" pitchFamily="18" charset="0"/>
                </a:rPr>
                <a:t>Feedback to staff during launch briefing</a:t>
              </a:r>
            </a:p>
          </p:txBody>
        </p:sp>
        <p:sp>
          <p:nvSpPr>
            <p:cNvPr id="4132" name="TextBox 55"/>
            <p:cNvSpPr txBox="1">
              <a:spLocks noChangeArrowheads="1"/>
            </p:cNvSpPr>
            <p:nvPr/>
          </p:nvSpPr>
          <p:spPr bwMode="auto">
            <a:xfrm>
              <a:off x="152400" y="152400"/>
              <a:ext cx="1447800" cy="1169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000000"/>
                  </a:solidFill>
                  <a:latin typeface="Arial" charset="0"/>
                  <a:cs typeface="Arial" charset="0"/>
                </a:rPr>
                <a:t>How do our discoveries relate to our practice?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400" dirty="0">
                <a:latin typeface="Arial" charset="0"/>
                <a:cs typeface="Arial" charset="0"/>
              </a:endParaRPr>
            </a:p>
          </p:txBody>
        </p:sp>
        <p:sp>
          <p:nvSpPr>
            <p:cNvPr id="4133" name="Oval 36"/>
            <p:cNvSpPr>
              <a:spLocks noChangeArrowheads="1"/>
            </p:cNvSpPr>
            <p:nvPr/>
          </p:nvSpPr>
          <p:spPr bwMode="auto">
            <a:xfrm>
              <a:off x="914400" y="914400"/>
              <a:ext cx="2514600" cy="1676400"/>
            </a:xfrm>
            <a:prstGeom prst="ellipse">
              <a:avLst/>
            </a:prstGeom>
            <a:solidFill>
              <a:srgbClr val="99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sz="1400" b="1" dirty="0">
                  <a:solidFill>
                    <a:schemeClr val="accent1"/>
                  </a:solidFill>
                  <a:latin typeface="+mn-lt"/>
                </a:rPr>
                <a:t>Whole school launch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chemeClr val="accent1"/>
                  </a:solidFill>
                  <a:latin typeface="+mn-lt"/>
                  <a:cs typeface="Times New Roman" pitchFamily="18" charset="0"/>
                </a:rPr>
                <a:t>Display SMILE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chemeClr val="accent1"/>
                  </a:solidFill>
                  <a:latin typeface="+mn-lt"/>
                  <a:cs typeface="Times New Roman" pitchFamily="18" charset="0"/>
                </a:rPr>
                <a:t>More movement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chemeClr val="accent1"/>
                  </a:solidFill>
                  <a:latin typeface="+mn-lt"/>
                  <a:cs typeface="Times New Roman" pitchFamily="18" charset="0"/>
                </a:rPr>
                <a:t>Staff togetherness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chemeClr val="accent1"/>
                  </a:solidFill>
                  <a:latin typeface="+mn-lt"/>
                  <a:cs typeface="Times New Roman" pitchFamily="18" charset="0"/>
                </a:rPr>
                <a:t>Work with staff room</a:t>
              </a:r>
            </a:p>
          </p:txBody>
        </p:sp>
        <p:sp>
          <p:nvSpPr>
            <p:cNvPr id="58" name="Isosceles Triangle 57"/>
            <p:cNvSpPr/>
            <p:nvPr/>
          </p:nvSpPr>
          <p:spPr>
            <a:xfrm rot="1722360">
              <a:off x="1192626" y="5558689"/>
              <a:ext cx="380933" cy="304847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59" name="Isosceles Triangle 58"/>
            <p:cNvSpPr/>
            <p:nvPr/>
          </p:nvSpPr>
          <p:spPr>
            <a:xfrm rot="18729698" flipH="1">
              <a:off x="7670836" y="5499671"/>
              <a:ext cx="381058" cy="305389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0" name="Isosceles Triangle 59"/>
            <p:cNvSpPr/>
            <p:nvPr/>
          </p:nvSpPr>
          <p:spPr>
            <a:xfrm rot="10800000">
              <a:off x="4420109" y="4648913"/>
              <a:ext cx="380933" cy="304847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1" name="Isosceles Triangle 60"/>
            <p:cNvSpPr/>
            <p:nvPr/>
          </p:nvSpPr>
          <p:spPr>
            <a:xfrm rot="5400000">
              <a:off x="6478211" y="3178390"/>
              <a:ext cx="381058" cy="305389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2" name="Isosceles Triangle 61"/>
            <p:cNvSpPr/>
            <p:nvPr/>
          </p:nvSpPr>
          <p:spPr>
            <a:xfrm>
              <a:off x="4278666" y="1600445"/>
              <a:ext cx="380933" cy="304847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3" name="Isosceles Triangle 62"/>
            <p:cNvSpPr/>
            <p:nvPr/>
          </p:nvSpPr>
          <p:spPr>
            <a:xfrm rot="16200000" flipH="1">
              <a:off x="2247764" y="3238725"/>
              <a:ext cx="381058" cy="305389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4" name="Isosceles Triangle 63"/>
            <p:cNvSpPr/>
            <p:nvPr/>
          </p:nvSpPr>
          <p:spPr>
            <a:xfrm rot="19283450" flipV="1">
              <a:off x="1039931" y="987576"/>
              <a:ext cx="380934" cy="304847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  <p:sp>
          <p:nvSpPr>
            <p:cNvPr id="65" name="Isosceles Triangle 64"/>
            <p:cNvSpPr/>
            <p:nvPr/>
          </p:nvSpPr>
          <p:spPr>
            <a:xfrm rot="2316550" flipH="1" flipV="1">
              <a:off x="7673310" y="924067"/>
              <a:ext cx="380933" cy="304847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/>
            </a:p>
          </p:txBody>
        </p:sp>
      </p:grp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49" y="2932112"/>
            <a:ext cx="187801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32393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3792</TotalTime>
  <Words>639</Words>
  <Application>Microsoft Office PowerPoint</Application>
  <PresentationFormat>On-screen Show (4:3)</PresentationFormat>
  <Paragraphs>124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</vt:lpstr>
      <vt:lpstr>Office Theme</vt:lpstr>
      <vt:lpstr>Yorkswood Primary School</vt:lpstr>
      <vt:lpstr>      Issues –  What mental health issues are important for our school?  </vt:lpstr>
      <vt:lpstr> Agreed priority focus…</vt:lpstr>
      <vt:lpstr>      Inquiry –  What interventions did you want to trial for your school?  </vt:lpstr>
      <vt:lpstr>  Our resource chest   </vt:lpstr>
      <vt:lpstr>      Intervention –  What was the implementation structure? </vt:lpstr>
      <vt:lpstr>      Innovation –     How will we share the benefits of the new interventions?  </vt:lpstr>
      <vt:lpstr>      Impact –  what mental health issues are important for your school?  </vt:lpstr>
      <vt:lpstr>Schools strategically select approaches  including MHFA to add to what they’re already doing…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FO Supply Staff</cp:lastModifiedBy>
  <cp:revision>262</cp:revision>
  <dcterms:created xsi:type="dcterms:W3CDTF">2018-06-23T14:41:09Z</dcterms:created>
  <dcterms:modified xsi:type="dcterms:W3CDTF">2019-06-11T08:13:40Z</dcterms:modified>
</cp:coreProperties>
</file>