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9" r:id="rId4"/>
    <p:sldId id="268" r:id="rId5"/>
    <p:sldId id="270" r:id="rId6"/>
    <p:sldId id="274" r:id="rId7"/>
    <p:sldId id="279" r:id="rId8"/>
    <p:sldId id="275" r:id="rId9"/>
    <p:sldId id="276" r:id="rId10"/>
    <p:sldId id="278" r:id="rId11"/>
    <p:sldId id="277" r:id="rId12"/>
    <p:sldId id="281" r:id="rId13"/>
    <p:sldId id="260" r:id="rId14"/>
    <p:sldId id="261" r:id="rId15"/>
    <p:sldId id="262" r:id="rId16"/>
    <p:sldId id="264" r:id="rId17"/>
    <p:sldId id="259" r:id="rId18"/>
    <p:sldId id="267" r:id="rId19"/>
    <p:sldId id="271" r:id="rId20"/>
    <p:sldId id="272" r:id="rId21"/>
    <p:sldId id="273" r:id="rId22"/>
    <p:sldId id="282" r:id="rId23"/>
    <p:sldId id="26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118" autoAdjust="0"/>
  </p:normalViewPr>
  <p:slideViewPr>
    <p:cSldViewPr>
      <p:cViewPr varScale="1">
        <p:scale>
          <a:sx n="55" d="100"/>
          <a:sy n="55" d="100"/>
        </p:scale>
        <p:origin x="1277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799C6-9930-4A08-9940-35EA040A2E02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5C14-73E3-4612-9968-2418A0245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646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3BE826-920D-4308-9E8B-2A055CDB69C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dirty="0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90500" indent="-19050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en-US" sz="1000" b="0" dirty="0" smtClean="0"/>
              <a:t>Jo</a:t>
            </a:r>
          </a:p>
        </p:txBody>
      </p:sp>
    </p:spTree>
    <p:extLst>
      <p:ext uri="{BB962C8B-B14F-4D97-AF65-F5344CB8AC3E}">
        <p14:creationId xmlns:p14="http://schemas.microsoft.com/office/powerpoint/2010/main" val="3328633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249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333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842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35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55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118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03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948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283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132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49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37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299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145000"/>
                    </a14:imgEffect>
                  </a14:imgLayer>
                </a14:imgProps>
              </a:ext>
            </a:extLst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8911C-5C26-482B-82FF-1AF6BCBB195D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18973-3B07-465F-8903-B9797522F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439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est-oak.solihull.sch.uk/" TargetMode="External"/><Relationship Id="rId2" Type="http://schemas.openxmlformats.org/officeDocument/2006/relationships/hyperlink" Target="SMILE%20PROJECT%20TIMELINE%20(%2011.6.19).doc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92984"/>
            <a:ext cx="6400800" cy="1932360"/>
          </a:xfrm>
        </p:spPr>
        <p:txBody>
          <a:bodyPr>
            <a:normAutofit fontScale="70000" lnSpcReduction="20000"/>
          </a:bodyPr>
          <a:lstStyle/>
          <a:p>
            <a:r>
              <a:rPr lang="en-GB" sz="5100" dirty="0" smtClean="0"/>
              <a:t>End of Year 1 Schools’ conference</a:t>
            </a:r>
          </a:p>
          <a:p>
            <a:endParaRPr lang="en-GB" dirty="0" smtClean="0"/>
          </a:p>
          <a:p>
            <a:r>
              <a:rPr lang="en-GB" dirty="0" smtClean="0"/>
              <a:t>11</a:t>
            </a:r>
            <a:r>
              <a:rPr lang="en-GB" baseline="30000" dirty="0" smtClean="0"/>
              <a:t>th</a:t>
            </a:r>
            <a:r>
              <a:rPr lang="en-GB" dirty="0" smtClean="0"/>
              <a:t> June 2019.</a:t>
            </a:r>
          </a:p>
          <a:p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17" y="11460"/>
            <a:ext cx="844867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32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0671149"/>
              </p:ext>
            </p:extLst>
          </p:nvPr>
        </p:nvGraphicFramePr>
        <p:xfrm>
          <a:off x="241617" y="1143000"/>
          <a:ext cx="8579295" cy="57678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59765">
                  <a:extLst>
                    <a:ext uri="{9D8B030D-6E8A-4147-A177-3AD203B41FA5}">
                      <a16:colId xmlns:a16="http://schemas.microsoft.com/office/drawing/2014/main" val="3878191556"/>
                    </a:ext>
                  </a:extLst>
                </a:gridCol>
                <a:gridCol w="2859765">
                  <a:extLst>
                    <a:ext uri="{9D8B030D-6E8A-4147-A177-3AD203B41FA5}">
                      <a16:colId xmlns:a16="http://schemas.microsoft.com/office/drawing/2014/main" val="3621143608"/>
                    </a:ext>
                  </a:extLst>
                </a:gridCol>
                <a:gridCol w="2859765">
                  <a:extLst>
                    <a:ext uri="{9D8B030D-6E8A-4147-A177-3AD203B41FA5}">
                      <a16:colId xmlns:a16="http://schemas.microsoft.com/office/drawing/2014/main" val="3607951525"/>
                    </a:ext>
                  </a:extLst>
                </a:gridCol>
              </a:tblGrid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10:00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 Welcome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Amanda </a:t>
                      </a:r>
                      <a:r>
                        <a:rPr lang="en-GB" sz="2400" dirty="0" err="1" smtClean="0"/>
                        <a:t>Mordey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116392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10:05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Project update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 smtClean="0"/>
                        <a:t>Issy</a:t>
                      </a:r>
                      <a:r>
                        <a:rPr lang="en-GB" sz="2400" dirty="0" smtClean="0"/>
                        <a:t> Jerrard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8028718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10:15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Staff Wellbeing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Amanda </a:t>
                      </a:r>
                      <a:r>
                        <a:rPr lang="en-GB" sz="2400" dirty="0" err="1" smtClean="0"/>
                        <a:t>Mordey</a:t>
                      </a:r>
                      <a:endParaRPr lang="en-GB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583333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10:30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Project presentations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Barry Carpenter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4660548"/>
                  </a:ext>
                </a:extLst>
              </a:tr>
              <a:tr h="640871">
                <a:tc gridSpan="3">
                  <a:txBody>
                    <a:bodyPr/>
                    <a:lstStyle/>
                    <a:p>
                      <a:r>
                        <a:rPr lang="en-GB" sz="2400" dirty="0" smtClean="0"/>
                        <a:t>(10 minutes for each school- discussion after each chaired by BC)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932077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12:00 noon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Lunch (provided)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909718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12:45</a:t>
                      </a:r>
                      <a:endParaRPr lang="en-GB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2400" dirty="0" smtClean="0"/>
                        <a:t>Project presentations continued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6396375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1:45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Next steps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 smtClean="0"/>
                        <a:t>Issy</a:t>
                      </a:r>
                      <a:r>
                        <a:rPr lang="en-GB" sz="2400" dirty="0" smtClean="0"/>
                        <a:t> Jerrard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2554353"/>
                  </a:ext>
                </a:extLst>
              </a:tr>
              <a:tr h="64087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2:00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Summary &amp; close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Barry Carpenter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316179"/>
                  </a:ext>
                </a:extLst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ym typeface="Wingdings" panose="05000000000000000000" pitchFamily="2" charset="2"/>
              </a:rPr>
              <a:t>   End of year 1 Conference 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91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928098"/>
            <a:ext cx="3841576" cy="48852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905566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    Intervention</a:t>
            </a:r>
            <a:r>
              <a:rPr lang="en-GB" sz="60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                         a chance to reflect….</a:t>
            </a: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2287413"/>
            <a:ext cx="4670889" cy="4525963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2400"/>
              </a:spcAft>
            </a:pPr>
            <a:r>
              <a:rPr lang="en-GB" sz="3600" b="1" dirty="0">
                <a:solidFill>
                  <a:srgbClr val="002060"/>
                </a:solidFill>
              </a:rPr>
              <a:t>Which classes </a:t>
            </a:r>
            <a:r>
              <a:rPr lang="en-GB" sz="3600" b="1" dirty="0" smtClean="0">
                <a:solidFill>
                  <a:srgbClr val="002060"/>
                </a:solidFill>
              </a:rPr>
              <a:t>were involved </a:t>
            </a:r>
            <a:r>
              <a:rPr lang="en-GB" sz="3600" b="1" dirty="0">
                <a:solidFill>
                  <a:srgbClr val="002060"/>
                </a:solidFill>
              </a:rPr>
              <a:t>in piloting the new </a:t>
            </a:r>
            <a:r>
              <a:rPr lang="en-GB" sz="3600" b="1" dirty="0" smtClean="0">
                <a:solidFill>
                  <a:srgbClr val="002060"/>
                </a:solidFill>
              </a:rPr>
              <a:t>interventions? </a:t>
            </a:r>
          </a:p>
          <a:p>
            <a:pPr>
              <a:spcAft>
                <a:spcPts val="2400"/>
              </a:spcAft>
            </a:pPr>
            <a:r>
              <a:rPr lang="en-GB" sz="3600" b="1" dirty="0" smtClean="0">
                <a:solidFill>
                  <a:srgbClr val="002060"/>
                </a:solidFill>
              </a:rPr>
              <a:t>What were they? When? Who?</a:t>
            </a:r>
          </a:p>
          <a:p>
            <a:pPr>
              <a:spcAft>
                <a:spcPts val="2400"/>
              </a:spcAft>
            </a:pPr>
            <a:r>
              <a:rPr lang="en-GB" sz="3600" b="1" dirty="0" smtClean="0">
                <a:solidFill>
                  <a:srgbClr val="002060"/>
                </a:solidFill>
              </a:rPr>
              <a:t>What was timeline?</a:t>
            </a:r>
            <a:endParaRPr lang="en-GB" sz="3600" b="1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r>
              <a:rPr lang="en-GB" sz="3600" b="1" dirty="0" smtClean="0">
                <a:solidFill>
                  <a:srgbClr val="002060"/>
                </a:solidFill>
              </a:rPr>
              <a:t>What evidence did you collect and when?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05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158" y="1720867"/>
            <a:ext cx="2515683" cy="2515683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Reflect &amp; share-</a:t>
            </a:r>
            <a:br>
              <a:rPr lang="en-GB" b="1" dirty="0" smtClean="0"/>
            </a:br>
            <a:r>
              <a:rPr lang="en-GB" b="1" dirty="0" smtClean="0"/>
              <a:t>how have you captured impact on wellbeing</a:t>
            </a:r>
            <a:r>
              <a:rPr lang="en-GB" b="1" dirty="0" smtClean="0">
                <a:sym typeface="Wingdings" panose="05000000000000000000" pitchFamily="2" charset="2"/>
              </a:rPr>
              <a:t>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endParaRPr lang="en-GB" dirty="0"/>
          </a:p>
        </p:txBody>
      </p:sp>
      <p:pic>
        <p:nvPicPr>
          <p:cNvPr id="1026" name="Picture 2" descr="https://attachments.office.net/owa/s500ijerrard%40forest-oak.solihull.sch.uk/service.svc/s/GetFileAttachment?id=AQMkADgyNzU3YTlmLTAyYTgtNDNlMi1hNjEwLTM0YzQwNTcwNWIzOQBGAAADiReBqQ1hg0uzuusKztI5dwcAaTytbTBF806ai%2F9W5i%2B4tAAAAgEMAAAAaTytbTBF806ai%2F9W5i%2B4tAADn0O71gAAAAESABAAI52sCS%2Bc%2BkGhOcoOWCSJWQ%3D%3D&amp;X-OWA-CANARY=oNGn_SjswU-KTVpMgPIEA7A5PmlZ69YYbdbSX1GsDFdv0gAcqvMwi5he_IrLwAc0qeezWecT-do.&amp;token=eyJhbGciOiJSUzI1NiIsImtpZCI6IjA2MDBGOUY2NzQ2MjA3MzdFNzM0MDRFMjg3QzQ1QTgxOENCN0NFQjgiLCJ4NXQiOiJCZ0Q1OW5SaUJ6Zm5OQVRpaDhSYWdZeTN6cmciLCJ0eXAiOiJKV1QifQ.eyJ2ZXIiOiJFeGNoYW5nZS5DYWxsYmFjay5WMSIsImFwcGN0eHNlbmRlciI6Ik93YURvd25sb2FkQDM2ZWNjNWZmLTE5NDctNDAwNS05ZDBjLTU4MTQ5NmJhMjkxYiIsImFwcGN0eCI6IntcIm1zZXhjaHByb3RcIjpcIm93YVwiLFwicHJpbWFyeXNpZFwiOlwiUy0xLTUtMjEtMTI2MDIwNTM2Ny0xMjQyNTkwMTM4LTMwNTUxNDM1OS0zMjE1NTg5XCIsXCJwdWlkXCI6XCIxMTUzOTc3MDI1MzE5MDk0Nzc2XCIsXCJvaWRcIjpcImRmMDU5MmRhLWIwNjktNDA2OS05MGI4LTcwYmNmNWQwODM0MFwiLFwic2NvcGVcIjpcIk93YURvd25sb2FkXCJ9IiwibmJmIjoxNTU5OTE5ODQ1LCJleHAiOjE1NTk5MjA0NDUsImlzcyI6IjAwMDAwMDAyLTAwMDAtMGZmMS1jZTAwLTAwMDAwMDAwMDAwMEAzNmVjYzVmZi0xOTQ3LTQwMDUtOWQwYy01ODE0OTZiYTI5MWIiLCJhdWQiOiIwMDAwMDAwMi0wMDAwLTBmZjEtY2UwMC0wMDAwMDAwMDAwMDAvYXR0YWNobWVudHMub2ZmaWNlLm5ldEAzNmVjYzVmZi0xOTQ3LTQwMDUtOWQwYy01ODE0OTZiYTI5MWIifQ.k7CefxyruBrkB9U5bUxCipNIOHGGR0EvCRlruZTLcBJksGxxVXMoFEq_Rx8qOqCIDbw_U1tH2gSckgaNZQQ-vgIZvaPoy8Os5UjKQRLfR8NVhIm6o5pC24hrUizjoWUnnoyeeFOsW5arsa5F5wSDeD-hWAKwZLAZGVRPXTcFXOtQZtWFnnnm2Hp4j2hdoYhN5NvPF0Y_6XIhfUFIv04LBGute_HStlV-R1C69gHf3PHqv6ulGZidThJqGdAw8kr_DZDALHFUtgCbzTpaBn7dOO26S0grGRIMSQKrUpb5hukDp92gGcANAW1SLzM00aKvzmZ9VFw0X9pVib33DkjJEw&amp;owa=outlook.office365.com&amp;isImagePreview=Tr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699" y="2209619"/>
            <a:ext cx="2442058" cy="434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ttachments.office.net/owa/s500ijerrard%40forest-oak.solihull.sch.uk/service.svc/s/GetFileAttachment?id=AQMkADgyNzU3YTlmLTAyYTgtNDNlMi1hNjEwLTM0YzQwNTcwNWIzOQBGAAADiReBqQ1hg0uzuusKztI5dwcAaTytbTBF806ai%2F9W5i%2B4tAAAAgEMAAAAaTytbTBF806ai%2F9W5i%2B4tAADn0O71QAAAAESABAAxJKK0PIV3EGdSi5iXupB%2Bg%3D%3D&amp;X-OWA-CANARY=LpcXU3SyikSv9665P-7i7ZAtNVVa69YY8UK22Hgbzii29y8EVhcFjA9XY_HlSn28fhRPmyZut-0.&amp;token=eyJhbGciOiJSUzI1NiIsImtpZCI6IjA2MDBGOUY2NzQ2MjA3MzdFNzM0MDRFMjg3QzQ1QTgxOENCN0NFQjgiLCJ4NXQiOiJCZ0Q1OW5SaUJ6Zm5OQVRpaDhSYWdZeTN6cmciLCJ0eXAiOiJKV1QifQ.eyJ2ZXIiOiJFeGNoYW5nZS5DYWxsYmFjay5WMSIsImFwcGN0eHNlbmRlciI6Ik93YURvd25sb2FkQDM2ZWNjNWZmLTE5NDctNDAwNS05ZDBjLTU4MTQ5NmJhMjkxYiIsImFwcGN0eCI6IntcIm1zZXhjaHByb3RcIjpcIm93YVwiLFwicHJpbWFyeXNpZFwiOlwiUy0xLTUtMjEtMTI2MDIwNTM2Ny0xMjQyNTkwMTM4LTMwNTUxNDM1OS0zMjE1NTg5XCIsXCJwdWlkXCI6XCIxMTUzOTc3MDI1MzE5MDk0Nzc2XCIsXCJvaWRcIjpcImRmMDU5MmRhLWIwNjktNDA2OS05MGI4LTcwYmNmNWQwODM0MFwiLFwic2NvcGVcIjpcIk93YURvd25sb2FkXCJ9IiwibmJmIjoxNTU5OTIwMTQ1LCJleHAiOjE1NTk5MjA3NDUsImlzcyI6IjAwMDAwMDAyLTAwMDAtMGZmMS1jZTAwLTAwMDAwMDAwMDAwMEAzNmVjYzVmZi0xOTQ3LTQwMDUtOWQwYy01ODE0OTZiYTI5MWIiLCJhdWQiOiIwMDAwMDAwMi0wMDAwLTBmZjEtY2UwMC0wMDAwMDAwMDAwMDAvYXR0YWNobWVudHMub2ZmaWNlLm5ldEAzNmVjYzVmZi0xOTQ3LTQwMDUtOWQwYy01ODE0OTZiYTI5MWIifQ.r2Dk3p_f41c37Jbw3dqjpJuopNY7DdbxxXafVfiooT8hbWNIxKGjfpUjCGeKpr79UytrKO4qZNS3yScol0oyxjmcMDLe4QJ5xwavfncdrcKNZsngMIH3bRUMGbIKT_zxCk-LQYbUFyijQKeWOxKSOPzwDXv2AjbUSl219fyllBuIKoOJVmqf_KBVd2dHax3ZsU3RjjDFF0pdTNIssvHHazJ68BUbh0FtEmK9z5N_HPzKDn0HOSN57Upq4G2sNBj7By8wtFAE9gyByayVDRzKl8KnX1dVcYebyIMsz3mFmcBQ2xH4mMDeniNOLSjlIc-7ZMRVQwUmtRjioaMQxwNK1g&amp;owa=outlook.office365.com&amp;isImagePreview=Tr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827" y="4688582"/>
            <a:ext cx="1428246" cy="190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0" y="11266"/>
            <a:ext cx="9144000" cy="1905566"/>
          </a:xfrm>
          <a:prstGeom prst="rect">
            <a:avLst/>
          </a:prstGeom>
          <a:solidFill>
            <a:schemeClr val="accent5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 smtClean="0">
                <a:solidFill>
                  <a:srgbClr val="CCFF66"/>
                </a:solidFill>
              </a:rPr>
              <a:t> Impact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     </a:t>
            </a: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How do you capture and share the impact </a:t>
            </a:r>
          </a:p>
          <a:p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      of interventions on wellbeing?</a:t>
            </a: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30" name="Picture 6" descr="https://attachments.office.net/owa/s500ijerrard%40forest-oak.solihull.sch.uk/service.svc/s/GetFileAttachment?id=AQMkADgyNzU3YTlmLTAyYTgtNDNlMi1hNjEwLTM0YzQwNTcwNWIzOQBGAAADiReBqQ1hg0uzuusKztI5dwcAaTytbTBF806ai%2F9W5i%2B4tAAAAgEMAAAAaTytbTBF806ai%2F9W5i%2B4tAADn0O71wAAAAESABAA78OEwjJE6UqXn%2F7jlFG7qQ%3D%3D&amp;X-OWA-CANARY=RvA21OSMiEGyH-jZuFd_buDz0PRb69YYEl6R-DccYzbpkys5iN4elhLs7e2ng8noeOoCtQaxUqQ.&amp;token=eyJhbGciOiJSUzI1NiIsImtpZCI6IjA2MDBGOUY2NzQ2MjA3MzdFNzM0MDRFMjg3QzQ1QTgxOENCN0NFQjgiLCJ4NXQiOiJCZ0Q1OW5SaUJ6Zm5OQVRpaDhSYWdZeTN6cmciLCJ0eXAiOiJKV1QifQ.eyJ2ZXIiOiJFeGNoYW5nZS5DYWxsYmFjay5WMSIsImFwcGN0eHNlbmRlciI6Ik93YURvd25sb2FkQDM2ZWNjNWZmLTE5NDctNDAwNS05ZDBjLTU4MTQ5NmJhMjkxYiIsImFwcGN0eCI6IntcIm1zZXhjaHByb3RcIjpcIm93YVwiLFwicHJpbWFyeXNpZFwiOlwiUy0xLTUtMjEtMTI2MDIwNTM2Ny0xMjQyNTkwMTM4LTMwNTUxNDM1OS0zMjE1NTg5XCIsXCJwdWlkXCI6XCIxMTUzOTc3MDI1MzE5MDk0Nzc2XCIsXCJvaWRcIjpcImRmMDU5MmRhLWIwNjktNDA2OS05MGI4LTcwYmNmNWQwODM0MFwiLFwic2NvcGVcIjpcIk93YURvd25sb2FkXCJ9IiwibmJmIjoxNTU5OTIwNzQ1LCJleHAiOjE1NTk5MjEzNDUsImlzcyI6IjAwMDAwMDAyLTAwMDAtMGZmMS1jZTAwLTAwMDAwMDAwMDAwMEAzNmVjYzVmZi0xOTQ3LTQwMDUtOWQwYy01ODE0OTZiYTI5MWIiLCJhdWQiOiIwMDAwMDAwMi0wMDAwLTBmZjEtY2UwMC0wMDAwMDAwMDAwMDAvYXR0YWNobWVudHMub2ZmaWNlLm5ldEAzNmVjYzVmZi0xOTQ3LTQwMDUtOWQwYy01ODE0OTZiYTI5MWIifQ.GGIhiw0mfJ08M-so3BD2nHxrDI6yzYuH54bQwGINJHUvj2ln3qpBchqClRVaGv-Wm2ZKM_0IF8f7KFMsN0S_kgpuxnIzqMQ9WLvIKGnGAFS640m2h4IXc2LnWYPj-b8Pdq8p4VP8h1XUzXFBdnYWGva-t5DjM8SnmG7T0yrRCCp0xpVskDw_APVpZO3lyq3T1iXBjiIbC3t4VKJM1qIizXcY1XLRU5FErs_XRInWRpIy_oHOyYamnjZZkS0bNWDxJmhko_MBdkmTsyAFNzHToWp80ewiTHwfhkD6yI0p0EB0FZzSTAbDXyGFseLucG_8h7p3w63tDNZ4WEEtFHw9Vw&amp;owa=outlook.office365.com&amp;isImagePreview=Tr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40" y="2032752"/>
            <a:ext cx="2106278" cy="374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loud Callout 8"/>
          <p:cNvSpPr/>
          <p:nvPr/>
        </p:nvSpPr>
        <p:spPr>
          <a:xfrm>
            <a:off x="1475656" y="4221087"/>
            <a:ext cx="2808312" cy="2332139"/>
          </a:xfrm>
          <a:prstGeom prst="cloudCallout">
            <a:avLst>
              <a:gd name="adj1" fmla="val 37889"/>
              <a:gd name="adj2" fmla="val -111344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Moments as indicators  &amp; evidence</a:t>
            </a:r>
            <a:endParaRPr lang="en-GB" sz="2400" dirty="0"/>
          </a:p>
        </p:txBody>
      </p:sp>
      <p:sp>
        <p:nvSpPr>
          <p:cNvPr id="15" name="Cloud Callout 14"/>
          <p:cNvSpPr/>
          <p:nvPr/>
        </p:nvSpPr>
        <p:spPr>
          <a:xfrm>
            <a:off x="4283967" y="3545574"/>
            <a:ext cx="2628713" cy="1683625"/>
          </a:xfrm>
          <a:prstGeom prst="cloudCallout">
            <a:avLst>
              <a:gd name="adj1" fmla="val -20032"/>
              <a:gd name="adj2" fmla="val -8251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Maximise opportunities for moments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82137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Reflect &amp;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19" y="5278438"/>
            <a:ext cx="3259582" cy="1695450"/>
          </a:xfrm>
        </p:spPr>
      </p:pic>
      <p:sp>
        <p:nvSpPr>
          <p:cNvPr id="12" name="Content Placeholder 11"/>
          <p:cNvSpPr>
            <a:spLocks noGrp="1"/>
          </p:cNvSpPr>
          <p:nvPr>
            <p:ph sz="quarter" idx="4"/>
          </p:nvPr>
        </p:nvSpPr>
        <p:spPr>
          <a:xfrm>
            <a:off x="323528" y="1779597"/>
            <a:ext cx="8640960" cy="395128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Wellbeing initiatives to </a:t>
            </a:r>
            <a:r>
              <a:rPr lang="en-GB" dirty="0">
                <a:solidFill>
                  <a:srgbClr val="00B0F0"/>
                </a:solidFill>
              </a:rPr>
              <a:t>support </a:t>
            </a:r>
            <a:r>
              <a:rPr lang="en-GB" dirty="0" smtClean="0">
                <a:solidFill>
                  <a:srgbClr val="00B0F0"/>
                </a:solidFill>
              </a:rPr>
              <a:t>all </a:t>
            </a:r>
            <a:r>
              <a:rPr lang="en-GB" dirty="0" smtClean="0"/>
              <a:t>staff…large </a:t>
            </a:r>
            <a:r>
              <a:rPr lang="en-GB" dirty="0"/>
              <a:t>teams, time, split sites, different needs &amp; interests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Staff resistance &amp; reluctance</a:t>
            </a:r>
            <a:r>
              <a:rPr lang="en-GB" dirty="0" smtClean="0"/>
              <a:t>…</a:t>
            </a:r>
          </a:p>
          <a:p>
            <a:r>
              <a:rPr lang="en-GB" dirty="0" smtClean="0"/>
              <a:t>Ensuring this is </a:t>
            </a:r>
            <a:r>
              <a:rPr lang="en-GB" dirty="0" smtClean="0">
                <a:solidFill>
                  <a:srgbClr val="00B0F0"/>
                </a:solidFill>
              </a:rPr>
              <a:t>not another add on or new initiative </a:t>
            </a:r>
            <a:r>
              <a:rPr lang="en-GB" dirty="0" smtClean="0"/>
              <a:t>in a packed timetable for tired staff …</a:t>
            </a:r>
          </a:p>
          <a:p>
            <a:r>
              <a:rPr lang="en-GB" dirty="0" smtClean="0"/>
              <a:t>Driving a whole school approach when </a:t>
            </a:r>
            <a:r>
              <a:rPr lang="en-GB" dirty="0" smtClean="0">
                <a:solidFill>
                  <a:srgbClr val="00B0F0"/>
                </a:solidFill>
              </a:rPr>
              <a:t>SLT busy or role change</a:t>
            </a:r>
          </a:p>
          <a:p>
            <a:r>
              <a:rPr lang="en-GB" dirty="0" smtClean="0"/>
              <a:t>Potential for </a:t>
            </a:r>
            <a:r>
              <a:rPr lang="en-GB" dirty="0" smtClean="0">
                <a:solidFill>
                  <a:srgbClr val="00B0F0"/>
                </a:solidFill>
              </a:rPr>
              <a:t>confusion of with other approaches</a:t>
            </a:r>
            <a:r>
              <a:rPr lang="en-GB" dirty="0" smtClean="0"/>
              <a:t>..(zones of regulation, zone board, pecs, emotion coaching)</a:t>
            </a:r>
          </a:p>
          <a:p>
            <a:r>
              <a:rPr lang="en-GB" dirty="0" smtClean="0"/>
              <a:t>I </a:t>
            </a:r>
            <a:r>
              <a:rPr lang="en-GB" dirty="0"/>
              <a:t>feel </a:t>
            </a:r>
            <a:r>
              <a:rPr lang="en-GB" dirty="0">
                <a:solidFill>
                  <a:srgbClr val="00B0F0"/>
                </a:solidFill>
              </a:rPr>
              <a:t>‘ok’..... </a:t>
            </a:r>
            <a:r>
              <a:rPr lang="en-GB" dirty="0"/>
              <a:t>Do we need a resource for ‘ok</a:t>
            </a:r>
            <a:r>
              <a:rPr lang="en-GB" dirty="0" smtClean="0"/>
              <a:t>’ as a content, resting </a:t>
            </a:r>
            <a:r>
              <a:rPr lang="en-GB" dirty="0"/>
              <a:t>emotion or should we encourage to identify, name &amp; explore </a:t>
            </a:r>
            <a:r>
              <a:rPr lang="en-GB" dirty="0" smtClean="0"/>
              <a:t>more</a:t>
            </a:r>
            <a:r>
              <a:rPr lang="en-GB" dirty="0"/>
              <a:t> </a:t>
            </a:r>
            <a:r>
              <a:rPr lang="en-GB" dirty="0" smtClean="0"/>
              <a:t>than ok? </a:t>
            </a:r>
            <a:r>
              <a:rPr lang="en-GB" dirty="0"/>
              <a:t>(e.g. I’m fine)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11266"/>
            <a:ext cx="9144000" cy="1768331"/>
          </a:xfrm>
          <a:prstGeom prst="rect">
            <a:avLst/>
          </a:prstGeom>
          <a:solidFill>
            <a:schemeClr val="accent5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Common Issues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                    </a:t>
            </a: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solution focussed thinking….</a:t>
            </a: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7361" y="6400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06329" rIns="0" bIns="1063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struggle bus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77552" y="5883415"/>
            <a:ext cx="4034408" cy="46836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77552" y="5930251"/>
            <a:ext cx="5383338" cy="39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71415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1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Arial" panose="020B0604020202020204" pitchFamily="34" charset="0"/>
              </a:rPr>
              <a:t>noun</a:t>
            </a:r>
            <a:r>
              <a:rPr kumimoji="0" lang="en-US" altLang="en-US" sz="9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Arial" panose="020B0604020202020204" pitchFamily="34" charset="0"/>
              </a:rPr>
              <a:t> Slang.</a:t>
            </a:r>
            <a:endParaRPr kumimoji="0" lang="en-US" altLang="en-US" sz="1200" b="1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situation, task, etc., that seems difficult or frustrating: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AutoShape 5" descr="Image result for post its"/>
          <p:cNvSpPr>
            <a:spLocks noChangeAspect="1" noChangeArrowheads="1"/>
          </p:cNvSpPr>
          <p:nvPr/>
        </p:nvSpPr>
        <p:spPr bwMode="auto">
          <a:xfrm>
            <a:off x="63500" y="-914400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69" y="5522661"/>
            <a:ext cx="1231009" cy="118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1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411760" y="2204864"/>
            <a:ext cx="4345657" cy="2143125"/>
          </a:xfrm>
        </p:spPr>
      </p:pic>
      <p:sp>
        <p:nvSpPr>
          <p:cNvPr id="10" name="Rectangle 9"/>
          <p:cNvSpPr/>
          <p:nvPr/>
        </p:nvSpPr>
        <p:spPr>
          <a:xfrm>
            <a:off x="3491880" y="2636912"/>
            <a:ext cx="2160240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491880" y="2756827"/>
            <a:ext cx="230425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  <a:r>
              <a:rPr lang="en-GB" dirty="0" smtClean="0"/>
              <a:t>ellbeing </a:t>
            </a:r>
            <a:r>
              <a:rPr lang="en-GB" dirty="0"/>
              <a:t>initiatives to support </a:t>
            </a:r>
            <a:r>
              <a:rPr lang="en-GB" dirty="0" smtClean="0"/>
              <a:t>all staff interests/needs/base/hours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57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399181" y="2582753"/>
            <a:ext cx="4345633" cy="2143125"/>
          </a:xfrm>
        </p:spPr>
      </p:pic>
      <p:sp>
        <p:nvSpPr>
          <p:cNvPr id="5" name="TextBox 4"/>
          <p:cNvSpPr txBox="1"/>
          <p:nvPr/>
        </p:nvSpPr>
        <p:spPr>
          <a:xfrm>
            <a:off x="4067942" y="3284984"/>
            <a:ext cx="100811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OK?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713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399183" y="2791619"/>
            <a:ext cx="4345633" cy="2143125"/>
          </a:xfrm>
        </p:spPr>
      </p:pic>
      <p:sp>
        <p:nvSpPr>
          <p:cNvPr id="5" name="TextBox 4"/>
          <p:cNvSpPr txBox="1"/>
          <p:nvPr/>
        </p:nvSpPr>
        <p:spPr>
          <a:xfrm>
            <a:off x="3491879" y="3216850"/>
            <a:ext cx="21602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Staff resistance &amp; reluctance</a:t>
            </a:r>
          </a:p>
        </p:txBody>
      </p:sp>
    </p:spTree>
    <p:extLst>
      <p:ext uri="{BB962C8B-B14F-4D97-AF65-F5344CB8AC3E}">
        <p14:creationId xmlns:p14="http://schemas.microsoft.com/office/powerpoint/2010/main" val="53003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339752" y="2679302"/>
            <a:ext cx="4345633" cy="2143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48472" y="3140968"/>
            <a:ext cx="172819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Not </a:t>
            </a:r>
            <a:r>
              <a:rPr lang="en-GB" dirty="0"/>
              <a:t>another add </a:t>
            </a:r>
            <a:r>
              <a:rPr lang="en-GB" dirty="0" smtClean="0"/>
              <a:t>on in packed timetable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83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483768" y="2420888"/>
            <a:ext cx="4345633" cy="214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92488" y="2892285"/>
            <a:ext cx="172819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Driving whole school EHWB when SLT busy or role change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97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267744" y="2564904"/>
            <a:ext cx="4345633" cy="214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1880" y="2895327"/>
            <a:ext cx="21602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Confusion with other whole school approaches e.g. zones of regulation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/>
          <a:stretch/>
        </p:blipFill>
        <p:spPr>
          <a:xfrm>
            <a:off x="2267744" y="2564904"/>
            <a:ext cx="4345633" cy="214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1880" y="2895327"/>
            <a:ext cx="216024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EHWB support at home- sharing with parents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433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Staff wellbeing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2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Schools’ presentations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89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988"/>
            <a:ext cx="8717637" cy="580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764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46" y="1600200"/>
            <a:ext cx="301730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508" y="332656"/>
            <a:ext cx="6056784" cy="6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380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848236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Forest Oak-MLD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err="1" smtClean="0"/>
              <a:t>Merstone</a:t>
            </a:r>
            <a:r>
              <a:rPr lang="en-GB" dirty="0" smtClean="0"/>
              <a:t>-SLD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10 schools-Primary, MLD, SLD</a:t>
            </a:r>
          </a:p>
          <a:p>
            <a:pPr marL="0" indent="0">
              <a:buNone/>
            </a:pPr>
            <a:r>
              <a:rPr lang="en-GB" dirty="0" smtClean="0"/>
              <a:t>3 classes pilot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10 schools- whole school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48236"/>
            <a:ext cx="2843808" cy="501758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779912" y="61839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Action Research Spiral</a:t>
            </a:r>
            <a:endParaRPr lang="en-GB" dirty="0">
              <a:latin typeface="Georgia" panose="02040502050405020303" pitchFamily="18" charset="0"/>
            </a:endParaRPr>
          </a:p>
          <a:p>
            <a:r>
              <a:rPr lang="en-GB" dirty="0" err="1">
                <a:latin typeface="Georgia" panose="02040502050405020303" pitchFamily="18" charset="0"/>
              </a:rPr>
              <a:t>Kemmis</a:t>
            </a:r>
            <a:r>
              <a:rPr lang="en-GB" dirty="0">
                <a:latin typeface="Georgia" panose="02040502050405020303" pitchFamily="18" charset="0"/>
              </a:rPr>
              <a:t> and </a:t>
            </a:r>
            <a:r>
              <a:rPr lang="en-GB" dirty="0" err="1">
                <a:latin typeface="Georgia" panose="02040502050405020303" pitchFamily="18" charset="0"/>
              </a:rPr>
              <a:t>McTaggart</a:t>
            </a:r>
            <a:r>
              <a:rPr lang="en-GB" dirty="0">
                <a:latin typeface="Georgia" panose="02040502050405020303" pitchFamily="18" charset="0"/>
              </a:rPr>
              <a:t> (2000)</a:t>
            </a:r>
            <a:endParaRPr lang="en-GB" dirty="0">
              <a:effectLst/>
              <a:latin typeface="Georgia" panose="02040502050405020303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761550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</a:t>
            </a:r>
            <a:r>
              <a:rPr lang="en-GB" sz="5400" b="1" dirty="0" smtClean="0">
                <a:solidFill>
                  <a:srgbClr val="CCFF66"/>
                </a:solidFill>
              </a:rPr>
              <a:t>Next steps…..</a:t>
            </a:r>
            <a:endParaRPr lang="en-GB" sz="5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21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1"/>
          <p:cNvGrpSpPr>
            <a:grpSpLocks/>
          </p:cNvGrpSpPr>
          <p:nvPr/>
        </p:nvGrpSpPr>
        <p:grpSpPr bwMode="auto">
          <a:xfrm>
            <a:off x="112713" y="141288"/>
            <a:ext cx="9031287" cy="6959600"/>
            <a:chOff x="0" y="0"/>
            <a:chExt cx="9144000" cy="6960667"/>
          </a:xfrm>
        </p:grpSpPr>
        <p:sp>
          <p:nvSpPr>
            <p:cNvPr id="4099" name="Oval 2"/>
            <p:cNvSpPr>
              <a:spLocks noChangeArrowheads="1"/>
            </p:cNvSpPr>
            <p:nvPr/>
          </p:nvSpPr>
          <p:spPr bwMode="auto">
            <a:xfrm>
              <a:off x="0" y="0"/>
              <a:ext cx="9067800" cy="6629400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00" name="Oval 6"/>
            <p:cNvSpPr>
              <a:spLocks noChangeArrowheads="1"/>
            </p:cNvSpPr>
            <p:nvPr/>
          </p:nvSpPr>
          <p:spPr bwMode="auto">
            <a:xfrm>
              <a:off x="3543300" y="51435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Data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Collection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1" name="Oval 7"/>
            <p:cNvSpPr>
              <a:spLocks noChangeArrowheads="1"/>
            </p:cNvSpPr>
            <p:nvPr/>
          </p:nvSpPr>
          <p:spPr bwMode="auto">
            <a:xfrm>
              <a:off x="1143000" y="4229100"/>
              <a:ext cx="2057400" cy="1143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Data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Analysis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2" name="Oval 9"/>
            <p:cNvSpPr>
              <a:spLocks noChangeArrowheads="1"/>
            </p:cNvSpPr>
            <p:nvPr/>
          </p:nvSpPr>
          <p:spPr bwMode="auto">
            <a:xfrm>
              <a:off x="1143000" y="11430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Implementation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3" name="Oval 11"/>
            <p:cNvSpPr>
              <a:spLocks noChangeArrowheads="1"/>
            </p:cNvSpPr>
            <p:nvPr/>
          </p:nvSpPr>
          <p:spPr bwMode="auto">
            <a:xfrm>
              <a:off x="5829300" y="10287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</a:rPr>
                <a:t>Literature Search</a:t>
              </a:r>
            </a:p>
          </p:txBody>
        </p:sp>
        <p:sp>
          <p:nvSpPr>
            <p:cNvPr id="4104" name="Line 14"/>
            <p:cNvSpPr>
              <a:spLocks noChangeShapeType="1"/>
            </p:cNvSpPr>
            <p:nvPr/>
          </p:nvSpPr>
          <p:spPr bwMode="auto">
            <a:xfrm>
              <a:off x="5257800" y="9144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5" name="Line 15"/>
            <p:cNvSpPr>
              <a:spLocks noChangeShapeType="1"/>
            </p:cNvSpPr>
            <p:nvPr/>
          </p:nvSpPr>
          <p:spPr bwMode="auto">
            <a:xfrm>
              <a:off x="7086600" y="2057400"/>
              <a:ext cx="457200" cy="685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6" name="Line 16"/>
            <p:cNvSpPr>
              <a:spLocks noChangeShapeType="1"/>
            </p:cNvSpPr>
            <p:nvPr/>
          </p:nvSpPr>
          <p:spPr bwMode="auto">
            <a:xfrm flipH="1">
              <a:off x="7315200" y="3771900"/>
              <a:ext cx="34290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7" name="Line 17"/>
            <p:cNvSpPr>
              <a:spLocks noChangeShapeType="1"/>
            </p:cNvSpPr>
            <p:nvPr/>
          </p:nvSpPr>
          <p:spPr bwMode="auto">
            <a:xfrm flipH="1">
              <a:off x="5486400" y="52578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Line 18"/>
            <p:cNvSpPr>
              <a:spLocks noChangeShapeType="1"/>
            </p:cNvSpPr>
            <p:nvPr/>
          </p:nvSpPr>
          <p:spPr bwMode="auto">
            <a:xfrm flipH="1" flipV="1">
              <a:off x="2857500" y="52578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Line 19"/>
            <p:cNvSpPr>
              <a:spLocks noChangeShapeType="1"/>
            </p:cNvSpPr>
            <p:nvPr/>
          </p:nvSpPr>
          <p:spPr bwMode="auto">
            <a:xfrm flipH="1" flipV="1">
              <a:off x="1600200" y="3771900"/>
              <a:ext cx="22860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0" name="Line 20"/>
            <p:cNvSpPr>
              <a:spLocks noChangeShapeType="1"/>
            </p:cNvSpPr>
            <p:nvPr/>
          </p:nvSpPr>
          <p:spPr bwMode="auto">
            <a:xfrm flipV="1">
              <a:off x="1485900" y="2171700"/>
              <a:ext cx="228600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Line 22"/>
            <p:cNvSpPr>
              <a:spLocks noChangeShapeType="1"/>
            </p:cNvSpPr>
            <p:nvPr/>
          </p:nvSpPr>
          <p:spPr bwMode="auto">
            <a:xfrm flipH="1">
              <a:off x="5029200" y="1828800"/>
              <a:ext cx="1219200" cy="1219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Line 24"/>
            <p:cNvSpPr>
              <a:spLocks noChangeShapeType="1"/>
            </p:cNvSpPr>
            <p:nvPr/>
          </p:nvSpPr>
          <p:spPr bwMode="auto">
            <a:xfrm>
              <a:off x="2743200" y="2057400"/>
              <a:ext cx="1066800" cy="990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Line 27"/>
            <p:cNvSpPr>
              <a:spLocks noChangeShapeType="1"/>
            </p:cNvSpPr>
            <p:nvPr/>
          </p:nvSpPr>
          <p:spPr bwMode="auto">
            <a:xfrm flipV="1">
              <a:off x="3086100" y="3771900"/>
              <a:ext cx="800100" cy="685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Line 29"/>
            <p:cNvSpPr>
              <a:spLocks noChangeShapeType="1"/>
            </p:cNvSpPr>
            <p:nvPr/>
          </p:nvSpPr>
          <p:spPr bwMode="auto">
            <a:xfrm flipH="1" flipV="1">
              <a:off x="5143500" y="3657600"/>
              <a:ext cx="1257300" cy="762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Rectangle 30"/>
            <p:cNvSpPr>
              <a:spLocks noChangeArrowheads="1"/>
            </p:cNvSpPr>
            <p:nvPr/>
          </p:nvSpPr>
          <p:spPr bwMode="auto">
            <a:xfrm>
              <a:off x="0" y="228600"/>
              <a:ext cx="9144000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16" name="Rectangle 31"/>
            <p:cNvSpPr>
              <a:spLocks noChangeArrowheads="1"/>
            </p:cNvSpPr>
            <p:nvPr/>
          </p:nvSpPr>
          <p:spPr bwMode="auto">
            <a:xfrm>
              <a:off x="0" y="228600"/>
              <a:ext cx="9144000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17" name="Oval 36"/>
            <p:cNvSpPr>
              <a:spLocks noChangeArrowheads="1"/>
            </p:cNvSpPr>
            <p:nvPr/>
          </p:nvSpPr>
          <p:spPr bwMode="auto">
            <a:xfrm>
              <a:off x="3352800" y="4876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 dirty="0" smtClean="0">
                  <a:solidFill>
                    <a:srgbClr val="0070C0"/>
                  </a:solidFill>
                  <a:cs typeface="Times New Roman" pitchFamily="18" charset="0"/>
                </a:rPr>
                <a:t>WEMWBS  questionnaires Observations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 dirty="0" smtClean="0">
                  <a:solidFill>
                    <a:srgbClr val="0070C0"/>
                  </a:solidFill>
                  <a:cs typeface="Times New Roman" pitchFamily="18" charset="0"/>
                </a:rPr>
                <a:t>Incidents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" b="1" dirty="0" smtClean="0">
                  <a:solidFill>
                    <a:srgbClr val="0070C0"/>
                  </a:solidFill>
                  <a:cs typeface="Times New Roman" pitchFamily="18" charset="0"/>
                </a:rPr>
                <a:t> feedback</a:t>
              </a:r>
              <a:endParaRPr lang="en-GB" altLang="en-US" sz="1800" b="1" dirty="0">
                <a:solidFill>
                  <a:srgbClr val="0070C0"/>
                </a:solidFill>
                <a:latin typeface="Constantia" pitchFamily="18" charset="0"/>
                <a:cs typeface="Times New Roman" pitchFamily="18" charset="0"/>
              </a:endParaRPr>
            </a:p>
          </p:txBody>
        </p:sp>
        <p:sp>
          <p:nvSpPr>
            <p:cNvPr id="4118" name="TextBox 40"/>
            <p:cNvSpPr txBox="1">
              <a:spLocks noChangeArrowheads="1"/>
            </p:cNvSpPr>
            <p:nvPr/>
          </p:nvSpPr>
          <p:spPr bwMode="auto">
            <a:xfrm>
              <a:off x="3505200" y="4138613"/>
              <a:ext cx="2209800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are we going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to gather the information?</a:t>
              </a: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19" name="TextBox 41"/>
            <p:cNvSpPr txBox="1">
              <a:spLocks noChangeArrowheads="1"/>
            </p:cNvSpPr>
            <p:nvPr/>
          </p:nvSpPr>
          <p:spPr bwMode="auto">
            <a:xfrm>
              <a:off x="6556327" y="5865813"/>
              <a:ext cx="2439321" cy="1015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are we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going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to involve people ethically in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our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research?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0" name="Oval 36"/>
            <p:cNvSpPr>
              <a:spLocks noChangeArrowheads="1"/>
            </p:cNvSpPr>
            <p:nvPr/>
          </p:nvSpPr>
          <p:spPr bwMode="auto">
            <a:xfrm>
              <a:off x="5715000" y="4114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 smtClean="0">
                  <a:solidFill>
                    <a:srgbClr val="0070C0"/>
                  </a:solidFill>
                  <a:cs typeface="Times New Roman" pitchFamily="18" charset="0"/>
                </a:rPr>
                <a:t>Staff briefing &amp; training, pilot class staff &amp; pupil involvement &amp; consents</a:t>
              </a:r>
              <a:endParaRPr lang="en-GB" altLang="en-US" sz="1400" b="1" dirty="0">
                <a:solidFill>
                  <a:srgbClr val="0070C0"/>
                </a:solidFill>
                <a:cs typeface="Times New Roman" pitchFamily="18" charset="0"/>
              </a:endParaRPr>
            </a:p>
          </p:txBody>
        </p:sp>
        <p:sp>
          <p:nvSpPr>
            <p:cNvPr id="4122" name="TextBox 45"/>
            <p:cNvSpPr txBox="1">
              <a:spLocks noChangeArrowheads="1"/>
            </p:cNvSpPr>
            <p:nvPr/>
          </p:nvSpPr>
          <p:spPr bwMode="auto">
            <a:xfrm>
              <a:off x="5462727" y="2590800"/>
              <a:ext cx="1125499" cy="1600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What ways can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we </a:t>
              </a:r>
              <a:r>
                <a:rPr lang="en-GB" altLang="en-US" sz="1400" b="1" dirty="0" err="1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investi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-gate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what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we want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to know?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23" name="Oval 36"/>
            <p:cNvSpPr>
              <a:spLocks noChangeArrowheads="1"/>
            </p:cNvSpPr>
            <p:nvPr/>
          </p:nvSpPr>
          <p:spPr bwMode="auto">
            <a:xfrm>
              <a:off x="6588225" y="2438400"/>
              <a:ext cx="2478088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sz="2000" b="1" dirty="0" smtClean="0">
                  <a:solidFill>
                    <a:srgbClr val="0070C0"/>
                  </a:solidFill>
                </a:rPr>
                <a:t>Pilot interventions</a:t>
              </a:r>
              <a:endParaRPr lang="en-GB" altLang="en-US" sz="2000" b="1" dirty="0">
                <a:solidFill>
                  <a:srgbClr val="0070C0"/>
                </a:solidFill>
                <a:latin typeface="+mn-lt"/>
                <a:cs typeface="Times New Roman" pitchFamily="18" charset="0"/>
              </a:endParaRPr>
            </a:p>
          </p:txBody>
        </p:sp>
        <p:sp>
          <p:nvSpPr>
            <p:cNvPr id="4124" name="TextBox 47"/>
            <p:cNvSpPr txBox="1">
              <a:spLocks noChangeArrowheads="1"/>
            </p:cNvSpPr>
            <p:nvPr/>
          </p:nvSpPr>
          <p:spPr bwMode="auto">
            <a:xfrm>
              <a:off x="7772400" y="152400"/>
              <a:ext cx="12192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What has been said previously?</a:t>
              </a:r>
              <a:endParaRPr lang="en-GB" altLang="en-US" sz="1400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  <a:cs typeface="Arial" charset="0"/>
              </a:endParaRPr>
            </a:p>
          </p:txBody>
        </p:sp>
        <p:sp>
          <p:nvSpPr>
            <p:cNvPr id="4125" name="Oval 36"/>
            <p:cNvSpPr>
              <a:spLocks noChangeArrowheads="1"/>
            </p:cNvSpPr>
            <p:nvPr/>
          </p:nvSpPr>
          <p:spPr bwMode="auto">
            <a:xfrm>
              <a:off x="5657800" y="764704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</a:pPr>
              <a:r>
                <a:rPr lang="en-GB" altLang="en-US" sz="2400" b="1" dirty="0" smtClean="0">
                  <a:solidFill>
                    <a:srgbClr val="0070C0"/>
                  </a:solidFill>
                  <a:cs typeface="Times New Roman" pitchFamily="18" charset="0"/>
                </a:rPr>
                <a:t>What did we know already?</a:t>
              </a:r>
            </a:p>
          </p:txBody>
        </p:sp>
        <p:sp>
          <p:nvSpPr>
            <p:cNvPr id="4126" name="TextBox 49"/>
            <p:cNvSpPr txBox="1">
              <a:spLocks noChangeArrowheads="1"/>
            </p:cNvSpPr>
            <p:nvPr/>
          </p:nvSpPr>
          <p:spPr bwMode="auto">
            <a:xfrm>
              <a:off x="3347864" y="1879600"/>
              <a:ext cx="22288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What do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we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want to know?  How will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we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apply it to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our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practice?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7" name="Oval 36"/>
            <p:cNvSpPr>
              <a:spLocks noChangeArrowheads="1"/>
            </p:cNvSpPr>
            <p:nvPr/>
          </p:nvSpPr>
          <p:spPr bwMode="auto">
            <a:xfrm>
              <a:off x="3200400" y="762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 dirty="0" smtClean="0">
                  <a:solidFill>
                    <a:srgbClr val="0070C0"/>
                  </a:solidFill>
                  <a:latin typeface="+mn-lt"/>
                  <a:cs typeface="Times New Roman" pitchFamily="18" charset="0"/>
                </a:rPr>
                <a:t>Our School  EHWB best hoped for outcomes</a:t>
              </a:r>
              <a:endParaRPr lang="en-GB" altLang="en-US" sz="2000" b="1" dirty="0">
                <a:solidFill>
                  <a:srgbClr val="0070C0"/>
                </a:solidFill>
                <a:latin typeface="+mn-lt"/>
                <a:cs typeface="Times New Roman" pitchFamily="18" charset="0"/>
              </a:endParaRPr>
            </a:p>
          </p:txBody>
        </p:sp>
        <p:sp>
          <p:nvSpPr>
            <p:cNvPr id="4128" name="TextBox 51"/>
            <p:cNvSpPr txBox="1">
              <a:spLocks noChangeArrowheads="1"/>
            </p:cNvSpPr>
            <p:nvPr/>
          </p:nvSpPr>
          <p:spPr bwMode="auto">
            <a:xfrm>
              <a:off x="62178" y="5729561"/>
              <a:ext cx="2038350" cy="1231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are we </a:t>
              </a:r>
              <a:endParaRPr lang="en-GB" altLang="en-US" sz="14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going to make sense of the information gathered?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9" name="Oval 36"/>
            <p:cNvSpPr>
              <a:spLocks noChangeArrowheads="1"/>
            </p:cNvSpPr>
            <p:nvPr/>
          </p:nvSpPr>
          <p:spPr bwMode="auto">
            <a:xfrm>
              <a:off x="990600" y="41910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</a:pPr>
              <a:r>
                <a:rPr lang="en-GB" altLang="en-US" sz="1800" b="1" dirty="0" smtClean="0">
                  <a:solidFill>
                    <a:srgbClr val="0070C0"/>
                  </a:solidFill>
                  <a:cs typeface="Times New Roman" pitchFamily="18" charset="0"/>
                </a:rPr>
                <a:t>pre-end-pilot </a:t>
              </a:r>
              <a:r>
                <a:rPr lang="en-GB" sz="1800" b="1" dirty="0" smtClean="0">
                  <a:solidFill>
                    <a:srgbClr val="0070C0"/>
                  </a:solidFill>
                </a:rPr>
                <a:t>data suggest patterns</a:t>
              </a:r>
              <a:r>
                <a:rPr lang="en-GB" sz="1800" b="1" dirty="0">
                  <a:solidFill>
                    <a:srgbClr val="0070C0"/>
                  </a:solidFill>
                </a:rPr>
                <a:t> </a:t>
              </a:r>
              <a:r>
                <a:rPr lang="en-GB" sz="1800" b="1" dirty="0" smtClean="0">
                  <a:solidFill>
                    <a:srgbClr val="0070C0"/>
                  </a:solidFill>
                </a:rPr>
                <a:t>impact</a:t>
              </a:r>
              <a:endParaRPr lang="en-GB" altLang="en-US" sz="1400" b="1" dirty="0">
                <a:solidFill>
                  <a:srgbClr val="000000"/>
                </a:solidFill>
                <a:cs typeface="Times New Roman" pitchFamily="18" charset="0"/>
              </a:endParaRPr>
            </a:p>
          </p:txBody>
        </p:sp>
        <p:sp>
          <p:nvSpPr>
            <p:cNvPr id="4130" name="TextBox 53"/>
            <p:cNvSpPr txBox="1">
              <a:spLocks noChangeArrowheads="1"/>
            </p:cNvSpPr>
            <p:nvPr/>
          </p:nvSpPr>
          <p:spPr bwMode="auto">
            <a:xfrm>
              <a:off x="2536207" y="2856102"/>
              <a:ext cx="1219200" cy="1431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are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we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going </a:t>
              </a:r>
              <a:endParaRPr lang="en-GB" altLang="en-US" sz="1400" b="1" dirty="0" smtClea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to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share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our </a:t>
              </a:r>
              <a:r>
                <a:rPr lang="en-GB" altLang="en-US" sz="13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discoveries?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31" name="Oval 36"/>
            <p:cNvSpPr>
              <a:spLocks noChangeArrowheads="1"/>
            </p:cNvSpPr>
            <p:nvPr/>
          </p:nvSpPr>
          <p:spPr bwMode="auto">
            <a:xfrm>
              <a:off x="0" y="2590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 dirty="0" smtClean="0">
                  <a:solidFill>
                    <a:srgbClr val="FF0000"/>
                  </a:solidFill>
                  <a:cs typeface="Times New Roman" pitchFamily="18" charset="0"/>
                </a:rPr>
                <a:t>Feedback to school</a:t>
              </a:r>
              <a:endParaRPr lang="en-GB" altLang="en-US" sz="2400" b="1" dirty="0">
                <a:solidFill>
                  <a:srgbClr val="FF0000"/>
                </a:solidFill>
                <a:cs typeface="Times New Roman" pitchFamily="18" charset="0"/>
              </a:endParaRPr>
            </a:p>
          </p:txBody>
        </p:sp>
        <p:sp>
          <p:nvSpPr>
            <p:cNvPr id="4132" name="TextBox 55"/>
            <p:cNvSpPr txBox="1">
              <a:spLocks noChangeArrowheads="1"/>
            </p:cNvSpPr>
            <p:nvPr/>
          </p:nvSpPr>
          <p:spPr bwMode="auto">
            <a:xfrm>
              <a:off x="152400" y="152400"/>
              <a:ext cx="1447800" cy="1169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do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our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discoveries relate to </a:t>
              </a:r>
              <a:r>
                <a:rPr lang="en-GB" altLang="en-US" sz="14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our </a:t>
              </a: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practice?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33" name="Oval 36"/>
            <p:cNvSpPr>
              <a:spLocks noChangeArrowheads="1"/>
            </p:cNvSpPr>
            <p:nvPr/>
          </p:nvSpPr>
          <p:spPr bwMode="auto">
            <a:xfrm>
              <a:off x="914400" y="9144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sz="2400" b="1" dirty="0" smtClean="0">
                  <a:solidFill>
                    <a:srgbClr val="FF0000"/>
                  </a:solidFill>
                </a:rPr>
                <a:t>Plan for whole school, y 2</a:t>
              </a:r>
              <a:endParaRPr lang="en-GB" altLang="en-US" sz="2400" b="1" dirty="0">
                <a:solidFill>
                  <a:schemeClr val="accent1"/>
                </a:solidFill>
                <a:latin typeface="Constantia" pitchFamily="18" charset="0"/>
                <a:cs typeface="Times New Roman" pitchFamily="18" charset="0"/>
              </a:endParaRPr>
            </a:p>
          </p:txBody>
        </p:sp>
        <p:sp>
          <p:nvSpPr>
            <p:cNvPr id="58" name="Isosceles Triangle 57"/>
            <p:cNvSpPr/>
            <p:nvPr/>
          </p:nvSpPr>
          <p:spPr>
            <a:xfrm rot="1722360">
              <a:off x="1192626" y="5558689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9" name="Isosceles Triangle 58"/>
            <p:cNvSpPr/>
            <p:nvPr/>
          </p:nvSpPr>
          <p:spPr>
            <a:xfrm rot="18729698" flipH="1">
              <a:off x="7670836" y="5499671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0" name="Isosceles Triangle 59"/>
            <p:cNvSpPr/>
            <p:nvPr/>
          </p:nvSpPr>
          <p:spPr>
            <a:xfrm rot="10800000">
              <a:off x="4420109" y="4648913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1" name="Isosceles Triangle 60"/>
            <p:cNvSpPr/>
            <p:nvPr/>
          </p:nvSpPr>
          <p:spPr>
            <a:xfrm rot="5400000">
              <a:off x="6478211" y="3178390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2" name="Isosceles Triangle 61"/>
            <p:cNvSpPr/>
            <p:nvPr/>
          </p:nvSpPr>
          <p:spPr>
            <a:xfrm>
              <a:off x="4278666" y="1600445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3" name="Isosceles Triangle 62"/>
            <p:cNvSpPr/>
            <p:nvPr/>
          </p:nvSpPr>
          <p:spPr>
            <a:xfrm rot="16200000" flipH="1">
              <a:off x="2247764" y="3238725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4" name="Isosceles Triangle 63"/>
            <p:cNvSpPr/>
            <p:nvPr/>
          </p:nvSpPr>
          <p:spPr>
            <a:xfrm rot="19283450" flipV="1">
              <a:off x="1039931" y="987576"/>
              <a:ext cx="380934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5" name="Isosceles Triangle 64"/>
            <p:cNvSpPr/>
            <p:nvPr/>
          </p:nvSpPr>
          <p:spPr>
            <a:xfrm rot="2316550" flipH="1" flipV="1">
              <a:off x="7673310" y="924067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49" y="2932112"/>
            <a:ext cx="1878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4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761550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   Innovation</a:t>
            </a:r>
            <a:r>
              <a:rPr lang="en-GB" sz="60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– Next steps</a:t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How will we share the benefits of the new interventions? </a:t>
            </a:r>
            <a:b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                          …..Share….school wide impact……</a:t>
            </a: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r>
              <a:rPr lang="en-GB" dirty="0" smtClean="0"/>
              <a:t>Which have been the most effective new interventions for your school population?</a:t>
            </a:r>
          </a:p>
          <a:p>
            <a:r>
              <a:rPr lang="en-GB" dirty="0" smtClean="0"/>
              <a:t>Which ones are you going to roll out across the school?</a:t>
            </a:r>
          </a:p>
          <a:p>
            <a:r>
              <a:rPr lang="en-GB" dirty="0" smtClean="0"/>
              <a:t>How will we enable this?</a:t>
            </a:r>
          </a:p>
          <a:p>
            <a:pPr lvl="1"/>
            <a:r>
              <a:rPr lang="en-GB" dirty="0" smtClean="0"/>
              <a:t>Explaining</a:t>
            </a:r>
          </a:p>
          <a:p>
            <a:pPr lvl="1"/>
            <a:r>
              <a:rPr lang="en-GB" dirty="0" smtClean="0"/>
              <a:t>Training</a:t>
            </a:r>
          </a:p>
          <a:p>
            <a:pPr lvl="1"/>
            <a:r>
              <a:rPr lang="en-GB" dirty="0" smtClean="0"/>
              <a:t>Mentoring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2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257494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Impact</a:t>
            </a:r>
            <a:r>
              <a:rPr lang="en-GB" sz="60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 smtClean="0">
                <a:solidFill>
                  <a:schemeClr val="bg1">
                    <a:lumMod val="95000"/>
                  </a:schemeClr>
                </a:solidFill>
              </a:rPr>
              <a:t>what mental health issues are important for your school?  </a:t>
            </a: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/>
          <a:lstStyle/>
          <a:p>
            <a:r>
              <a:rPr lang="en-GB" dirty="0" smtClean="0"/>
              <a:t>(What evidence did you collect and when?)</a:t>
            </a:r>
          </a:p>
          <a:p>
            <a:r>
              <a:rPr lang="en-GB" dirty="0" smtClean="0"/>
              <a:t>How will you present </a:t>
            </a:r>
            <a:r>
              <a:rPr lang="en-GB" dirty="0"/>
              <a:t>the evidence to convince school leadership/ teachers/ pupils of the intervention benefits</a:t>
            </a:r>
            <a:r>
              <a:rPr lang="en-GB" dirty="0" smtClean="0"/>
              <a:t>?</a:t>
            </a:r>
          </a:p>
          <a:p>
            <a:r>
              <a:rPr lang="en-GB" dirty="0" smtClean="0"/>
              <a:t>What has been the impact of SMILE from project start to now?</a:t>
            </a:r>
          </a:p>
          <a:p>
            <a:r>
              <a:rPr lang="en-GB" dirty="0" smtClean="0"/>
              <a:t>What are your next steps?</a:t>
            </a:r>
            <a:endParaRPr lang="en-GB" dirty="0"/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81010"/>
            <a:ext cx="903649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 smtClean="0"/>
              <a:t>We need to take this whole school….where do we start?... Prioritise &amp; simplify for your unique SMILE community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dirty="0" smtClean="0"/>
              <a:t>“If you were to tell someone just two things to do to adopt the SMILE approach what would they be?”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Think of 2 things your school will start with for each:</a:t>
            </a:r>
          </a:p>
          <a:p>
            <a:pPr marL="0" indent="0">
              <a:buNone/>
            </a:pPr>
            <a:r>
              <a:rPr lang="en-GB" dirty="0" smtClean="0"/>
              <a:t>Staff					Pupils</a:t>
            </a:r>
          </a:p>
          <a:p>
            <a:pPr marL="0" indent="0">
              <a:buNone/>
            </a:pPr>
            <a:r>
              <a:rPr lang="en-GB" dirty="0" smtClean="0"/>
              <a:t>1.___________________   1.___________________</a:t>
            </a:r>
          </a:p>
          <a:p>
            <a:pPr marL="0" indent="0">
              <a:buNone/>
            </a:pPr>
            <a:r>
              <a:rPr lang="en-GB" dirty="0" smtClean="0"/>
              <a:t>2.___________________   2.___________________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1266"/>
            <a:ext cx="9144000" cy="1257494"/>
          </a:xfrm>
          <a:prstGeom prst="rect">
            <a:avLst/>
          </a:prstGeom>
          <a:solidFill>
            <a:schemeClr val="accent5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     Next steps</a:t>
            </a:r>
            <a:r>
              <a:rPr lang="en-GB" sz="60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55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8995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>
              <a:hlinkClick r:id="rId2" action="ppaction://hlinkfile"/>
            </a:endParaRPr>
          </a:p>
          <a:p>
            <a:r>
              <a:rPr lang="en-GB" dirty="0" smtClean="0">
                <a:hlinkClick r:id="rId2" action="ppaction://hlinkfile"/>
              </a:rPr>
              <a:t>SMILE PROJECT TIMELINE ( 11.6.19).docx</a:t>
            </a:r>
            <a:endParaRPr lang="en-GB" dirty="0" smtClean="0"/>
          </a:p>
          <a:p>
            <a:r>
              <a:rPr lang="en-GB" b="1" dirty="0" smtClean="0">
                <a:hlinkClick r:id="rId3"/>
              </a:rPr>
              <a:t>WEBSITE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-Forest Oak</a:t>
            </a:r>
          </a:p>
          <a:p>
            <a:pPr marL="0" indent="0">
              <a:buNone/>
            </a:pPr>
            <a:r>
              <a:rPr lang="en-GB" b="1" dirty="0" smtClean="0"/>
              <a:t>-SMILE</a:t>
            </a:r>
          </a:p>
          <a:p>
            <a:pPr marL="0" indent="0">
              <a:buNone/>
            </a:pPr>
            <a:r>
              <a:rPr lang="en-GB" b="1" dirty="0" smtClean="0"/>
              <a:t>-Research </a:t>
            </a:r>
          </a:p>
          <a:p>
            <a:pPr marL="0" indent="0">
              <a:buNone/>
            </a:pPr>
            <a:r>
              <a:rPr lang="en-GB" b="1" dirty="0" smtClean="0"/>
              <a:t>section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5096" t="20469" r="27309" b="28344"/>
          <a:stretch/>
        </p:blipFill>
        <p:spPr>
          <a:xfrm>
            <a:off x="2627784" y="2348880"/>
            <a:ext cx="6192689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5577483"/>
          </a:xfrm>
        </p:spPr>
        <p:txBody>
          <a:bodyPr/>
          <a:lstStyle/>
          <a:p>
            <a:r>
              <a:rPr lang="en-GB" dirty="0"/>
              <a:t>C</a:t>
            </a:r>
            <a:r>
              <a:rPr lang="en-GB" dirty="0" smtClean="0"/>
              <a:t>onsider whole school launch and keeping EHWB momentum in your community…</a:t>
            </a:r>
          </a:p>
          <a:p>
            <a:r>
              <a:rPr lang="en-GB" dirty="0"/>
              <a:t>W</a:t>
            </a:r>
            <a:r>
              <a:rPr lang="en-GB" dirty="0" smtClean="0"/>
              <a:t>ho is driving EHWB? Are they supported?…</a:t>
            </a:r>
          </a:p>
          <a:p>
            <a:r>
              <a:rPr lang="en-GB" dirty="0"/>
              <a:t>W</a:t>
            </a:r>
            <a:r>
              <a:rPr lang="en-GB" dirty="0" smtClean="0"/>
              <a:t>hat support you will need from project team?…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29000"/>
            <a:ext cx="3051412" cy="2265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4" t="20454" r="10867" b="57387"/>
          <a:stretch/>
        </p:blipFill>
        <p:spPr bwMode="auto">
          <a:xfrm>
            <a:off x="467544" y="5567499"/>
            <a:ext cx="8333510" cy="1278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11266"/>
            <a:ext cx="9144000" cy="1257494"/>
          </a:xfrm>
          <a:prstGeom prst="rect">
            <a:avLst/>
          </a:prstGeom>
          <a:solidFill>
            <a:schemeClr val="accent5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b="1" dirty="0" smtClean="0">
                <a:solidFill>
                  <a:srgbClr val="CCFF66"/>
                </a:solidFill>
              </a:rPr>
              <a:t>	          Final thoughts..</a:t>
            </a:r>
            <a: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GB" sz="3600" b="1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en-GB" sz="31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20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647</Words>
  <Application>Microsoft Office PowerPoint</Application>
  <PresentationFormat>On-screen Show (4:3)</PresentationFormat>
  <Paragraphs>150</Paragraphs>
  <Slides>23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Georgia</vt:lpstr>
      <vt:lpstr>Times New Roman</vt:lpstr>
      <vt:lpstr>Wingdings</vt:lpstr>
      <vt:lpstr>Office Theme</vt:lpstr>
      <vt:lpstr>PowerPoint Presentation</vt:lpstr>
      <vt:lpstr>    End of year 1 Conference   </vt:lpstr>
      <vt:lpstr>          Intervention                           a chance to reflect….</vt:lpstr>
      <vt:lpstr>  Reflect &amp; share- how have you captured impact on wellbeing  </vt:lpstr>
      <vt:lpstr>  Reflect &amp;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Staff wellbeing </vt:lpstr>
      <vt:lpstr> Schools’ presentations </vt:lpstr>
      <vt:lpstr>PowerPoint Presentation</vt:lpstr>
      <vt:lpstr>  </vt:lpstr>
      <vt:lpstr> Next steps…..</vt:lpstr>
      <vt:lpstr>PowerPoint Presentation</vt:lpstr>
      <vt:lpstr>         Innovation – Next steps How will we share the benefits of the new interventions?                            …..Share….school wide impact……</vt:lpstr>
      <vt:lpstr>      Impact –  what mental health issues are important for your school?  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 Jerrard</dc:creator>
  <cp:lastModifiedBy>I Jerrard</cp:lastModifiedBy>
  <cp:revision>43</cp:revision>
  <dcterms:created xsi:type="dcterms:W3CDTF">2019-01-16T12:49:41Z</dcterms:created>
  <dcterms:modified xsi:type="dcterms:W3CDTF">2019-06-11T08:35:09Z</dcterms:modified>
</cp:coreProperties>
</file>