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03" r:id="rId2"/>
    <p:sldId id="340" r:id="rId3"/>
    <p:sldId id="408" r:id="rId4"/>
    <p:sldId id="404" r:id="rId5"/>
    <p:sldId id="398" r:id="rId6"/>
    <p:sldId id="407" r:id="rId7"/>
    <p:sldId id="406" r:id="rId8"/>
    <p:sldId id="405" r:id="rId9"/>
    <p:sldId id="39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57C5"/>
    <a:srgbClr val="00CC66"/>
    <a:srgbClr val="CCFF66"/>
    <a:srgbClr val="CC0000"/>
    <a:srgbClr val="008000"/>
    <a:srgbClr val="333399"/>
    <a:srgbClr val="5D6BAF"/>
    <a:srgbClr val="FF33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69"/>
  </p:normalViewPr>
  <p:slideViewPr>
    <p:cSldViewPr>
      <p:cViewPr varScale="1">
        <p:scale>
          <a:sx n="62" d="100"/>
          <a:sy n="62" d="100"/>
        </p:scale>
        <p:origin x="3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60CF2D-5226-4DBF-B93F-380F795CEBFF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DC04EA-DB6D-4AA7-B89E-A23DF86350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899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err="1"/>
              <a:t>Issy</a:t>
            </a:r>
            <a:endParaRPr lang="en-GB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Each school defines their own outcomes. Evaluation will take place in relation to these outcomes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5840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Issy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673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Amanda/</a:t>
            </a:r>
            <a:r>
              <a:rPr lang="en-GB" dirty="0" err="1"/>
              <a:t>Issy</a:t>
            </a:r>
            <a:endParaRPr lang="en-GB" dirty="0"/>
          </a:p>
          <a:p>
            <a:r>
              <a:rPr lang="en-GB" dirty="0"/>
              <a:t>Interventions</a:t>
            </a:r>
          </a:p>
          <a:p>
            <a:r>
              <a:rPr lang="en-GB" dirty="0"/>
              <a:t>Empowering</a:t>
            </a:r>
          </a:p>
          <a:p>
            <a:r>
              <a:rPr lang="en-GB" dirty="0"/>
              <a:t>Mental</a:t>
            </a:r>
            <a:r>
              <a:rPr lang="en-GB" baseline="0" dirty="0"/>
              <a:t> health and </a:t>
            </a:r>
            <a:r>
              <a:rPr lang="en-GB" baseline="0" dirty="0" err="1"/>
              <a:t>wellbinet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591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094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724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809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548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091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024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713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736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944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107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278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242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png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8.jp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7.jpg"/><Relationship Id="rId11" Type="http://schemas.openxmlformats.org/officeDocument/2006/relationships/image" Target="../media/image1.png"/><Relationship Id="rId5" Type="http://schemas.openxmlformats.org/officeDocument/2006/relationships/image" Target="../media/image6.jpg"/><Relationship Id="rId10" Type="http://schemas.openxmlformats.org/officeDocument/2006/relationships/oleObject" Target="../embeddings/oleObject6.bin"/><Relationship Id="rId4" Type="http://schemas.openxmlformats.org/officeDocument/2006/relationships/image" Target="../media/image5.png"/><Relationship Id="rId9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Dickens Heath CPS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14" t="21764" r="17731" b="48485"/>
          <a:stretch/>
        </p:blipFill>
        <p:spPr>
          <a:xfrm>
            <a:off x="2958181" y="404664"/>
            <a:ext cx="2767184" cy="12468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7E7E88DF-7749-874E-9CEF-4038DE9B72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3927" y="3212976"/>
            <a:ext cx="1659064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6B193729-F173-F843-97A9-8504DF946F4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6107600"/>
              </p:ext>
            </p:extLst>
          </p:nvPr>
        </p:nvGraphicFramePr>
        <p:xfrm>
          <a:off x="3923928" y="3212976"/>
          <a:ext cx="1152128" cy="20968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r:id="rId4" imgW="1727200" imgH="3162300" progId="PBrush">
                  <p:embed/>
                </p:oleObj>
              </mc:Choice>
              <mc:Fallback>
                <p:oleObj r:id="rId4" imgW="1727200" imgH="3162300" progId="PBrush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3928" y="3212976"/>
                        <a:ext cx="1152128" cy="209687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72378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863" y="0"/>
            <a:ext cx="8772274" cy="864096"/>
          </a:xfrm>
          <a:solidFill>
            <a:srgbClr val="00B050"/>
          </a:solidFill>
        </p:spPr>
        <p:txBody>
          <a:bodyPr>
            <a:normAutofit/>
          </a:bodyPr>
          <a:lstStyle/>
          <a:p>
            <a:pPr lvl="0" algn="l"/>
            <a:r>
              <a:rPr lang="en-GB" b="1" dirty="0">
                <a:solidFill>
                  <a:schemeClr val="bg1"/>
                </a:solidFill>
              </a:rPr>
              <a:t> Agreed priority focus…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863" y="764426"/>
            <a:ext cx="8496945" cy="571500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spcAft>
                <a:spcPts val="1200"/>
              </a:spcAft>
              <a:buNone/>
            </a:pPr>
            <a:r>
              <a:rPr lang="en-GB" sz="2800" b="1" u="sng" dirty="0"/>
              <a:t>We identified these priorities:</a:t>
            </a:r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GB" sz="1800" dirty="0"/>
              <a:t>EHWB of children and staff</a:t>
            </a:r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GB" sz="1800" dirty="0"/>
              <a:t>Training/modelling for staff and parents to feel confident in supporting pupil’s EHWB</a:t>
            </a:r>
          </a:p>
          <a:p>
            <a:pPr marL="0" indent="0">
              <a:buNone/>
            </a:pPr>
            <a:r>
              <a:rPr lang="en-GB" sz="2800" b="1" u="sng" dirty="0"/>
              <a:t>We want to achieve:</a:t>
            </a:r>
          </a:p>
          <a:p>
            <a:r>
              <a:rPr lang="en-GB" sz="1800" dirty="0"/>
              <a:t>Positive whole school vision for supporting pupil’s EHWB </a:t>
            </a:r>
          </a:p>
          <a:p>
            <a:r>
              <a:rPr lang="en-GB" sz="1800" dirty="0"/>
              <a:t>Embed emotion coaching-self regulation of feelings/behaviours</a:t>
            </a:r>
          </a:p>
          <a:p>
            <a:r>
              <a:rPr lang="en-GB" sz="1800" dirty="0"/>
              <a:t>Less children in class/school behaviour log</a:t>
            </a:r>
          </a:p>
          <a:p>
            <a:r>
              <a:rPr lang="en-GB" sz="1800" dirty="0"/>
              <a:t>Support for parents around supporting their child’s </a:t>
            </a:r>
            <a:r>
              <a:rPr lang="en-GB" sz="1800" dirty="0" smtClean="0"/>
              <a:t>EHWB</a:t>
            </a:r>
          </a:p>
          <a:p>
            <a:r>
              <a:rPr lang="en-GB" sz="1800" dirty="0" smtClean="0"/>
              <a:t>Confidence in staff supporting pupils </a:t>
            </a:r>
            <a:r>
              <a:rPr lang="en-GB" sz="1800" dirty="0" err="1" smtClean="0"/>
              <a:t>wel</a:t>
            </a:r>
            <a:r>
              <a:rPr lang="en-GB" sz="1800" dirty="0" smtClean="0"/>
              <a:t> being during unstructured times of the day. </a:t>
            </a:r>
            <a:endParaRPr lang="en-GB" sz="1800" dirty="0"/>
          </a:p>
          <a:p>
            <a:pPr marL="0" indent="0">
              <a:buNone/>
            </a:pPr>
            <a:r>
              <a:rPr lang="en-GB" sz="2800" b="1" u="sng" dirty="0"/>
              <a:t>Data we are using to illuminate our best hoped-for outcomes:</a:t>
            </a:r>
          </a:p>
          <a:p>
            <a:r>
              <a:rPr lang="en-GB" sz="1800" dirty="0"/>
              <a:t>WEMWBS questionnaire</a:t>
            </a:r>
          </a:p>
          <a:p>
            <a:r>
              <a:rPr lang="en-GB" sz="1800" dirty="0"/>
              <a:t>SMILE questionnaire for children</a:t>
            </a:r>
          </a:p>
          <a:p>
            <a:r>
              <a:rPr lang="en-GB" sz="1800" dirty="0"/>
              <a:t>Incidents in behaviour </a:t>
            </a:r>
            <a:r>
              <a:rPr lang="en-GB" sz="1800" dirty="0" smtClean="0"/>
              <a:t>log</a:t>
            </a:r>
          </a:p>
          <a:p>
            <a:r>
              <a:rPr lang="en-GB" sz="1800" dirty="0" smtClean="0"/>
              <a:t>Pupil voice discussions </a:t>
            </a:r>
            <a:endParaRPr lang="en-GB" sz="1800" dirty="0"/>
          </a:p>
          <a:p>
            <a:pPr marL="0" indent="0">
              <a:buNone/>
            </a:pPr>
            <a:endParaRPr lang="en-GB" sz="2800" b="1" u="sng" dirty="0"/>
          </a:p>
        </p:txBody>
      </p:sp>
      <p:pic>
        <p:nvPicPr>
          <p:cNvPr id="4" name="Picture 2" descr="C:\Users\JonesSal\AppData\Local\Microsoft\Windows\Temporary Internet Files\Content.IE5\3Z61KM6B\MC90043162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38776">
            <a:off x="7622220" y="160545"/>
            <a:ext cx="1158299" cy="115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948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 smtClean="0"/>
              <a:t>Challenging year through management of change process</a:t>
            </a:r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r>
              <a:rPr lang="en-GB" dirty="0" smtClean="0"/>
              <a:t>Staff well-being is high upon SLT agenda to find solutions and try new ways to engage and support staff with their wellbeing. 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Current proposals for changes to school day / curriculum delivery </a:t>
            </a:r>
          </a:p>
          <a:p>
            <a:pPr marL="0" indent="0">
              <a:buNone/>
            </a:pPr>
            <a:r>
              <a:rPr lang="en-GB" dirty="0" smtClean="0"/>
              <a:t>+   SLT trying to explore ways to support staff</a:t>
            </a:r>
          </a:p>
          <a:p>
            <a:pPr>
              <a:buFontTx/>
              <a:buChar char="-"/>
            </a:pPr>
            <a:r>
              <a:rPr lang="en-GB" dirty="0" smtClean="0"/>
              <a:t>Many staff view this negatively and find changes overwhelming. </a:t>
            </a:r>
          </a:p>
          <a:p>
            <a:pPr>
              <a:buFontTx/>
              <a:buChar char="-"/>
            </a:pPr>
            <a:endParaRPr lang="en-GB" dirty="0" smtClean="0"/>
          </a:p>
          <a:p>
            <a:r>
              <a:rPr lang="en-GB" dirty="0" smtClean="0"/>
              <a:t>DHCPS has a very open and honest team who are working together to try to make genuine positive changes.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Incentives have included WOW notes, praise boards, time given to teachers through providing children with additional movement sessions in summer term.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F19F5CF-8669-494B-84C7-8B26E8972101}"/>
              </a:ext>
            </a:extLst>
          </p:cNvPr>
          <p:cNvSpPr txBox="1">
            <a:spLocks/>
          </p:cNvSpPr>
          <p:nvPr/>
        </p:nvSpPr>
        <p:spPr>
          <a:xfrm>
            <a:off x="185863" y="414090"/>
            <a:ext cx="8772274" cy="864096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solidFill>
                  <a:schemeClr val="bg1"/>
                </a:solidFill>
              </a:rPr>
              <a:t> Staff wellbeing </a:t>
            </a:r>
            <a:endParaRPr lang="en-GB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F9961543-5010-4A46-84CA-C0147FD8566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4379418"/>
              </p:ext>
            </p:extLst>
          </p:nvPr>
        </p:nvGraphicFramePr>
        <p:xfrm>
          <a:off x="457200" y="443561"/>
          <a:ext cx="442392" cy="8051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r:id="rId3" imgW="1727200" imgH="3162300" progId="PBrush">
                  <p:embed/>
                </p:oleObj>
              </mc:Choice>
              <mc:Fallback>
                <p:oleObj r:id="rId3" imgW="1727200" imgH="3162300" progId="PBrush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F9961543-5010-4A46-84CA-C0147FD8566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443561"/>
                        <a:ext cx="442392" cy="80515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7159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1">
            <a:extLst>
              <a:ext uri="{FF2B5EF4-FFF2-40B4-BE49-F238E27FC236}">
                <a16:creationId xmlns:a16="http://schemas.microsoft.com/office/drawing/2014/main" id="{243DF4DF-63FD-5542-8B40-FF3F2F613388}"/>
              </a:ext>
            </a:extLst>
          </p:cNvPr>
          <p:cNvSpPr txBox="1">
            <a:spLocks/>
          </p:cNvSpPr>
          <p:nvPr/>
        </p:nvSpPr>
        <p:spPr>
          <a:xfrm>
            <a:off x="323527" y="1190571"/>
            <a:ext cx="8634609" cy="44706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2400"/>
              </a:spcAft>
            </a:pPr>
            <a:r>
              <a:rPr lang="en-GB" sz="2400" dirty="0"/>
              <a:t>Wake Up, Shake Up</a:t>
            </a:r>
          </a:p>
          <a:p>
            <a:pPr>
              <a:spcAft>
                <a:spcPts val="2400"/>
              </a:spcAft>
            </a:pPr>
            <a:r>
              <a:rPr lang="en-GB" sz="2400" dirty="0"/>
              <a:t>Time for Talk</a:t>
            </a:r>
          </a:p>
          <a:p>
            <a:pPr>
              <a:spcAft>
                <a:spcPts val="2400"/>
              </a:spcAft>
            </a:pPr>
            <a:r>
              <a:rPr lang="en-GB" sz="2400" dirty="0"/>
              <a:t>Worry bags</a:t>
            </a:r>
          </a:p>
          <a:p>
            <a:pPr>
              <a:spcAft>
                <a:spcPts val="2400"/>
              </a:spcAft>
            </a:pPr>
            <a:r>
              <a:rPr lang="en-GB" sz="2400" dirty="0"/>
              <a:t>PSHE Jigsaw programme</a:t>
            </a:r>
          </a:p>
          <a:p>
            <a:pPr marL="0" indent="0" algn="ctr">
              <a:spcAft>
                <a:spcPts val="2400"/>
              </a:spcAft>
              <a:buNone/>
            </a:pPr>
            <a:r>
              <a:rPr lang="en-GB" sz="2400" dirty="0"/>
              <a:t>At the heart of our focus is the well being of our staff and children and giving specific time to develop this with parents, staff and children.</a:t>
            </a:r>
          </a:p>
          <a:p>
            <a:pPr marL="0" indent="0" algn="ctr">
              <a:spcAft>
                <a:spcPts val="2400"/>
              </a:spcAft>
              <a:buNone/>
            </a:pPr>
            <a:endParaRPr lang="en-GB" sz="2300" dirty="0"/>
          </a:p>
          <a:p>
            <a:pPr marL="0" indent="0" algn="ctr">
              <a:spcAft>
                <a:spcPts val="2400"/>
              </a:spcAft>
              <a:buNone/>
            </a:pPr>
            <a:endParaRPr lang="en-GB" sz="2300" dirty="0"/>
          </a:p>
          <a:p>
            <a:pPr marL="0" indent="0">
              <a:spcAft>
                <a:spcPts val="2400"/>
              </a:spcAft>
              <a:buNone/>
            </a:pPr>
            <a:endParaRPr lang="en-GB" sz="1600" dirty="0"/>
          </a:p>
          <a:p>
            <a:pPr marL="0" indent="0" algn="ctr">
              <a:spcAft>
                <a:spcPts val="2400"/>
              </a:spcAft>
              <a:buNone/>
            </a:pPr>
            <a:endParaRPr lang="en-GB" sz="1600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3F19F5CF-8669-494B-84C7-8B26E8972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863" y="104271"/>
            <a:ext cx="8772274" cy="864096"/>
          </a:xfrm>
          <a:solidFill>
            <a:srgbClr val="00B050"/>
          </a:solidFill>
        </p:spPr>
        <p:txBody>
          <a:bodyPr>
            <a:normAutofit/>
          </a:bodyPr>
          <a:lstStyle/>
          <a:p>
            <a:pPr lvl="0"/>
            <a:r>
              <a:rPr lang="en-GB" b="1" dirty="0">
                <a:solidFill>
                  <a:schemeClr val="bg1"/>
                </a:solidFill>
              </a:rPr>
              <a:t> What did we start with…</a:t>
            </a:r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9C687886-F58D-8F4C-9D76-5C4E4D8C140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6492002"/>
              </p:ext>
            </p:extLst>
          </p:nvPr>
        </p:nvGraphicFramePr>
        <p:xfrm>
          <a:off x="337177" y="169279"/>
          <a:ext cx="416103" cy="757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r:id="rId3" imgW="1727200" imgH="3162300" progId="PBrush">
                  <p:embed/>
                </p:oleObj>
              </mc:Choice>
              <mc:Fallback>
                <p:oleObj r:id="rId3" imgW="1727200" imgH="3162300" progId="PBrush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6B193729-F173-F843-97A9-8504DF946F4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177" y="169279"/>
                        <a:ext cx="416103" cy="75730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89467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28876"/>
            <a:ext cx="8229600" cy="1143000"/>
          </a:xfrm>
          <a:ln w="38100">
            <a:solidFill>
              <a:schemeClr val="accent6"/>
            </a:solidFill>
          </a:ln>
        </p:spPr>
        <p:txBody>
          <a:bodyPr>
            <a:normAutofit fontScale="90000"/>
          </a:bodyPr>
          <a:lstStyle/>
          <a:p>
            <a:r>
              <a:rPr lang="en-GB" sz="4000" b="1" dirty="0"/>
              <a:t> </a:t>
            </a:r>
            <a:br>
              <a:rPr lang="en-GB" sz="4000" b="1" dirty="0"/>
            </a:br>
            <a:r>
              <a:rPr lang="en-GB" sz="4000" b="1" dirty="0"/>
              <a:t/>
            </a:r>
            <a:br>
              <a:rPr lang="en-GB" sz="4000" b="1" dirty="0"/>
            </a:br>
            <a:r>
              <a:rPr lang="en-GB" sz="6000" b="1" dirty="0">
                <a:solidFill>
                  <a:srgbClr val="FFC000"/>
                </a:solidFill>
              </a:rPr>
              <a:t>DHCPS resource chest </a:t>
            </a:r>
            <a:br>
              <a:rPr lang="en-GB" sz="6000" b="1" dirty="0">
                <a:solidFill>
                  <a:srgbClr val="FFC000"/>
                </a:solidFill>
              </a:rPr>
            </a:br>
            <a:r>
              <a:rPr lang="en-GB" dirty="0"/>
              <a:t/>
            </a:r>
            <a:br>
              <a:rPr lang="en-GB" dirty="0"/>
            </a:b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2071389"/>
            <a:ext cx="8229600" cy="4525963"/>
          </a:xfrm>
        </p:spPr>
        <p:txBody>
          <a:bodyPr>
            <a:normAutofit fontScale="62500" lnSpcReduction="20000"/>
          </a:bodyPr>
          <a:lstStyle/>
          <a:p>
            <a:r>
              <a:rPr lang="en-GB" b="1" dirty="0"/>
              <a:t>Youth Mental Health First </a:t>
            </a:r>
            <a:r>
              <a:rPr lang="en-GB" b="1" dirty="0" smtClean="0"/>
              <a:t>Aiders</a:t>
            </a:r>
            <a:endParaRPr lang="en-GB" b="1" dirty="0"/>
          </a:p>
          <a:p>
            <a:r>
              <a:rPr lang="en-GB" b="1" dirty="0"/>
              <a:t>WEMWBS </a:t>
            </a:r>
            <a:r>
              <a:rPr lang="en-GB" dirty="0"/>
              <a:t>( for staff;)</a:t>
            </a:r>
          </a:p>
          <a:p>
            <a:r>
              <a:rPr lang="en-GB" b="1" dirty="0"/>
              <a:t>ALGEE</a:t>
            </a:r>
          </a:p>
          <a:p>
            <a:r>
              <a:rPr lang="en-GB" b="1" dirty="0"/>
              <a:t>Restorative </a:t>
            </a:r>
            <a:r>
              <a:rPr lang="en-GB" b="1" dirty="0" smtClean="0"/>
              <a:t>justice</a:t>
            </a:r>
            <a:endParaRPr lang="en-GB" b="1" dirty="0"/>
          </a:p>
          <a:p>
            <a:r>
              <a:rPr lang="en-GB" b="1" dirty="0"/>
              <a:t>Coping scales</a:t>
            </a:r>
          </a:p>
          <a:p>
            <a:r>
              <a:rPr lang="en-GB" b="1" dirty="0"/>
              <a:t>Zones of regulation</a:t>
            </a:r>
          </a:p>
          <a:p>
            <a:r>
              <a:rPr lang="en-GB" b="1" dirty="0" smtClean="0"/>
              <a:t>School </a:t>
            </a:r>
            <a:r>
              <a:rPr lang="en-GB" b="1" dirty="0"/>
              <a:t>interventions using CBT approach </a:t>
            </a:r>
            <a:r>
              <a:rPr lang="en-GB" b="1" dirty="0" err="1"/>
              <a:t>e.g</a:t>
            </a:r>
            <a:r>
              <a:rPr lang="en-GB" b="1" dirty="0"/>
              <a:t>: anxiety awareness, self/anger management, use of tool boxes to self-regulate</a:t>
            </a:r>
          </a:p>
          <a:p>
            <a:r>
              <a:rPr lang="en-GB" b="1" dirty="0"/>
              <a:t>Therapy-individual or groups: play, Lego</a:t>
            </a:r>
          </a:p>
          <a:p>
            <a:r>
              <a:rPr lang="en-GB" b="1" dirty="0"/>
              <a:t>Emotion coaching</a:t>
            </a:r>
          </a:p>
          <a:p>
            <a:r>
              <a:rPr lang="en-GB" b="1" dirty="0"/>
              <a:t>Healthy Schools Solihull</a:t>
            </a:r>
          </a:p>
          <a:p>
            <a:r>
              <a:rPr lang="en-GB" b="1" dirty="0"/>
              <a:t>Eat well move more programme</a:t>
            </a:r>
          </a:p>
          <a:p>
            <a:r>
              <a:rPr lang="en-GB" b="1" dirty="0"/>
              <a:t>Nurture group – Time to </a:t>
            </a:r>
            <a:r>
              <a:rPr lang="en-GB" b="1" dirty="0" smtClean="0"/>
              <a:t>talk</a:t>
            </a:r>
          </a:p>
          <a:p>
            <a:r>
              <a:rPr lang="en-GB" b="1" dirty="0" smtClean="0"/>
              <a:t>Forest/farm groups for children during lunch/play times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1805047"/>
            <a:ext cx="941649" cy="984302"/>
          </a:xfrm>
          <a:prstGeom prst="rect">
            <a:avLst/>
          </a:prstGeom>
        </p:spPr>
      </p:pic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2890AF8D-B870-B64D-934F-3351E830A3E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4057524"/>
              </p:ext>
            </p:extLst>
          </p:nvPr>
        </p:nvGraphicFramePr>
        <p:xfrm>
          <a:off x="323528" y="233628"/>
          <a:ext cx="553908" cy="1008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r:id="rId5" imgW="1727200" imgH="3162300" progId="PBrush">
                  <p:embed/>
                </p:oleObj>
              </mc:Choice>
              <mc:Fallback>
                <p:oleObj r:id="rId5" imgW="1727200" imgH="3162300" progId="PBrush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6B193729-F173-F843-97A9-8504DF946F4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233628"/>
                        <a:ext cx="553908" cy="1008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7731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64376E-EC6F-D846-B996-E497973CE5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1048"/>
          </a:xfrm>
        </p:spPr>
        <p:txBody>
          <a:bodyPr>
            <a:normAutofit fontScale="70000" lnSpcReduction="20000"/>
          </a:bodyPr>
          <a:lstStyle/>
          <a:p>
            <a:pPr marL="285750" indent="-285750"/>
            <a:r>
              <a:rPr lang="en-US" dirty="0"/>
              <a:t>Enhanced role of SEMH for high need children</a:t>
            </a:r>
          </a:p>
          <a:p>
            <a:pPr marL="285750" indent="-285750"/>
            <a:r>
              <a:rPr lang="en-US" dirty="0"/>
              <a:t>Inclusion Lead (HM) working daily with highly vulnerable children-relationship building, self-identity and understanding</a:t>
            </a:r>
          </a:p>
          <a:p>
            <a:pPr marL="285750" indent="-285750"/>
            <a:r>
              <a:rPr lang="en-US" dirty="0"/>
              <a:t>Developing the restorative approach – rewriting the behavior policy in line with this approach – training for staff and staff working party involvement in the development of the policy</a:t>
            </a:r>
          </a:p>
          <a:p>
            <a:pPr marL="285750" indent="-285750"/>
            <a:r>
              <a:rPr lang="en-US" dirty="0"/>
              <a:t>Restoration zone</a:t>
            </a:r>
          </a:p>
          <a:p>
            <a:pPr marL="285750" indent="-285750"/>
            <a:r>
              <a:rPr lang="en-US" dirty="0" smtClean="0"/>
              <a:t>3 x INSET </a:t>
            </a:r>
            <a:r>
              <a:rPr lang="en-US" dirty="0"/>
              <a:t>training </a:t>
            </a:r>
            <a:r>
              <a:rPr lang="en-US" dirty="0" smtClean="0"/>
              <a:t>sessions and </a:t>
            </a:r>
            <a:r>
              <a:rPr lang="en-US" dirty="0"/>
              <a:t>introduction to SMILE </a:t>
            </a:r>
          </a:p>
          <a:p>
            <a:pPr marL="285750" indent="-285750"/>
            <a:r>
              <a:rPr lang="en-US" dirty="0"/>
              <a:t>Staff training in development and understanding of emotion coaching</a:t>
            </a:r>
          </a:p>
          <a:p>
            <a:pPr marL="285750" indent="-285750"/>
            <a:r>
              <a:rPr lang="en-US" dirty="0"/>
              <a:t>Parent workshops on PSED in EYFS and EHWB to drive forward ideas as well as to identify parental expertise in this area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6812F2C-F4D1-F742-81E5-3FDA3977EAA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bg1"/>
                </a:solidFill>
              </a:rPr>
              <a:t> What have we introduced…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873F80CA-8A16-3142-9777-89AD4244226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8431965"/>
              </p:ext>
            </p:extLst>
          </p:nvPr>
        </p:nvGraphicFramePr>
        <p:xfrm>
          <a:off x="683568" y="469085"/>
          <a:ext cx="414344" cy="7541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" r:id="rId3" imgW="1727200" imgH="3162300" progId="PBrush">
                  <p:embed/>
                </p:oleObj>
              </mc:Choice>
              <mc:Fallback>
                <p:oleObj r:id="rId3" imgW="1727200" imgH="3162300" progId="PBrush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46186311-AB4F-6049-81A5-ECDFDDCB1E1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469085"/>
                        <a:ext cx="414344" cy="75410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03363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641F4A4-7A73-A74A-9937-5FBCFF31BDE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bg1"/>
                </a:solidFill>
              </a:rPr>
              <a:t> How do we know it is working…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9ED2CC-FD3A-324D-BD8A-EEED8D2EEBAD}"/>
              </a:ext>
            </a:extLst>
          </p:cNvPr>
          <p:cNvSpPr txBox="1"/>
          <p:nvPr/>
        </p:nvSpPr>
        <p:spPr>
          <a:xfrm>
            <a:off x="914400" y="1828800"/>
            <a:ext cx="74020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Reduced names in behavior log – both class and whole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Pupil voice – what they say about how they are feeling, what they can do to help themselves when they are feeling…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Teacher voice – positive impact on children in class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Parent voice – children talking more openly about how they are feeling and what they can do to help themselves</a:t>
            </a:r>
          </a:p>
        </p:txBody>
      </p:sp>
    </p:spTree>
    <p:extLst>
      <p:ext uri="{BB962C8B-B14F-4D97-AF65-F5344CB8AC3E}">
        <p14:creationId xmlns:p14="http://schemas.microsoft.com/office/powerpoint/2010/main" val="16118965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D75BB2-C90E-C94E-A4A8-4C9D0D51A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703" y="2132856"/>
            <a:ext cx="8229600" cy="3845024"/>
          </a:xfrm>
        </p:spPr>
        <p:txBody>
          <a:bodyPr>
            <a:normAutofit fontScale="92500" lnSpcReduction="10000"/>
          </a:bodyPr>
          <a:lstStyle/>
          <a:p>
            <a:r>
              <a:rPr lang="en-US" sz="2000" dirty="0"/>
              <a:t>Fully launch SMILE to staff, children and parents as a way to have ownership of own </a:t>
            </a:r>
            <a:r>
              <a:rPr lang="en-US" sz="2000" dirty="0" smtClean="0"/>
              <a:t>well-being</a:t>
            </a:r>
          </a:p>
          <a:p>
            <a:r>
              <a:rPr lang="en-US" sz="2000" dirty="0" smtClean="0"/>
              <a:t>Pilot/focus groups: Identified classes – FS2 and Year 4, 10 High needs pupils, lunchtime/after school provision</a:t>
            </a:r>
          </a:p>
          <a:p>
            <a:r>
              <a:rPr lang="en-US" sz="2000" dirty="0" smtClean="0"/>
              <a:t>Sept-Apr 2020 focus on these groups for implementation of SMILE work. </a:t>
            </a:r>
            <a:endParaRPr lang="en-US" sz="2000" dirty="0"/>
          </a:p>
          <a:p>
            <a:r>
              <a:rPr lang="en-US" sz="2000" dirty="0"/>
              <a:t>Emotion coaching – develop strategies to aid well-being. For these to be modelled by trained staff to develop confidence in all staff</a:t>
            </a:r>
          </a:p>
          <a:p>
            <a:r>
              <a:rPr lang="en-US" sz="2000" dirty="0"/>
              <a:t>Training and support to staff working with identified groups of children – before/after school </a:t>
            </a:r>
            <a:r>
              <a:rPr lang="en-US" sz="2000" dirty="0" smtClean="0"/>
              <a:t>club, lunchtimes</a:t>
            </a:r>
            <a:endParaRPr lang="en-US" sz="2000" dirty="0"/>
          </a:p>
          <a:p>
            <a:r>
              <a:rPr lang="en-US" sz="2000" dirty="0"/>
              <a:t>Ensure staff confident to deliver emotion coaching </a:t>
            </a:r>
            <a:r>
              <a:rPr lang="en-US" sz="2000" dirty="0" smtClean="0"/>
              <a:t>approach and scaling for regulation within their classrooms </a:t>
            </a:r>
            <a:endParaRPr lang="en-US" sz="2000" dirty="0"/>
          </a:p>
          <a:p>
            <a:r>
              <a:rPr lang="en-US" sz="2000" dirty="0"/>
              <a:t>Curriculum and timetable </a:t>
            </a:r>
            <a:r>
              <a:rPr lang="en-US" sz="2000" dirty="0" smtClean="0"/>
              <a:t>review to ensure opportunities to support EHWB </a:t>
            </a:r>
            <a:endParaRPr lang="en-US" sz="20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693CB70-B462-1947-9A8B-2092C2293EF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49703" y="466366"/>
            <a:ext cx="8229600" cy="1143000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bg1"/>
                </a:solidFill>
              </a:rPr>
              <a:t> What next…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C1480BB6-B47A-5846-AA33-FA80EDD2C86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1940683"/>
              </p:ext>
            </p:extLst>
          </p:nvPr>
        </p:nvGraphicFramePr>
        <p:xfrm>
          <a:off x="611560" y="656231"/>
          <a:ext cx="414344" cy="7541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r:id="rId3" imgW="1727200" imgH="3162300" progId="PBrush">
                  <p:embed/>
                </p:oleObj>
              </mc:Choice>
              <mc:Fallback>
                <p:oleObj r:id="rId3" imgW="1727200" imgH="3162300" progId="PBrush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46186311-AB4F-6049-81A5-ECDFDDCB1E1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656231"/>
                        <a:ext cx="414344" cy="75410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5927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3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8112"/>
          </a:xfrm>
          <a:solidFill>
            <a:schemeClr val="accent1"/>
          </a:solidFill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bg1">
                    <a:lumMod val="95000"/>
                  </a:schemeClr>
                </a:solidFill>
              </a:rPr>
              <a:t>Schools strategically select approaches </a:t>
            </a:r>
            <a:br>
              <a:rPr lang="en-GB" sz="28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2800" b="1" u="sng" dirty="0">
                <a:solidFill>
                  <a:schemeClr val="bg1">
                    <a:lumMod val="95000"/>
                  </a:schemeClr>
                </a:solidFill>
              </a:rPr>
              <a:t>including MHFA </a:t>
            </a:r>
            <a:r>
              <a:rPr lang="en-GB" sz="2800" b="1" dirty="0">
                <a:solidFill>
                  <a:schemeClr val="bg1">
                    <a:lumMod val="95000"/>
                  </a:schemeClr>
                </a:solidFill>
              </a:rPr>
              <a:t>to add to what they’re already doing…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620045" y="1004745"/>
            <a:ext cx="7903910" cy="5853255"/>
            <a:chOff x="579092" y="1059335"/>
            <a:chExt cx="7903910" cy="5853255"/>
          </a:xfrm>
        </p:grpSpPr>
        <p:sp>
          <p:nvSpPr>
            <p:cNvPr id="47" name="Up Arrow 46"/>
            <p:cNvSpPr/>
            <p:nvPr/>
          </p:nvSpPr>
          <p:spPr>
            <a:xfrm>
              <a:off x="4638132" y="4599032"/>
              <a:ext cx="330420" cy="220699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092" y="1059335"/>
              <a:ext cx="7452320" cy="4196699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522" t="40621" r="8545" b="35551"/>
            <a:stretch/>
          </p:blipFill>
          <p:spPr>
            <a:xfrm>
              <a:off x="5918779" y="1902330"/>
              <a:ext cx="958088" cy="95530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285" t="41088" r="27009" b="35695"/>
            <a:stretch/>
          </p:blipFill>
          <p:spPr>
            <a:xfrm>
              <a:off x="4983140" y="2003929"/>
              <a:ext cx="570345" cy="876391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064" t="35311" r="35185" b="35009"/>
            <a:stretch/>
          </p:blipFill>
          <p:spPr>
            <a:xfrm>
              <a:off x="4022250" y="1754542"/>
              <a:ext cx="1135923" cy="1151249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051" t="34031" r="56733" b="35684"/>
            <a:stretch/>
          </p:blipFill>
          <p:spPr>
            <a:xfrm>
              <a:off x="3143606" y="1805602"/>
              <a:ext cx="831422" cy="1100189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920" t="37764" r="73075" b="32985"/>
            <a:stretch/>
          </p:blipFill>
          <p:spPr>
            <a:xfrm>
              <a:off x="2095404" y="1876284"/>
              <a:ext cx="881187" cy="1073998"/>
            </a:xfrm>
            <a:prstGeom prst="rect">
              <a:avLst/>
            </a:prstGeom>
          </p:spPr>
        </p:pic>
        <p:sp>
          <p:nvSpPr>
            <p:cNvPr id="31" name="Shape 30"/>
            <p:cNvSpPr/>
            <p:nvPr/>
          </p:nvSpPr>
          <p:spPr>
            <a:xfrm rot="1281686" flipH="1">
              <a:off x="5046308" y="4859368"/>
              <a:ext cx="1886218" cy="805289"/>
            </a:xfrm>
            <a:prstGeom prst="swooshArrow">
              <a:avLst>
                <a:gd name="adj1" fmla="val 16310"/>
                <a:gd name="adj2" fmla="val 313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TextBox 38"/>
            <p:cNvSpPr txBox="1"/>
            <p:nvPr/>
          </p:nvSpPr>
          <p:spPr>
            <a:xfrm>
              <a:off x="645263" y="6266259"/>
              <a:ext cx="3656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3600" b="1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675646" y="6266259"/>
              <a:ext cx="3656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3600" b="1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609428" y="5748503"/>
              <a:ext cx="574526" cy="821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3600" b="1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777725" y="6264518"/>
              <a:ext cx="3656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3600" b="1" dirty="0"/>
            </a:p>
          </p:txBody>
        </p:sp>
        <p:sp>
          <p:nvSpPr>
            <p:cNvPr id="29" name="Shape 28"/>
            <p:cNvSpPr/>
            <p:nvPr/>
          </p:nvSpPr>
          <p:spPr>
            <a:xfrm rot="20539262">
              <a:off x="2567993" y="4673238"/>
              <a:ext cx="1674974" cy="770966"/>
            </a:xfrm>
            <a:prstGeom prst="swooshArrow">
              <a:avLst>
                <a:gd name="adj1" fmla="val 16310"/>
                <a:gd name="adj2" fmla="val 31370"/>
              </a:avLst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Shape 29"/>
            <p:cNvSpPr/>
            <p:nvPr/>
          </p:nvSpPr>
          <p:spPr>
            <a:xfrm rot="999301" flipH="1">
              <a:off x="5928513" y="4759551"/>
              <a:ext cx="2399350" cy="1020159"/>
            </a:xfrm>
            <a:prstGeom prst="swooshArrow">
              <a:avLst>
                <a:gd name="adj1" fmla="val 16310"/>
                <a:gd name="adj2" fmla="val 313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Shape 36"/>
            <p:cNvSpPr/>
            <p:nvPr/>
          </p:nvSpPr>
          <p:spPr>
            <a:xfrm rot="999301" flipH="1">
              <a:off x="5928513" y="4759551"/>
              <a:ext cx="2399350" cy="1020159"/>
            </a:xfrm>
            <a:prstGeom prst="swooshArrow">
              <a:avLst>
                <a:gd name="adj1" fmla="val 16310"/>
                <a:gd name="adj2" fmla="val 313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Shape 37"/>
            <p:cNvSpPr/>
            <p:nvPr/>
          </p:nvSpPr>
          <p:spPr>
            <a:xfrm rot="20813656">
              <a:off x="2609543" y="4603824"/>
              <a:ext cx="1704809" cy="852988"/>
            </a:xfrm>
            <a:prstGeom prst="swooshArrow">
              <a:avLst>
                <a:gd name="adj1" fmla="val 16310"/>
                <a:gd name="adj2" fmla="val 3137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Down Arrow Callout 7"/>
            <p:cNvSpPr/>
            <p:nvPr/>
          </p:nvSpPr>
          <p:spPr>
            <a:xfrm>
              <a:off x="3557766" y="4119773"/>
              <a:ext cx="1698818" cy="463948"/>
            </a:xfrm>
            <a:prstGeom prst="downArrowCallou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EHWB Issues</a:t>
              </a:r>
            </a:p>
          </p:txBody>
        </p:sp>
        <p:sp>
          <p:nvSpPr>
            <p:cNvPr id="45" name="Shape 44"/>
            <p:cNvSpPr/>
            <p:nvPr/>
          </p:nvSpPr>
          <p:spPr>
            <a:xfrm rot="1475968" flipH="1">
              <a:off x="4986845" y="4821619"/>
              <a:ext cx="1946985" cy="832196"/>
            </a:xfrm>
            <a:prstGeom prst="swooshArrow">
              <a:avLst>
                <a:gd name="adj1" fmla="val 16310"/>
                <a:gd name="adj2" fmla="val 3137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Up Arrow Callout 6"/>
            <p:cNvSpPr/>
            <p:nvPr/>
          </p:nvSpPr>
          <p:spPr>
            <a:xfrm>
              <a:off x="3275856" y="3717032"/>
              <a:ext cx="2232248" cy="432048"/>
            </a:xfrm>
            <a:prstGeom prst="upArrowCallou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2"/>
                  </a:solidFill>
                </a:rPr>
                <a:t>EHWB empowerment</a:t>
              </a:r>
            </a:p>
          </p:txBody>
        </p:sp>
        <p:sp>
          <p:nvSpPr>
            <p:cNvPr id="12" name="Up Arrow 11"/>
            <p:cNvSpPr/>
            <p:nvPr/>
          </p:nvSpPr>
          <p:spPr>
            <a:xfrm>
              <a:off x="4255574" y="4581128"/>
              <a:ext cx="311948" cy="272269"/>
            </a:xfrm>
            <a:prstGeom prst="upArrow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Shape 34"/>
            <p:cNvSpPr/>
            <p:nvPr/>
          </p:nvSpPr>
          <p:spPr>
            <a:xfrm rot="20862511">
              <a:off x="882192" y="4668179"/>
              <a:ext cx="2541292" cy="935713"/>
            </a:xfrm>
            <a:prstGeom prst="swooshArrow">
              <a:avLst>
                <a:gd name="adj1" fmla="val 16310"/>
                <a:gd name="adj2" fmla="val 313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Shape 18"/>
            <p:cNvSpPr/>
            <p:nvPr/>
          </p:nvSpPr>
          <p:spPr>
            <a:xfrm rot="19340105">
              <a:off x="3067070" y="4845234"/>
              <a:ext cx="1047245" cy="1033686"/>
            </a:xfrm>
            <a:prstGeom prst="swooshArrow">
              <a:avLst>
                <a:gd name="adj1" fmla="val 16310"/>
                <a:gd name="adj2" fmla="val 313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TextBox 39"/>
            <p:cNvSpPr txBox="1"/>
            <p:nvPr/>
          </p:nvSpPr>
          <p:spPr>
            <a:xfrm>
              <a:off x="8117347" y="5288548"/>
              <a:ext cx="36565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6000" b="1" dirty="0">
                <a:ln>
                  <a:solidFill>
                    <a:schemeClr val="bg1"/>
                  </a:solidFill>
                </a:ln>
                <a:solidFill>
                  <a:srgbClr val="00B050"/>
                </a:solidFill>
              </a:endParaRPr>
            </a:p>
          </p:txBody>
        </p:sp>
        <p:sp>
          <p:nvSpPr>
            <p:cNvPr id="21" name="Shape 20"/>
            <p:cNvSpPr/>
            <p:nvPr/>
          </p:nvSpPr>
          <p:spPr>
            <a:xfrm rot="1525349" flipH="1">
              <a:off x="5156716" y="4893530"/>
              <a:ext cx="1331336" cy="937095"/>
            </a:xfrm>
            <a:prstGeom prst="swooshArrow">
              <a:avLst>
                <a:gd name="adj1" fmla="val 16310"/>
                <a:gd name="adj2" fmla="val 313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764" y="5044563"/>
            <a:ext cx="840537" cy="84053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97" y="4654224"/>
            <a:ext cx="904130" cy="135380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85395" y="6008027"/>
            <a:ext cx="13375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SMILE days </a:t>
            </a:r>
            <a:endParaRPr lang="en-GB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04297" y="6336050"/>
            <a:ext cx="2113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EHWB working party</a:t>
            </a:r>
            <a:endParaRPr lang="en-GB" sz="1200" b="1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898" y="5927540"/>
            <a:ext cx="1443563" cy="7624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3592569" y="4956498"/>
            <a:ext cx="18834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Daily mindfulness</a:t>
            </a:r>
          </a:p>
          <a:p>
            <a:r>
              <a:rPr lang="en-GB" sz="1200" b="1" dirty="0" smtClean="0"/>
              <a:t>Play/art therapy / CBT/ bespoke intervention </a:t>
            </a:r>
          </a:p>
          <a:p>
            <a:r>
              <a:rPr lang="en-GB" sz="1200" b="1" dirty="0" smtClean="0"/>
              <a:t>Scaling/ personal regulation books </a:t>
            </a:r>
            <a:endParaRPr lang="en-GB" sz="1200" b="1" dirty="0"/>
          </a:p>
        </p:txBody>
      </p:sp>
      <p:sp>
        <p:nvSpPr>
          <p:cNvPr id="27" name="Rectangle 26"/>
          <p:cNvSpPr/>
          <p:nvPr/>
        </p:nvSpPr>
        <p:spPr>
          <a:xfrm>
            <a:off x="5655564" y="5798435"/>
            <a:ext cx="18111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200" b="1" dirty="0">
                <a:solidFill>
                  <a:prstClr val="black"/>
                </a:solidFill>
              </a:rPr>
              <a:t>YMHFA in all key stages</a:t>
            </a:r>
          </a:p>
          <a:p>
            <a:pPr lvl="0"/>
            <a:r>
              <a:rPr lang="en-GB" sz="1200" b="1" dirty="0">
                <a:solidFill>
                  <a:prstClr val="black"/>
                </a:solidFill>
              </a:rPr>
              <a:t>ALGEE training &amp; approach</a:t>
            </a:r>
          </a:p>
          <a:p>
            <a:pPr lvl="0"/>
            <a:r>
              <a:rPr lang="en-GB" sz="1200" b="1" dirty="0">
                <a:solidFill>
                  <a:prstClr val="black"/>
                </a:solidFill>
              </a:rPr>
              <a:t>SMILE inset &amp; </a:t>
            </a:r>
            <a:r>
              <a:rPr lang="en-GB" sz="1200" b="1" dirty="0" smtClean="0">
                <a:solidFill>
                  <a:prstClr val="black"/>
                </a:solidFill>
              </a:rPr>
              <a:t>training</a:t>
            </a:r>
          </a:p>
          <a:p>
            <a:pPr lvl="0"/>
            <a:r>
              <a:rPr lang="en-GB" sz="1200" b="1" dirty="0" smtClean="0">
                <a:solidFill>
                  <a:prstClr val="black"/>
                </a:solidFill>
              </a:rPr>
              <a:t>Mindful moments </a:t>
            </a:r>
            <a:endParaRPr lang="en-GB" sz="1200" b="1" dirty="0">
              <a:solidFill>
                <a:prstClr val="black"/>
              </a:solidFill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467" y="5813994"/>
            <a:ext cx="624990" cy="892842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682709" y="4608751"/>
            <a:ext cx="12961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Revised behaviour policy – focus on school values and restorative approach. </a:t>
            </a:r>
          </a:p>
          <a:p>
            <a:endParaRPr lang="en-GB" sz="1200" b="1" dirty="0"/>
          </a:p>
          <a:p>
            <a:r>
              <a:rPr lang="en-GB" sz="1200" b="1" dirty="0" smtClean="0"/>
              <a:t>Reviewed focus on expectations, praise and reward. </a:t>
            </a:r>
          </a:p>
          <a:p>
            <a:endParaRPr lang="en-GB" sz="1200" b="1" dirty="0"/>
          </a:p>
        </p:txBody>
      </p:sp>
      <p:graphicFrame>
        <p:nvGraphicFramePr>
          <p:cNvPr id="48" name="Object 47">
            <a:extLst>
              <a:ext uri="{FF2B5EF4-FFF2-40B4-BE49-F238E27FC236}">
                <a16:creationId xmlns:a16="http://schemas.microsoft.com/office/drawing/2014/main" id="{C1480BB6-B47A-5846-AA33-FA80EDD2C86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4955398"/>
              </p:ext>
            </p:extLst>
          </p:nvPr>
        </p:nvGraphicFramePr>
        <p:xfrm>
          <a:off x="8551478" y="3976758"/>
          <a:ext cx="414344" cy="7541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" r:id="rId10" imgW="1727200" imgH="3162300" progId="PBrush">
                  <p:embed/>
                </p:oleObj>
              </mc:Choice>
              <mc:Fallback>
                <p:oleObj r:id="rId10" imgW="1727200" imgH="3162300" progId="PBrush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C1480BB6-B47A-5846-AA33-FA80EDD2C86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51478" y="3976758"/>
                        <a:ext cx="414344" cy="75410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92677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3912</TotalTime>
  <Words>708</Words>
  <Application>Microsoft Office PowerPoint</Application>
  <PresentationFormat>On-screen Show (4:3)</PresentationFormat>
  <Paragraphs>96</Paragraphs>
  <Slides>9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Dickens Heath CPS</vt:lpstr>
      <vt:lpstr> Agreed priority focus…</vt:lpstr>
      <vt:lpstr>PowerPoint Presentation</vt:lpstr>
      <vt:lpstr> What did we start with…</vt:lpstr>
      <vt:lpstr>   DHCPS resource chest   </vt:lpstr>
      <vt:lpstr> What have we introduced…</vt:lpstr>
      <vt:lpstr> How do we know it is working…</vt:lpstr>
      <vt:lpstr> What next…</vt:lpstr>
      <vt:lpstr>Schools strategically select approaches  including MHFA to add to what they’re already doing…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FO Supply Staff</cp:lastModifiedBy>
  <cp:revision>268</cp:revision>
  <dcterms:created xsi:type="dcterms:W3CDTF">2018-06-23T14:41:09Z</dcterms:created>
  <dcterms:modified xsi:type="dcterms:W3CDTF">2019-06-11T08:17:57Z</dcterms:modified>
</cp:coreProperties>
</file>